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92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9" r:id="rId3"/>
    <p:sldId id="304" r:id="rId4"/>
    <p:sldId id="283" r:id="rId5"/>
    <p:sldId id="288" r:id="rId6"/>
    <p:sldId id="289" r:id="rId7"/>
    <p:sldId id="290" r:id="rId8"/>
    <p:sldId id="284" r:id="rId9"/>
    <p:sldId id="303" r:id="rId10"/>
    <p:sldId id="305" r:id="rId11"/>
    <p:sldId id="306" r:id="rId12"/>
    <p:sldId id="307" r:id="rId13"/>
  </p:sldIdLst>
  <p:sldSz cx="9144000" cy="6858000" type="screen4x3"/>
  <p:notesSz cx="6858000" cy="9144000"/>
  <p:defaultTextStyle>
    <a:defPPr>
      <a:defRPr lang="en-US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5008" autoAdjust="0"/>
    <p:restoredTop sz="94019" autoAdjust="0"/>
  </p:normalViewPr>
  <p:slideViewPr>
    <p:cSldViewPr>
      <p:cViewPr varScale="1">
        <p:scale>
          <a:sx n="105" d="100"/>
          <a:sy n="105" d="100"/>
        </p:scale>
        <p:origin x="-119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rtl="0">
              <a:defRPr sz="1200">
                <a:cs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1588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cs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88620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rtl="0">
              <a:defRPr sz="1200">
                <a:cs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cs typeface="Times New Roman" pitchFamily="18" charset="0"/>
              </a:defRPr>
            </a:lvl1pPr>
          </a:lstStyle>
          <a:p>
            <a:fld id="{98C41C71-6EB3-4ACF-8E78-F3F2C8B4264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050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rtl="0">
              <a:defRPr sz="1200">
                <a:cs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7171" name="Rectangle 2051"/>
          <p:cNvSpPr>
            <a:spLocks noGrp="1" noChangeArrowheads="1"/>
          </p:cNvSpPr>
          <p:nvPr>
            <p:ph type="dt" idx="1"/>
          </p:nvPr>
        </p:nvSpPr>
        <p:spPr bwMode="auto">
          <a:xfrm>
            <a:off x="1588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cs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7172" name="Rectangle 205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7173" name="Rectangle 205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</a:p>
        </p:txBody>
      </p:sp>
      <p:sp>
        <p:nvSpPr>
          <p:cNvPr id="7174" name="Rectangle 2054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88620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rtl="0">
              <a:defRPr sz="1200">
                <a:cs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7175" name="Rectangle 2055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cs typeface="Times New Roman" pitchFamily="18" charset="0"/>
              </a:defRPr>
            </a:lvl1pPr>
          </a:lstStyle>
          <a:p>
            <a:fld id="{4D3FB7D0-4718-4697-8DEC-2CA2AE0CDB3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EC67E-19FF-4F7E-BC46-0FCD5CE7C30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43391-6891-40FB-8948-06C57073E5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27B71-284E-47F6-AF4D-B89D4F64AF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7225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14375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7A638749-237F-4B5E-A347-4A4141ECE07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F8C36-9048-4D6D-87FC-91B6D9624E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F4CC3-EC3F-4CC5-83B7-1E9A960293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87543-B723-43A8-A32D-19E5E5F745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968F1-4932-4809-9B3A-1EF222EEC5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C5C21-833F-4BD0-A76D-13543D844E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85E17-DE5F-4E9A-878D-1C5DECF89D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2B455-A7F5-4A70-A7B3-29F71049F23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F38C29EB-5390-4015-B76F-4E2AFA3872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CC187457-A5A9-44AA-A59A-54E9A6CC04F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  <p:sldLayoutId id="2147483804" r:id="rId12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arxiv.org/abs/1302.5713v2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7544" y="512676"/>
            <a:ext cx="8388932" cy="147002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600" dirty="0" smtClean="0">
                <a:solidFill>
                  <a:schemeClr val="accent2"/>
                </a:solidFill>
                <a:latin typeface="Book Antiqua" pitchFamily="18" charset="0"/>
              </a:rPr>
              <a:t>GW Memory from GRB Jets</a:t>
            </a:r>
            <a:r>
              <a:rPr lang="en-US" sz="6000" dirty="0" smtClean="0">
                <a:solidFill>
                  <a:schemeClr val="accent2"/>
                </a:solidFill>
                <a:latin typeface="Book Antiqua" pitchFamily="18" charset="0"/>
              </a:rPr>
              <a:t/>
            </a:r>
            <a:br>
              <a:rPr lang="en-US" sz="6000" dirty="0" smtClean="0">
                <a:solidFill>
                  <a:schemeClr val="accent2"/>
                </a:solidFill>
                <a:latin typeface="Book Antiqua" pitchFamily="18" charset="0"/>
              </a:rPr>
            </a:br>
            <a:r>
              <a:rPr lang="en-US" sz="4900" dirty="0" smtClean="0">
                <a:solidFill>
                  <a:schemeClr val="accent2"/>
                </a:solidFill>
                <a:latin typeface="Book Antiqua" pitchFamily="18" charset="0"/>
              </a:rPr>
              <a:t>a possible DECIGO source</a:t>
            </a:r>
            <a:endParaRPr lang="en-US" sz="4900" dirty="0">
              <a:solidFill>
                <a:schemeClr val="accent2"/>
              </a:solidFill>
              <a:latin typeface="Book Antiqua" pitchFamily="18" charset="0"/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47564" y="2600908"/>
            <a:ext cx="8028892" cy="4257092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endParaRPr lang="en-US" sz="3600" dirty="0" smtClean="0">
              <a:solidFill>
                <a:schemeClr val="accent2"/>
              </a:solidFill>
              <a:latin typeface="Book Antiqua" pitchFamily="18" charset="0"/>
            </a:endParaRPr>
          </a:p>
          <a:p>
            <a:pPr>
              <a:lnSpc>
                <a:spcPct val="80000"/>
              </a:lnSpc>
            </a:pPr>
            <a:r>
              <a:rPr lang="en-US" sz="3600" dirty="0" smtClean="0">
                <a:solidFill>
                  <a:schemeClr val="accent2"/>
                </a:solidFill>
                <a:latin typeface="Book Antiqua" pitchFamily="18" charset="0"/>
              </a:rPr>
              <a:t>Ofek Birnholtz, Tsvi Piran</a:t>
            </a:r>
          </a:p>
          <a:p>
            <a:pPr>
              <a:lnSpc>
                <a:spcPct val="80000"/>
              </a:lnSpc>
            </a:pPr>
            <a:endParaRPr lang="en-US" sz="1800" dirty="0" smtClean="0">
              <a:latin typeface="Book Antiqua" pitchFamily="18" charset="0"/>
            </a:endParaRPr>
          </a:p>
          <a:p>
            <a:pPr>
              <a:lnSpc>
                <a:spcPct val="80000"/>
              </a:lnSpc>
            </a:pPr>
            <a:r>
              <a:rPr lang="en-US" sz="1600" dirty="0" smtClean="0">
                <a:latin typeface="Book Antiqua" pitchFamily="18" charset="0"/>
              </a:rPr>
              <a:t>Racah Institute of Physics, Hebrew University of Jerusalem</a:t>
            </a:r>
          </a:p>
          <a:p>
            <a:pPr>
              <a:lnSpc>
                <a:spcPct val="80000"/>
              </a:lnSpc>
            </a:pPr>
            <a:r>
              <a:rPr lang="en-US" sz="1600" u="sng" dirty="0" smtClean="0">
                <a:solidFill>
                  <a:schemeClr val="tx1">
                    <a:lumMod val="75000"/>
                    <a:lumOff val="25000"/>
                  </a:schemeClr>
                </a:solidFill>
                <a:hlinkClick r:id="rId2"/>
              </a:rPr>
              <a:t>arXiv:1302.5713v2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submitted to PRD</a:t>
            </a:r>
          </a:p>
          <a:p>
            <a:pPr>
              <a:lnSpc>
                <a:spcPct val="80000"/>
              </a:lnSpc>
            </a:pPr>
            <a:endParaRPr lang="en-US" sz="3600" dirty="0" smtClean="0">
              <a:latin typeface="Book Antiqua" pitchFamily="18" charset="0"/>
            </a:endParaRPr>
          </a:p>
          <a:p>
            <a:pPr>
              <a:lnSpc>
                <a:spcPct val="80000"/>
              </a:lnSpc>
            </a:pPr>
            <a:endParaRPr lang="en-US" sz="3600" dirty="0" smtClean="0">
              <a:latin typeface="Book Antiqua" pitchFamily="18" charset="0"/>
            </a:endParaRPr>
          </a:p>
          <a:p>
            <a:pPr algn="ctr">
              <a:lnSpc>
                <a:spcPct val="80000"/>
              </a:lnSpc>
            </a:pPr>
            <a:r>
              <a:rPr lang="en-US" sz="2800" dirty="0" smtClean="0">
                <a:solidFill>
                  <a:schemeClr val="accent2"/>
                </a:solidFill>
                <a:latin typeface="Book Antiqua" pitchFamily="18" charset="0"/>
              </a:rPr>
              <a:t>Yukawa International Seminar</a:t>
            </a:r>
          </a:p>
          <a:p>
            <a:pPr algn="ctr">
              <a:lnSpc>
                <a:spcPct val="80000"/>
              </a:lnSpc>
            </a:pPr>
            <a:endParaRPr lang="en-US" sz="2800" dirty="0" smtClean="0">
              <a:solidFill>
                <a:schemeClr val="accent2"/>
              </a:solidFill>
              <a:latin typeface="Book Antiqua" pitchFamily="18" charset="0"/>
            </a:endParaRPr>
          </a:p>
          <a:p>
            <a:pPr algn="ctr">
              <a:lnSpc>
                <a:spcPct val="80000"/>
              </a:lnSpc>
            </a:pPr>
            <a:endParaRPr lang="en-US" sz="1200" dirty="0" smtClean="0">
              <a:solidFill>
                <a:schemeClr val="accent2"/>
              </a:solidFill>
              <a:latin typeface="Book Antiqua" pitchFamily="18" charset="0"/>
            </a:endParaRPr>
          </a:p>
          <a:p>
            <a:pPr algn="ctr">
              <a:lnSpc>
                <a:spcPct val="80000"/>
              </a:lnSpc>
            </a:pPr>
            <a:endParaRPr lang="en-US" sz="2800" dirty="0" smtClean="0">
              <a:solidFill>
                <a:schemeClr val="tx1"/>
              </a:solidFill>
              <a:latin typeface="Book Antiqua" pitchFamily="18" charset="0"/>
            </a:endParaRPr>
          </a:p>
          <a:p>
            <a:pPr algn="ctr">
              <a:lnSpc>
                <a:spcPct val="80000"/>
              </a:lnSpc>
            </a:pPr>
            <a:r>
              <a:rPr lang="en-US" sz="2800" dirty="0" smtClean="0">
                <a:solidFill>
                  <a:schemeClr val="tx1"/>
                </a:solidFill>
                <a:latin typeface="Book Antiqua" pitchFamily="18" charset="0"/>
              </a:rPr>
              <a:t>Yukawa Institute for Theoretical Physics</a:t>
            </a:r>
          </a:p>
          <a:p>
            <a:pPr algn="ctr">
              <a:lnSpc>
                <a:spcPct val="80000"/>
              </a:lnSpc>
            </a:pPr>
            <a:r>
              <a:rPr lang="en-US" sz="2800" dirty="0" smtClean="0">
                <a:solidFill>
                  <a:schemeClr val="tx1"/>
                </a:solidFill>
                <a:latin typeface="Book Antiqua" pitchFamily="18" charset="0"/>
              </a:rPr>
              <a:t>Kyoto, Japan, 3.6.2013</a:t>
            </a:r>
          </a:p>
          <a:p>
            <a:pPr>
              <a:lnSpc>
                <a:spcPct val="80000"/>
              </a:lnSpc>
            </a:pPr>
            <a:endParaRPr lang="en-US" sz="1800" dirty="0" smtClean="0">
              <a:latin typeface="Book Antiqua" pitchFamily="18" charset="0"/>
            </a:endParaRPr>
          </a:p>
        </p:txBody>
      </p:sp>
      <p:pic>
        <p:nvPicPr>
          <p:cNvPr id="4" name="Picture 5" descr="Beami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6624228" y="2019858"/>
            <a:ext cx="2438400" cy="2381250"/>
          </a:xfrm>
          <a:prstGeom prst="rect">
            <a:avLst/>
          </a:prstGeom>
          <a:noFill/>
          <a:ln/>
        </p:spPr>
      </p:pic>
      <p:sp>
        <p:nvSpPr>
          <p:cNvPr id="5" name="Text Box 20"/>
          <p:cNvSpPr txBox="1">
            <a:spLocks noChangeArrowheads="1"/>
          </p:cNvSpPr>
          <p:nvPr/>
        </p:nvSpPr>
        <p:spPr bwMode="auto">
          <a:xfrm>
            <a:off x="6876256" y="4356102"/>
            <a:ext cx="1944216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en-US" sz="1000" i="1" dirty="0" smtClean="0">
                <a:latin typeface="Book Antiqua" pitchFamily="18" charset="0"/>
              </a:rPr>
              <a:t>Pat </a:t>
            </a:r>
            <a:r>
              <a:rPr lang="en-US" sz="1000" i="1" dirty="0" err="1" smtClean="0">
                <a:latin typeface="Book Antiqua" pitchFamily="18" charset="0"/>
              </a:rPr>
              <a:t>Hrybyk</a:t>
            </a:r>
            <a:r>
              <a:rPr lang="en-US" sz="1000" i="1" dirty="0" smtClean="0">
                <a:latin typeface="Book Antiqua" pitchFamily="18" charset="0"/>
              </a:rPr>
              <a:t>-Keith &amp; John Jones</a:t>
            </a:r>
            <a:r>
              <a:rPr lang="en-US" sz="1000" dirty="0" smtClean="0">
                <a:latin typeface="Book Antiqua" pitchFamily="18" charset="0"/>
              </a:rPr>
              <a:t> </a:t>
            </a:r>
          </a:p>
          <a:p>
            <a:pPr algn="ctr" rtl="0">
              <a:spcBef>
                <a:spcPct val="50000"/>
              </a:spcBef>
            </a:pPr>
            <a:r>
              <a:rPr lang="en-US" sz="1000" i="1" dirty="0" smtClean="0">
                <a:latin typeface="Book Antiqua" pitchFamily="18" charset="0"/>
              </a:rPr>
              <a:t>NASA/Swift/Mary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079612" y="1736812"/>
            <a:ext cx="5400600" cy="2350604"/>
          </a:xfrm>
        </p:spPr>
        <p:txBody>
          <a:bodyPr>
            <a:normAutofit/>
          </a:bodyPr>
          <a:lstStyle/>
          <a:p>
            <a:r>
              <a:rPr lang="en-US" sz="2800" dirty="0" smtClean="0"/>
              <a:t>Powerful and frequent Astrophysical phenomena</a:t>
            </a:r>
          </a:p>
          <a:p>
            <a:r>
              <a:rPr lang="en-US" sz="2800" dirty="0" smtClean="0"/>
              <a:t>Jets are sources in DECIGO band</a:t>
            </a:r>
          </a:p>
          <a:p>
            <a:r>
              <a:rPr lang="en-US" sz="2800" dirty="0" smtClean="0"/>
              <a:t>Waveforms offer clues about the jet properties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008112" y="224644"/>
            <a:ext cx="8820472" cy="1143000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Book Antiqua" pitchFamily="18" charset="0"/>
                <a:ea typeface="+mj-ea"/>
                <a:cs typeface="+mj-cs"/>
              </a:rPr>
              <a:t>Conclusions</a:t>
            </a:r>
            <a:endParaRPr kumimoji="0" lang="en-US" sz="4500" b="1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Book Antiqua" pitchFamily="18" charset="0"/>
              <a:ea typeface="+mj-ea"/>
              <a:cs typeface="+mj-cs"/>
            </a:endParaRPr>
          </a:p>
        </p:txBody>
      </p:sp>
      <p:pic>
        <p:nvPicPr>
          <p:cNvPr id="7" name="Picture 5" descr="Beam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6490004" y="1412776"/>
            <a:ext cx="2654503" cy="2592288"/>
          </a:xfrm>
          <a:prstGeom prst="rect">
            <a:avLst/>
          </a:prstGeom>
          <a:noFill/>
          <a:ln/>
        </p:spPr>
      </p:pic>
      <p:sp>
        <p:nvSpPr>
          <p:cNvPr id="8" name="Oval 3"/>
          <p:cNvSpPr>
            <a:spLocks noChangeArrowheads="1"/>
          </p:cNvSpPr>
          <p:nvPr/>
        </p:nvSpPr>
        <p:spPr bwMode="auto">
          <a:xfrm>
            <a:off x="216459" y="3717032"/>
            <a:ext cx="647700" cy="647700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he-IL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grpSp>
        <p:nvGrpSpPr>
          <p:cNvPr id="9" name="Group 4"/>
          <p:cNvGrpSpPr>
            <a:grpSpLocks/>
          </p:cNvGrpSpPr>
          <p:nvPr/>
        </p:nvGrpSpPr>
        <p:grpSpPr bwMode="auto">
          <a:xfrm>
            <a:off x="143434" y="1627882"/>
            <a:ext cx="792162" cy="1384300"/>
            <a:chOff x="2789" y="527"/>
            <a:chExt cx="499" cy="872"/>
          </a:xfrm>
        </p:grpSpPr>
        <p:grpSp>
          <p:nvGrpSpPr>
            <p:cNvPr id="10" name="Group 5"/>
            <p:cNvGrpSpPr>
              <a:grpSpLocks/>
            </p:cNvGrpSpPr>
            <p:nvPr/>
          </p:nvGrpSpPr>
          <p:grpSpPr bwMode="auto">
            <a:xfrm>
              <a:off x="2879" y="1207"/>
              <a:ext cx="273" cy="192"/>
              <a:chOff x="2835" y="1207"/>
              <a:chExt cx="273" cy="192"/>
            </a:xfrm>
          </p:grpSpPr>
          <p:sp>
            <p:nvSpPr>
              <p:cNvPr id="17" name="AutoShape 6"/>
              <p:cNvSpPr>
                <a:spLocks noChangeArrowheads="1"/>
              </p:cNvSpPr>
              <p:nvPr/>
            </p:nvSpPr>
            <p:spPr bwMode="auto">
              <a:xfrm rot="5400000">
                <a:off x="2921" y="1212"/>
                <a:ext cx="101" cy="273"/>
              </a:xfrm>
              <a:prstGeom prst="moon">
                <a:avLst>
                  <a:gd name="adj" fmla="val 40625"/>
                </a:avLst>
              </a:prstGeom>
              <a:gradFill rotWithShape="0">
                <a:gsLst>
                  <a:gs pos="0">
                    <a:srgbClr val="CC66FF"/>
                  </a:gs>
                  <a:gs pos="50000">
                    <a:srgbClr val="CC0000"/>
                  </a:gs>
                  <a:gs pos="100000">
                    <a:srgbClr val="CC66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e-IL"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18" name="AutoShape 7"/>
              <p:cNvSpPr>
                <a:spLocks noChangeArrowheads="1"/>
              </p:cNvSpPr>
              <p:nvPr/>
            </p:nvSpPr>
            <p:spPr bwMode="auto">
              <a:xfrm rot="5400000">
                <a:off x="2921" y="1121"/>
                <a:ext cx="101" cy="273"/>
              </a:xfrm>
              <a:prstGeom prst="moon">
                <a:avLst>
                  <a:gd name="adj" fmla="val 40625"/>
                </a:avLst>
              </a:prstGeom>
              <a:gradFill rotWithShape="0">
                <a:gsLst>
                  <a:gs pos="0">
                    <a:srgbClr val="CC66FF"/>
                  </a:gs>
                  <a:gs pos="50000">
                    <a:srgbClr val="CC0000"/>
                  </a:gs>
                  <a:gs pos="100000">
                    <a:srgbClr val="CC66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e-IL"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</p:grpSp>
        <p:grpSp>
          <p:nvGrpSpPr>
            <p:cNvPr id="11" name="Group 8"/>
            <p:cNvGrpSpPr>
              <a:grpSpLocks/>
            </p:cNvGrpSpPr>
            <p:nvPr/>
          </p:nvGrpSpPr>
          <p:grpSpPr bwMode="auto">
            <a:xfrm>
              <a:off x="2835" y="845"/>
              <a:ext cx="408" cy="227"/>
              <a:chOff x="2835" y="890"/>
              <a:chExt cx="273" cy="192"/>
            </a:xfrm>
          </p:grpSpPr>
          <p:sp>
            <p:nvSpPr>
              <p:cNvPr id="15" name="AutoShape 9"/>
              <p:cNvSpPr>
                <a:spLocks noChangeArrowheads="1"/>
              </p:cNvSpPr>
              <p:nvPr/>
            </p:nvSpPr>
            <p:spPr bwMode="auto">
              <a:xfrm rot="5400000">
                <a:off x="2921" y="895"/>
                <a:ext cx="101" cy="273"/>
              </a:xfrm>
              <a:prstGeom prst="moon">
                <a:avLst>
                  <a:gd name="adj" fmla="val 40625"/>
                </a:avLst>
              </a:prstGeom>
              <a:gradFill rotWithShape="0">
                <a:gsLst>
                  <a:gs pos="0">
                    <a:srgbClr val="CC66FF"/>
                  </a:gs>
                  <a:gs pos="50000">
                    <a:srgbClr val="CC0000"/>
                  </a:gs>
                  <a:gs pos="100000">
                    <a:srgbClr val="CC66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e-IL"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16" name="AutoShape 10"/>
              <p:cNvSpPr>
                <a:spLocks noChangeArrowheads="1"/>
              </p:cNvSpPr>
              <p:nvPr/>
            </p:nvSpPr>
            <p:spPr bwMode="auto">
              <a:xfrm rot="5400000">
                <a:off x="2921" y="804"/>
                <a:ext cx="101" cy="273"/>
              </a:xfrm>
              <a:prstGeom prst="moon">
                <a:avLst>
                  <a:gd name="adj" fmla="val 40625"/>
                </a:avLst>
              </a:prstGeom>
              <a:gradFill rotWithShape="0">
                <a:gsLst>
                  <a:gs pos="0">
                    <a:srgbClr val="CC66FF"/>
                  </a:gs>
                  <a:gs pos="50000">
                    <a:srgbClr val="CC0000"/>
                  </a:gs>
                  <a:gs pos="100000">
                    <a:srgbClr val="CC66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e-IL"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</p:grpSp>
        <p:grpSp>
          <p:nvGrpSpPr>
            <p:cNvPr id="12" name="Group 11"/>
            <p:cNvGrpSpPr>
              <a:grpSpLocks/>
            </p:cNvGrpSpPr>
            <p:nvPr/>
          </p:nvGrpSpPr>
          <p:grpSpPr bwMode="auto">
            <a:xfrm>
              <a:off x="2789" y="527"/>
              <a:ext cx="499" cy="272"/>
              <a:chOff x="2835" y="572"/>
              <a:chExt cx="273" cy="192"/>
            </a:xfrm>
          </p:grpSpPr>
          <p:sp>
            <p:nvSpPr>
              <p:cNvPr id="13" name="AutoShape 12"/>
              <p:cNvSpPr>
                <a:spLocks noChangeArrowheads="1"/>
              </p:cNvSpPr>
              <p:nvPr/>
            </p:nvSpPr>
            <p:spPr bwMode="auto">
              <a:xfrm rot="5400000">
                <a:off x="2921" y="486"/>
                <a:ext cx="101" cy="273"/>
              </a:xfrm>
              <a:prstGeom prst="moon">
                <a:avLst>
                  <a:gd name="adj" fmla="val 40625"/>
                </a:avLst>
              </a:prstGeom>
              <a:gradFill rotWithShape="0">
                <a:gsLst>
                  <a:gs pos="0">
                    <a:srgbClr val="CC66FF"/>
                  </a:gs>
                  <a:gs pos="50000">
                    <a:srgbClr val="CC0000"/>
                  </a:gs>
                  <a:gs pos="100000">
                    <a:srgbClr val="CC66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e-IL"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14" name="AutoShape 13"/>
              <p:cNvSpPr>
                <a:spLocks noChangeArrowheads="1"/>
              </p:cNvSpPr>
              <p:nvPr/>
            </p:nvSpPr>
            <p:spPr bwMode="auto">
              <a:xfrm rot="5400000">
                <a:off x="2921" y="577"/>
                <a:ext cx="101" cy="273"/>
              </a:xfrm>
              <a:prstGeom prst="moon">
                <a:avLst>
                  <a:gd name="adj" fmla="val 40625"/>
                </a:avLst>
              </a:prstGeom>
              <a:gradFill rotWithShape="0">
                <a:gsLst>
                  <a:gs pos="0">
                    <a:srgbClr val="CC66FF"/>
                  </a:gs>
                  <a:gs pos="50000">
                    <a:srgbClr val="CC0000"/>
                  </a:gs>
                  <a:gs pos="100000">
                    <a:srgbClr val="CC66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e-IL"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</p:grpSp>
      </p:grpSp>
      <p:grpSp>
        <p:nvGrpSpPr>
          <p:cNvPr id="19" name="Group 14"/>
          <p:cNvGrpSpPr>
            <a:grpSpLocks/>
          </p:cNvGrpSpPr>
          <p:nvPr/>
        </p:nvGrpSpPr>
        <p:grpSpPr bwMode="auto">
          <a:xfrm flipH="1" flipV="1">
            <a:off x="71996" y="5012432"/>
            <a:ext cx="792163" cy="1384300"/>
            <a:chOff x="2789" y="527"/>
            <a:chExt cx="499" cy="872"/>
          </a:xfrm>
        </p:grpSpPr>
        <p:grpSp>
          <p:nvGrpSpPr>
            <p:cNvPr id="20" name="Group 15"/>
            <p:cNvGrpSpPr>
              <a:grpSpLocks/>
            </p:cNvGrpSpPr>
            <p:nvPr/>
          </p:nvGrpSpPr>
          <p:grpSpPr bwMode="auto">
            <a:xfrm>
              <a:off x="2879" y="1207"/>
              <a:ext cx="273" cy="192"/>
              <a:chOff x="2835" y="1207"/>
              <a:chExt cx="273" cy="192"/>
            </a:xfrm>
          </p:grpSpPr>
          <p:sp>
            <p:nvSpPr>
              <p:cNvPr id="27" name="AutoShape 16"/>
              <p:cNvSpPr>
                <a:spLocks noChangeArrowheads="1"/>
              </p:cNvSpPr>
              <p:nvPr/>
            </p:nvSpPr>
            <p:spPr bwMode="auto">
              <a:xfrm rot="5400000">
                <a:off x="2921" y="1212"/>
                <a:ext cx="101" cy="273"/>
              </a:xfrm>
              <a:prstGeom prst="moon">
                <a:avLst>
                  <a:gd name="adj" fmla="val 40625"/>
                </a:avLst>
              </a:prstGeom>
              <a:gradFill rotWithShape="0">
                <a:gsLst>
                  <a:gs pos="0">
                    <a:srgbClr val="CC66FF"/>
                  </a:gs>
                  <a:gs pos="50000">
                    <a:srgbClr val="CC0000"/>
                  </a:gs>
                  <a:gs pos="100000">
                    <a:srgbClr val="CC66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e-IL"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28" name="AutoShape 17"/>
              <p:cNvSpPr>
                <a:spLocks noChangeArrowheads="1"/>
              </p:cNvSpPr>
              <p:nvPr/>
            </p:nvSpPr>
            <p:spPr bwMode="auto">
              <a:xfrm rot="5400000">
                <a:off x="2921" y="1121"/>
                <a:ext cx="101" cy="273"/>
              </a:xfrm>
              <a:prstGeom prst="moon">
                <a:avLst>
                  <a:gd name="adj" fmla="val 40625"/>
                </a:avLst>
              </a:prstGeom>
              <a:gradFill rotWithShape="0">
                <a:gsLst>
                  <a:gs pos="0">
                    <a:srgbClr val="CC66FF"/>
                  </a:gs>
                  <a:gs pos="50000">
                    <a:srgbClr val="CC0000"/>
                  </a:gs>
                  <a:gs pos="100000">
                    <a:srgbClr val="CC66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e-IL"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</p:grpSp>
        <p:grpSp>
          <p:nvGrpSpPr>
            <p:cNvPr id="21" name="Group 18"/>
            <p:cNvGrpSpPr>
              <a:grpSpLocks/>
            </p:cNvGrpSpPr>
            <p:nvPr/>
          </p:nvGrpSpPr>
          <p:grpSpPr bwMode="auto">
            <a:xfrm>
              <a:off x="2835" y="845"/>
              <a:ext cx="408" cy="227"/>
              <a:chOff x="2835" y="890"/>
              <a:chExt cx="273" cy="192"/>
            </a:xfrm>
          </p:grpSpPr>
          <p:sp>
            <p:nvSpPr>
              <p:cNvPr id="25" name="AutoShape 19"/>
              <p:cNvSpPr>
                <a:spLocks noChangeArrowheads="1"/>
              </p:cNvSpPr>
              <p:nvPr/>
            </p:nvSpPr>
            <p:spPr bwMode="auto">
              <a:xfrm rot="5400000">
                <a:off x="2921" y="895"/>
                <a:ext cx="101" cy="273"/>
              </a:xfrm>
              <a:prstGeom prst="moon">
                <a:avLst>
                  <a:gd name="adj" fmla="val 40625"/>
                </a:avLst>
              </a:prstGeom>
              <a:gradFill rotWithShape="0">
                <a:gsLst>
                  <a:gs pos="0">
                    <a:srgbClr val="CC66FF"/>
                  </a:gs>
                  <a:gs pos="50000">
                    <a:srgbClr val="CC0000"/>
                  </a:gs>
                  <a:gs pos="100000">
                    <a:srgbClr val="CC66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e-IL"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26" name="AutoShape 20"/>
              <p:cNvSpPr>
                <a:spLocks noChangeArrowheads="1"/>
              </p:cNvSpPr>
              <p:nvPr/>
            </p:nvSpPr>
            <p:spPr bwMode="auto">
              <a:xfrm rot="5400000">
                <a:off x="2921" y="804"/>
                <a:ext cx="101" cy="273"/>
              </a:xfrm>
              <a:prstGeom prst="moon">
                <a:avLst>
                  <a:gd name="adj" fmla="val 40625"/>
                </a:avLst>
              </a:prstGeom>
              <a:gradFill rotWithShape="0">
                <a:gsLst>
                  <a:gs pos="0">
                    <a:srgbClr val="CC66FF"/>
                  </a:gs>
                  <a:gs pos="50000">
                    <a:srgbClr val="CC0000"/>
                  </a:gs>
                  <a:gs pos="100000">
                    <a:srgbClr val="CC66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e-IL"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</p:grpSp>
        <p:grpSp>
          <p:nvGrpSpPr>
            <p:cNvPr id="22" name="Group 21"/>
            <p:cNvGrpSpPr>
              <a:grpSpLocks/>
            </p:cNvGrpSpPr>
            <p:nvPr/>
          </p:nvGrpSpPr>
          <p:grpSpPr bwMode="auto">
            <a:xfrm>
              <a:off x="2789" y="527"/>
              <a:ext cx="499" cy="272"/>
              <a:chOff x="2835" y="572"/>
              <a:chExt cx="273" cy="192"/>
            </a:xfrm>
          </p:grpSpPr>
          <p:sp>
            <p:nvSpPr>
              <p:cNvPr id="23" name="AutoShape 22"/>
              <p:cNvSpPr>
                <a:spLocks noChangeArrowheads="1"/>
              </p:cNvSpPr>
              <p:nvPr/>
            </p:nvSpPr>
            <p:spPr bwMode="auto">
              <a:xfrm rot="5400000">
                <a:off x="2921" y="486"/>
                <a:ext cx="101" cy="273"/>
              </a:xfrm>
              <a:prstGeom prst="moon">
                <a:avLst>
                  <a:gd name="adj" fmla="val 40625"/>
                </a:avLst>
              </a:prstGeom>
              <a:gradFill rotWithShape="0">
                <a:gsLst>
                  <a:gs pos="0">
                    <a:srgbClr val="CC66FF"/>
                  </a:gs>
                  <a:gs pos="50000">
                    <a:srgbClr val="CC0000"/>
                  </a:gs>
                  <a:gs pos="100000">
                    <a:srgbClr val="CC66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e-IL"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24" name="AutoShape 23"/>
              <p:cNvSpPr>
                <a:spLocks noChangeArrowheads="1"/>
              </p:cNvSpPr>
              <p:nvPr/>
            </p:nvSpPr>
            <p:spPr bwMode="auto">
              <a:xfrm rot="5400000">
                <a:off x="2921" y="577"/>
                <a:ext cx="101" cy="273"/>
              </a:xfrm>
              <a:prstGeom prst="moon">
                <a:avLst>
                  <a:gd name="adj" fmla="val 40625"/>
                </a:avLst>
              </a:prstGeom>
              <a:gradFill rotWithShape="0">
                <a:gsLst>
                  <a:gs pos="0">
                    <a:srgbClr val="CC66FF"/>
                  </a:gs>
                  <a:gs pos="50000">
                    <a:srgbClr val="CC0000"/>
                  </a:gs>
                  <a:gs pos="100000">
                    <a:srgbClr val="CC66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e-IL"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</p:grpSp>
      </p:grpSp>
      <p:grpSp>
        <p:nvGrpSpPr>
          <p:cNvPr id="29" name="Group 24"/>
          <p:cNvGrpSpPr>
            <a:grpSpLocks/>
          </p:cNvGrpSpPr>
          <p:nvPr/>
        </p:nvGrpSpPr>
        <p:grpSpPr bwMode="auto">
          <a:xfrm flipH="1" flipV="1">
            <a:off x="287896" y="4725095"/>
            <a:ext cx="433388" cy="304800"/>
            <a:chOff x="2835" y="1207"/>
            <a:chExt cx="273" cy="192"/>
          </a:xfrm>
        </p:grpSpPr>
        <p:sp>
          <p:nvSpPr>
            <p:cNvPr id="30" name="AutoShape 25"/>
            <p:cNvSpPr>
              <a:spLocks noChangeArrowheads="1"/>
            </p:cNvSpPr>
            <p:nvPr/>
          </p:nvSpPr>
          <p:spPr bwMode="auto">
            <a:xfrm rot="5400000">
              <a:off x="2921" y="1212"/>
              <a:ext cx="101" cy="273"/>
            </a:xfrm>
            <a:prstGeom prst="moon">
              <a:avLst>
                <a:gd name="adj" fmla="val 40625"/>
              </a:avLst>
            </a:prstGeom>
            <a:gradFill rotWithShape="0">
              <a:gsLst>
                <a:gs pos="0">
                  <a:srgbClr val="CC66FF"/>
                </a:gs>
                <a:gs pos="50000">
                  <a:srgbClr val="CC0000"/>
                </a:gs>
                <a:gs pos="100000">
                  <a:srgbClr val="CC66FF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e-IL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1" name="AutoShape 26"/>
            <p:cNvSpPr>
              <a:spLocks noChangeArrowheads="1"/>
            </p:cNvSpPr>
            <p:nvPr/>
          </p:nvSpPr>
          <p:spPr bwMode="auto">
            <a:xfrm rot="5400000">
              <a:off x="2921" y="1121"/>
              <a:ext cx="101" cy="273"/>
            </a:xfrm>
            <a:prstGeom prst="moon">
              <a:avLst>
                <a:gd name="adj" fmla="val 40625"/>
              </a:avLst>
            </a:prstGeom>
            <a:gradFill rotWithShape="0">
              <a:gsLst>
                <a:gs pos="0">
                  <a:srgbClr val="CC66FF"/>
                </a:gs>
                <a:gs pos="50000">
                  <a:srgbClr val="CC0000"/>
                </a:gs>
                <a:gs pos="100000">
                  <a:srgbClr val="CC66FF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e-IL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grpSp>
        <p:nvGrpSpPr>
          <p:cNvPr id="32" name="Group 27"/>
          <p:cNvGrpSpPr>
            <a:grpSpLocks/>
          </p:cNvGrpSpPr>
          <p:nvPr/>
        </p:nvGrpSpPr>
        <p:grpSpPr bwMode="auto">
          <a:xfrm flipH="1" flipV="1">
            <a:off x="287896" y="4725095"/>
            <a:ext cx="433388" cy="304800"/>
            <a:chOff x="2835" y="1207"/>
            <a:chExt cx="273" cy="192"/>
          </a:xfrm>
        </p:grpSpPr>
        <p:sp>
          <p:nvSpPr>
            <p:cNvPr id="33" name="AutoShape 28"/>
            <p:cNvSpPr>
              <a:spLocks noChangeArrowheads="1"/>
            </p:cNvSpPr>
            <p:nvPr/>
          </p:nvSpPr>
          <p:spPr bwMode="auto">
            <a:xfrm rot="5400000">
              <a:off x="2921" y="1212"/>
              <a:ext cx="101" cy="273"/>
            </a:xfrm>
            <a:prstGeom prst="moon">
              <a:avLst>
                <a:gd name="adj" fmla="val 40625"/>
              </a:avLst>
            </a:prstGeom>
            <a:gradFill rotWithShape="0">
              <a:gsLst>
                <a:gs pos="0">
                  <a:srgbClr val="CC66FF"/>
                </a:gs>
                <a:gs pos="50000">
                  <a:srgbClr val="CC0000"/>
                </a:gs>
                <a:gs pos="100000">
                  <a:srgbClr val="CC66FF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e-IL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4" name="AutoShape 29"/>
            <p:cNvSpPr>
              <a:spLocks noChangeArrowheads="1"/>
            </p:cNvSpPr>
            <p:nvPr/>
          </p:nvSpPr>
          <p:spPr bwMode="auto">
            <a:xfrm rot="5400000">
              <a:off x="2921" y="1121"/>
              <a:ext cx="101" cy="273"/>
            </a:xfrm>
            <a:prstGeom prst="moon">
              <a:avLst>
                <a:gd name="adj" fmla="val 40625"/>
              </a:avLst>
            </a:prstGeom>
            <a:gradFill rotWithShape="0">
              <a:gsLst>
                <a:gs pos="0">
                  <a:srgbClr val="CC66FF"/>
                </a:gs>
                <a:gs pos="50000">
                  <a:srgbClr val="CC0000"/>
                </a:gs>
                <a:gs pos="100000">
                  <a:srgbClr val="CC66FF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e-IL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grpSp>
        <p:nvGrpSpPr>
          <p:cNvPr id="35" name="Group 30"/>
          <p:cNvGrpSpPr>
            <a:grpSpLocks/>
          </p:cNvGrpSpPr>
          <p:nvPr/>
        </p:nvGrpSpPr>
        <p:grpSpPr bwMode="auto">
          <a:xfrm flipH="1" flipV="1">
            <a:off x="287896" y="4725095"/>
            <a:ext cx="433388" cy="304800"/>
            <a:chOff x="2835" y="1207"/>
            <a:chExt cx="273" cy="192"/>
          </a:xfrm>
        </p:grpSpPr>
        <p:sp>
          <p:nvSpPr>
            <p:cNvPr id="36" name="AutoShape 31"/>
            <p:cNvSpPr>
              <a:spLocks noChangeArrowheads="1"/>
            </p:cNvSpPr>
            <p:nvPr/>
          </p:nvSpPr>
          <p:spPr bwMode="auto">
            <a:xfrm rot="5400000">
              <a:off x="2921" y="1212"/>
              <a:ext cx="101" cy="273"/>
            </a:xfrm>
            <a:prstGeom prst="moon">
              <a:avLst>
                <a:gd name="adj" fmla="val 40625"/>
              </a:avLst>
            </a:prstGeom>
            <a:gradFill rotWithShape="0">
              <a:gsLst>
                <a:gs pos="0">
                  <a:srgbClr val="CC66FF"/>
                </a:gs>
                <a:gs pos="50000">
                  <a:srgbClr val="CC0000"/>
                </a:gs>
                <a:gs pos="100000">
                  <a:srgbClr val="CC66FF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e-IL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7" name="AutoShape 32"/>
            <p:cNvSpPr>
              <a:spLocks noChangeArrowheads="1"/>
            </p:cNvSpPr>
            <p:nvPr/>
          </p:nvSpPr>
          <p:spPr bwMode="auto">
            <a:xfrm rot="5400000">
              <a:off x="2921" y="1121"/>
              <a:ext cx="101" cy="273"/>
            </a:xfrm>
            <a:prstGeom prst="moon">
              <a:avLst>
                <a:gd name="adj" fmla="val 40625"/>
              </a:avLst>
            </a:prstGeom>
            <a:gradFill rotWithShape="0">
              <a:gsLst>
                <a:gs pos="0">
                  <a:srgbClr val="CC66FF"/>
                </a:gs>
                <a:gs pos="50000">
                  <a:srgbClr val="CC0000"/>
                </a:gs>
                <a:gs pos="100000">
                  <a:srgbClr val="CC66FF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e-IL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grpSp>
        <p:nvGrpSpPr>
          <p:cNvPr id="38" name="Group 33"/>
          <p:cNvGrpSpPr>
            <a:grpSpLocks/>
          </p:cNvGrpSpPr>
          <p:nvPr/>
        </p:nvGrpSpPr>
        <p:grpSpPr bwMode="auto">
          <a:xfrm flipH="1" flipV="1">
            <a:off x="287896" y="4725095"/>
            <a:ext cx="433388" cy="304800"/>
            <a:chOff x="2835" y="1207"/>
            <a:chExt cx="273" cy="192"/>
          </a:xfrm>
        </p:grpSpPr>
        <p:sp>
          <p:nvSpPr>
            <p:cNvPr id="39" name="AutoShape 34"/>
            <p:cNvSpPr>
              <a:spLocks noChangeArrowheads="1"/>
            </p:cNvSpPr>
            <p:nvPr/>
          </p:nvSpPr>
          <p:spPr bwMode="auto">
            <a:xfrm rot="5400000">
              <a:off x="2921" y="1212"/>
              <a:ext cx="101" cy="273"/>
            </a:xfrm>
            <a:prstGeom prst="moon">
              <a:avLst>
                <a:gd name="adj" fmla="val 40625"/>
              </a:avLst>
            </a:prstGeom>
            <a:gradFill rotWithShape="0">
              <a:gsLst>
                <a:gs pos="0">
                  <a:srgbClr val="CC66FF"/>
                </a:gs>
                <a:gs pos="50000">
                  <a:srgbClr val="CC0000"/>
                </a:gs>
                <a:gs pos="100000">
                  <a:srgbClr val="CC66FF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e-IL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0" name="AutoShape 35"/>
            <p:cNvSpPr>
              <a:spLocks noChangeArrowheads="1"/>
            </p:cNvSpPr>
            <p:nvPr/>
          </p:nvSpPr>
          <p:spPr bwMode="auto">
            <a:xfrm rot="5400000">
              <a:off x="2921" y="1121"/>
              <a:ext cx="101" cy="273"/>
            </a:xfrm>
            <a:prstGeom prst="moon">
              <a:avLst>
                <a:gd name="adj" fmla="val 40625"/>
              </a:avLst>
            </a:prstGeom>
            <a:gradFill rotWithShape="0">
              <a:gsLst>
                <a:gs pos="0">
                  <a:srgbClr val="CC66FF"/>
                </a:gs>
                <a:gs pos="50000">
                  <a:srgbClr val="CC0000"/>
                </a:gs>
                <a:gs pos="100000">
                  <a:srgbClr val="CC66FF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e-IL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grpSp>
        <p:nvGrpSpPr>
          <p:cNvPr id="41" name="Group 36"/>
          <p:cNvGrpSpPr>
            <a:grpSpLocks/>
          </p:cNvGrpSpPr>
          <p:nvPr/>
        </p:nvGrpSpPr>
        <p:grpSpPr bwMode="auto">
          <a:xfrm flipH="1" flipV="1">
            <a:off x="287896" y="4725095"/>
            <a:ext cx="433388" cy="304800"/>
            <a:chOff x="2835" y="1207"/>
            <a:chExt cx="273" cy="192"/>
          </a:xfrm>
        </p:grpSpPr>
        <p:sp>
          <p:nvSpPr>
            <p:cNvPr id="42" name="AutoShape 37"/>
            <p:cNvSpPr>
              <a:spLocks noChangeArrowheads="1"/>
            </p:cNvSpPr>
            <p:nvPr/>
          </p:nvSpPr>
          <p:spPr bwMode="auto">
            <a:xfrm rot="5400000">
              <a:off x="2921" y="1212"/>
              <a:ext cx="101" cy="273"/>
            </a:xfrm>
            <a:prstGeom prst="moon">
              <a:avLst>
                <a:gd name="adj" fmla="val 40625"/>
              </a:avLst>
            </a:prstGeom>
            <a:gradFill rotWithShape="0">
              <a:gsLst>
                <a:gs pos="0">
                  <a:srgbClr val="CC66FF"/>
                </a:gs>
                <a:gs pos="50000">
                  <a:srgbClr val="CC0000"/>
                </a:gs>
                <a:gs pos="100000">
                  <a:srgbClr val="CC66FF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e-IL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3" name="AutoShape 38"/>
            <p:cNvSpPr>
              <a:spLocks noChangeArrowheads="1"/>
            </p:cNvSpPr>
            <p:nvPr/>
          </p:nvSpPr>
          <p:spPr bwMode="auto">
            <a:xfrm rot="5400000">
              <a:off x="2921" y="1121"/>
              <a:ext cx="101" cy="273"/>
            </a:xfrm>
            <a:prstGeom prst="moon">
              <a:avLst>
                <a:gd name="adj" fmla="val 40625"/>
              </a:avLst>
            </a:prstGeom>
            <a:gradFill rotWithShape="0">
              <a:gsLst>
                <a:gs pos="0">
                  <a:srgbClr val="CC66FF"/>
                </a:gs>
                <a:gs pos="50000">
                  <a:srgbClr val="CC0000"/>
                </a:gs>
                <a:gs pos="100000">
                  <a:srgbClr val="CC66FF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e-IL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grpSp>
        <p:nvGrpSpPr>
          <p:cNvPr id="44" name="Group 39"/>
          <p:cNvGrpSpPr>
            <a:grpSpLocks/>
          </p:cNvGrpSpPr>
          <p:nvPr/>
        </p:nvGrpSpPr>
        <p:grpSpPr bwMode="auto">
          <a:xfrm flipH="1" flipV="1">
            <a:off x="287896" y="3140770"/>
            <a:ext cx="433388" cy="304800"/>
            <a:chOff x="2835" y="1207"/>
            <a:chExt cx="273" cy="192"/>
          </a:xfrm>
        </p:grpSpPr>
        <p:sp>
          <p:nvSpPr>
            <p:cNvPr id="45" name="AutoShape 40"/>
            <p:cNvSpPr>
              <a:spLocks noChangeArrowheads="1"/>
            </p:cNvSpPr>
            <p:nvPr/>
          </p:nvSpPr>
          <p:spPr bwMode="auto">
            <a:xfrm rot="16200000" flipV="1">
              <a:off x="2921" y="1212"/>
              <a:ext cx="101" cy="273"/>
            </a:xfrm>
            <a:prstGeom prst="moon">
              <a:avLst>
                <a:gd name="adj" fmla="val 40625"/>
              </a:avLst>
            </a:prstGeom>
            <a:gradFill rotWithShape="0">
              <a:gsLst>
                <a:gs pos="0">
                  <a:srgbClr val="CC66FF"/>
                </a:gs>
                <a:gs pos="50000">
                  <a:srgbClr val="CC0000"/>
                </a:gs>
                <a:gs pos="100000">
                  <a:srgbClr val="CC66FF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e-IL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6" name="AutoShape 41"/>
            <p:cNvSpPr>
              <a:spLocks noChangeArrowheads="1"/>
            </p:cNvSpPr>
            <p:nvPr/>
          </p:nvSpPr>
          <p:spPr bwMode="auto">
            <a:xfrm rot="16200000" flipV="1">
              <a:off x="2921" y="1121"/>
              <a:ext cx="101" cy="273"/>
            </a:xfrm>
            <a:prstGeom prst="moon">
              <a:avLst>
                <a:gd name="adj" fmla="val 40625"/>
              </a:avLst>
            </a:prstGeom>
            <a:gradFill rotWithShape="0">
              <a:gsLst>
                <a:gs pos="0">
                  <a:srgbClr val="CC66FF"/>
                </a:gs>
                <a:gs pos="50000">
                  <a:srgbClr val="CC0000"/>
                </a:gs>
                <a:gs pos="100000">
                  <a:srgbClr val="CC66FF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e-IL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grpSp>
        <p:nvGrpSpPr>
          <p:cNvPr id="47" name="Group 42"/>
          <p:cNvGrpSpPr>
            <a:grpSpLocks/>
          </p:cNvGrpSpPr>
          <p:nvPr/>
        </p:nvGrpSpPr>
        <p:grpSpPr bwMode="auto">
          <a:xfrm flipH="1" flipV="1">
            <a:off x="287896" y="3140770"/>
            <a:ext cx="433388" cy="304800"/>
            <a:chOff x="2835" y="1207"/>
            <a:chExt cx="273" cy="192"/>
          </a:xfrm>
        </p:grpSpPr>
        <p:sp>
          <p:nvSpPr>
            <p:cNvPr id="48" name="AutoShape 43"/>
            <p:cNvSpPr>
              <a:spLocks noChangeArrowheads="1"/>
            </p:cNvSpPr>
            <p:nvPr/>
          </p:nvSpPr>
          <p:spPr bwMode="auto">
            <a:xfrm rot="16200000" flipV="1">
              <a:off x="2921" y="1212"/>
              <a:ext cx="101" cy="273"/>
            </a:xfrm>
            <a:prstGeom prst="moon">
              <a:avLst>
                <a:gd name="adj" fmla="val 40625"/>
              </a:avLst>
            </a:prstGeom>
            <a:gradFill rotWithShape="0">
              <a:gsLst>
                <a:gs pos="0">
                  <a:srgbClr val="CC66FF"/>
                </a:gs>
                <a:gs pos="50000">
                  <a:srgbClr val="CC0000"/>
                </a:gs>
                <a:gs pos="100000">
                  <a:srgbClr val="CC66FF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e-IL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9" name="AutoShape 44"/>
            <p:cNvSpPr>
              <a:spLocks noChangeArrowheads="1"/>
            </p:cNvSpPr>
            <p:nvPr/>
          </p:nvSpPr>
          <p:spPr bwMode="auto">
            <a:xfrm rot="16200000" flipV="1">
              <a:off x="2921" y="1121"/>
              <a:ext cx="101" cy="273"/>
            </a:xfrm>
            <a:prstGeom prst="moon">
              <a:avLst>
                <a:gd name="adj" fmla="val 40625"/>
              </a:avLst>
            </a:prstGeom>
            <a:gradFill rotWithShape="0">
              <a:gsLst>
                <a:gs pos="0">
                  <a:srgbClr val="CC66FF"/>
                </a:gs>
                <a:gs pos="50000">
                  <a:srgbClr val="CC0000"/>
                </a:gs>
                <a:gs pos="100000">
                  <a:srgbClr val="CC66FF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e-IL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grpSp>
        <p:nvGrpSpPr>
          <p:cNvPr id="50" name="Group 45"/>
          <p:cNvGrpSpPr>
            <a:grpSpLocks/>
          </p:cNvGrpSpPr>
          <p:nvPr/>
        </p:nvGrpSpPr>
        <p:grpSpPr bwMode="auto">
          <a:xfrm flipH="1" flipV="1">
            <a:off x="287896" y="3140770"/>
            <a:ext cx="433388" cy="304800"/>
            <a:chOff x="2835" y="1207"/>
            <a:chExt cx="273" cy="192"/>
          </a:xfrm>
        </p:grpSpPr>
        <p:sp>
          <p:nvSpPr>
            <p:cNvPr id="51" name="AutoShape 46"/>
            <p:cNvSpPr>
              <a:spLocks noChangeArrowheads="1"/>
            </p:cNvSpPr>
            <p:nvPr/>
          </p:nvSpPr>
          <p:spPr bwMode="auto">
            <a:xfrm rot="16200000" flipV="1">
              <a:off x="2921" y="1212"/>
              <a:ext cx="101" cy="273"/>
            </a:xfrm>
            <a:prstGeom prst="moon">
              <a:avLst>
                <a:gd name="adj" fmla="val 40625"/>
              </a:avLst>
            </a:prstGeom>
            <a:gradFill rotWithShape="0">
              <a:gsLst>
                <a:gs pos="0">
                  <a:srgbClr val="CC66FF"/>
                </a:gs>
                <a:gs pos="50000">
                  <a:srgbClr val="CC0000"/>
                </a:gs>
                <a:gs pos="100000">
                  <a:srgbClr val="CC66FF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e-IL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52" name="AutoShape 47"/>
            <p:cNvSpPr>
              <a:spLocks noChangeArrowheads="1"/>
            </p:cNvSpPr>
            <p:nvPr/>
          </p:nvSpPr>
          <p:spPr bwMode="auto">
            <a:xfrm rot="16200000" flipV="1">
              <a:off x="2921" y="1121"/>
              <a:ext cx="101" cy="273"/>
            </a:xfrm>
            <a:prstGeom prst="moon">
              <a:avLst>
                <a:gd name="adj" fmla="val 40625"/>
              </a:avLst>
            </a:prstGeom>
            <a:gradFill rotWithShape="0">
              <a:gsLst>
                <a:gs pos="0">
                  <a:srgbClr val="CC66FF"/>
                </a:gs>
                <a:gs pos="50000">
                  <a:srgbClr val="CC0000"/>
                </a:gs>
                <a:gs pos="100000">
                  <a:srgbClr val="CC66FF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e-IL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grpSp>
        <p:nvGrpSpPr>
          <p:cNvPr id="53" name="Group 48"/>
          <p:cNvGrpSpPr>
            <a:grpSpLocks/>
          </p:cNvGrpSpPr>
          <p:nvPr/>
        </p:nvGrpSpPr>
        <p:grpSpPr bwMode="auto">
          <a:xfrm flipH="1" flipV="1">
            <a:off x="287896" y="3140770"/>
            <a:ext cx="433388" cy="304800"/>
            <a:chOff x="2835" y="1207"/>
            <a:chExt cx="273" cy="192"/>
          </a:xfrm>
        </p:grpSpPr>
        <p:sp>
          <p:nvSpPr>
            <p:cNvPr id="54" name="AutoShape 49"/>
            <p:cNvSpPr>
              <a:spLocks noChangeArrowheads="1"/>
            </p:cNvSpPr>
            <p:nvPr/>
          </p:nvSpPr>
          <p:spPr bwMode="auto">
            <a:xfrm rot="16200000" flipV="1">
              <a:off x="2921" y="1212"/>
              <a:ext cx="101" cy="273"/>
            </a:xfrm>
            <a:prstGeom prst="moon">
              <a:avLst>
                <a:gd name="adj" fmla="val 40625"/>
              </a:avLst>
            </a:prstGeom>
            <a:gradFill rotWithShape="0">
              <a:gsLst>
                <a:gs pos="0">
                  <a:srgbClr val="CC66FF"/>
                </a:gs>
                <a:gs pos="50000">
                  <a:srgbClr val="CC0000"/>
                </a:gs>
                <a:gs pos="100000">
                  <a:srgbClr val="CC66FF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e-IL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55" name="AutoShape 50"/>
            <p:cNvSpPr>
              <a:spLocks noChangeArrowheads="1"/>
            </p:cNvSpPr>
            <p:nvPr/>
          </p:nvSpPr>
          <p:spPr bwMode="auto">
            <a:xfrm rot="16200000" flipV="1">
              <a:off x="2921" y="1121"/>
              <a:ext cx="101" cy="273"/>
            </a:xfrm>
            <a:prstGeom prst="moon">
              <a:avLst>
                <a:gd name="adj" fmla="val 40625"/>
              </a:avLst>
            </a:prstGeom>
            <a:gradFill rotWithShape="0">
              <a:gsLst>
                <a:gs pos="0">
                  <a:srgbClr val="CC66FF"/>
                </a:gs>
                <a:gs pos="50000">
                  <a:srgbClr val="CC0000"/>
                </a:gs>
                <a:gs pos="100000">
                  <a:srgbClr val="CC66FF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e-IL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grpSp>
        <p:nvGrpSpPr>
          <p:cNvPr id="56" name="Group 51"/>
          <p:cNvGrpSpPr>
            <a:grpSpLocks/>
          </p:cNvGrpSpPr>
          <p:nvPr/>
        </p:nvGrpSpPr>
        <p:grpSpPr bwMode="auto">
          <a:xfrm flipH="1" flipV="1">
            <a:off x="287896" y="3140770"/>
            <a:ext cx="433388" cy="304800"/>
            <a:chOff x="2835" y="1207"/>
            <a:chExt cx="273" cy="192"/>
          </a:xfrm>
        </p:grpSpPr>
        <p:sp>
          <p:nvSpPr>
            <p:cNvPr id="57" name="AutoShape 52"/>
            <p:cNvSpPr>
              <a:spLocks noChangeArrowheads="1"/>
            </p:cNvSpPr>
            <p:nvPr/>
          </p:nvSpPr>
          <p:spPr bwMode="auto">
            <a:xfrm rot="16200000" flipV="1">
              <a:off x="2921" y="1212"/>
              <a:ext cx="101" cy="273"/>
            </a:xfrm>
            <a:prstGeom prst="moon">
              <a:avLst>
                <a:gd name="adj" fmla="val 40625"/>
              </a:avLst>
            </a:prstGeom>
            <a:gradFill rotWithShape="0">
              <a:gsLst>
                <a:gs pos="0">
                  <a:srgbClr val="CC66FF"/>
                </a:gs>
                <a:gs pos="50000">
                  <a:srgbClr val="CC0000"/>
                </a:gs>
                <a:gs pos="100000">
                  <a:srgbClr val="CC66FF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e-IL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58" name="AutoShape 53"/>
            <p:cNvSpPr>
              <a:spLocks noChangeArrowheads="1"/>
            </p:cNvSpPr>
            <p:nvPr/>
          </p:nvSpPr>
          <p:spPr bwMode="auto">
            <a:xfrm rot="16200000" flipV="1">
              <a:off x="2921" y="1121"/>
              <a:ext cx="101" cy="273"/>
            </a:xfrm>
            <a:prstGeom prst="moon">
              <a:avLst>
                <a:gd name="adj" fmla="val 40625"/>
              </a:avLst>
            </a:prstGeom>
            <a:gradFill rotWithShape="0">
              <a:gsLst>
                <a:gs pos="0">
                  <a:srgbClr val="CC66FF"/>
                </a:gs>
                <a:gs pos="50000">
                  <a:srgbClr val="CC0000"/>
                </a:gs>
                <a:gs pos="100000">
                  <a:srgbClr val="CC66FF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e-IL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pic>
        <p:nvPicPr>
          <p:cNvPr id="36866" name="Picture 2" descr="C:\GWGRB\graphs_bumps_botto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62977" y="5301209"/>
            <a:ext cx="8181023" cy="1556792"/>
          </a:xfrm>
          <a:prstGeom prst="rect">
            <a:avLst/>
          </a:prstGeom>
          <a:noFill/>
        </p:spPr>
      </p:pic>
      <p:sp>
        <p:nvSpPr>
          <p:cNvPr id="60" name="Text Placeholder 2"/>
          <p:cNvSpPr txBox="1">
            <a:spLocks/>
          </p:cNvSpPr>
          <p:nvPr/>
        </p:nvSpPr>
        <p:spPr>
          <a:xfrm>
            <a:off x="1079612" y="3943400"/>
            <a:ext cx="7704856" cy="3610744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marL="731520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Wingdings"/>
              <a:buChar char="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Angular structure (uniform/structured/other)</a:t>
            </a:r>
          </a:p>
          <a:p>
            <a:pPr marL="731520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Wingdings"/>
              <a:buChar char="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Acceleration models (thermal/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poynting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/other)</a:t>
            </a: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And about the Engines?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2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xit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2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xit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2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" presetClass="exit" presetSubtype="4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2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" presetClass="exit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2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" presetClass="exit" presetSubtype="4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2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2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xit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2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2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" presetClass="exit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2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2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" presetClass="exit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2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2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" presetClass="exit" presetSubtype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8" dur="2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2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2" presetClass="exit" presetSubtype="1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4" dur="2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2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576064" y="224644"/>
            <a:ext cx="8820472" cy="1143000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chemeClr val="accent2"/>
                </a:solidFill>
                <a:latin typeface="Book Antiqua" pitchFamily="18" charset="0"/>
              </a:rPr>
              <a:t>Appendix A</a:t>
            </a:r>
            <a:endParaRPr lang="en-US" sz="3600" dirty="0">
              <a:solidFill>
                <a:schemeClr val="accent2"/>
              </a:solidFill>
              <a:latin typeface="Book Antiqua" pitchFamily="18" charset="0"/>
            </a:endParaRPr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719572" y="1484784"/>
            <a:ext cx="7957317" cy="4680520"/>
          </a:xfrm>
          <a:noFill/>
          <a:ln/>
        </p:spPr>
        <p:txBody>
          <a:bodyPr>
            <a:noAutofit/>
          </a:bodyPr>
          <a:lstStyle/>
          <a:p>
            <a:r>
              <a:rPr lang="en-US" sz="2400" dirty="0" smtClean="0">
                <a:latin typeface="Book Antiqua" pitchFamily="18" charset="0"/>
              </a:rPr>
              <a:t>Jet structures:</a:t>
            </a:r>
          </a:p>
          <a:p>
            <a:pPr>
              <a:buNone/>
            </a:pPr>
            <a:endParaRPr lang="en-US" sz="2400" dirty="0" smtClean="0">
              <a:latin typeface="Book Antiqua" pitchFamily="18" charset="0"/>
            </a:endParaRPr>
          </a:p>
          <a:p>
            <a:pPr>
              <a:buNone/>
            </a:pPr>
            <a:endParaRPr lang="en-US" sz="2400" dirty="0" smtClean="0">
              <a:latin typeface="Book Antiqua" pitchFamily="18" charset="0"/>
            </a:endParaRPr>
          </a:p>
          <a:p>
            <a:pPr>
              <a:buNone/>
            </a:pPr>
            <a:endParaRPr lang="en-US" sz="2400" dirty="0" smtClean="0">
              <a:latin typeface="Book Antiqua" pitchFamily="18" charset="0"/>
            </a:endParaRPr>
          </a:p>
          <a:p>
            <a:endParaRPr lang="en-US" sz="2400" dirty="0" smtClean="0">
              <a:latin typeface="Book Antiqua" pitchFamily="18" charset="0"/>
            </a:endParaRPr>
          </a:p>
        </p:txBody>
      </p:sp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880828"/>
            <a:ext cx="5547732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20"/>
          <p:cNvSpPr txBox="1">
            <a:spLocks noChangeArrowheads="1"/>
          </p:cNvSpPr>
          <p:nvPr/>
        </p:nvSpPr>
        <p:spPr bwMode="auto">
          <a:xfrm>
            <a:off x="7092280" y="2888940"/>
            <a:ext cx="194421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en-US" sz="1200" dirty="0" smtClean="0">
                <a:latin typeface="Book Antiqua" pitchFamily="18" charset="0"/>
              </a:rPr>
              <a:t>Rossi, </a:t>
            </a:r>
            <a:r>
              <a:rPr lang="en-US" sz="1200" dirty="0" err="1" smtClean="0">
                <a:latin typeface="Book Antiqua" pitchFamily="18" charset="0"/>
              </a:rPr>
              <a:t>Lazzati</a:t>
            </a:r>
            <a:r>
              <a:rPr lang="en-US" sz="1200" dirty="0" smtClean="0">
                <a:latin typeface="Book Antiqua" pitchFamily="18" charset="0"/>
              </a:rPr>
              <a:t> &amp; Rees 2002</a:t>
            </a:r>
          </a:p>
        </p:txBody>
      </p:sp>
      <p:pic>
        <p:nvPicPr>
          <p:cNvPr id="51202" name="Picture 2" descr="C:\GWGRB\jet_structur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43708" y="3825044"/>
            <a:ext cx="4899660" cy="28803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576064" y="224644"/>
            <a:ext cx="8820472" cy="1143000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chemeClr val="accent2"/>
                </a:solidFill>
                <a:latin typeface="Book Antiqua" pitchFamily="18" charset="0"/>
              </a:rPr>
              <a:t>Appendix B</a:t>
            </a:r>
            <a:endParaRPr lang="en-US" sz="3600" dirty="0">
              <a:solidFill>
                <a:schemeClr val="accent2"/>
              </a:solidFill>
              <a:latin typeface="Book Antiqua" pitchFamily="18" charset="0"/>
            </a:endParaRPr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719572" y="1484784"/>
            <a:ext cx="7957317" cy="4680520"/>
          </a:xfrm>
          <a:noFill/>
          <a:ln/>
        </p:spPr>
        <p:txBody>
          <a:bodyPr>
            <a:noAutofit/>
          </a:bodyPr>
          <a:lstStyle/>
          <a:p>
            <a:r>
              <a:rPr lang="en-US" sz="2400" dirty="0" smtClean="0">
                <a:latin typeface="Book Antiqua" pitchFamily="18" charset="0"/>
              </a:rPr>
              <a:t>Waveform results:</a:t>
            </a:r>
          </a:p>
          <a:p>
            <a:pPr lvl="1"/>
            <a:r>
              <a:rPr lang="en-US" sz="2000" dirty="0" smtClean="0">
                <a:latin typeface="Book Antiqua" pitchFamily="18" charset="0"/>
              </a:rPr>
              <a:t>Scaling: amplitude h~ </a:t>
            </a:r>
            <a:r>
              <a:rPr lang="el-GR" sz="2000" dirty="0" smtClean="0">
                <a:latin typeface="Book Antiqua" pitchFamily="18" charset="0"/>
              </a:rPr>
              <a:t>Γ</a:t>
            </a:r>
            <a:r>
              <a:rPr lang="en-US" sz="2000" dirty="0" smtClean="0">
                <a:latin typeface="Book Antiqua" pitchFamily="18" charset="0"/>
              </a:rPr>
              <a:t>M/r, time ~ </a:t>
            </a:r>
            <a:r>
              <a:rPr lang="en-US" sz="2000" dirty="0" err="1" smtClean="0">
                <a:latin typeface="Book Antiqua" pitchFamily="18" charset="0"/>
              </a:rPr>
              <a:t>T</a:t>
            </a:r>
            <a:r>
              <a:rPr lang="en-US" sz="2000" baseline="-25000" dirty="0" err="1" smtClean="0">
                <a:latin typeface="Book Antiqua" pitchFamily="18" charset="0"/>
              </a:rPr>
              <a:t>f</a:t>
            </a:r>
            <a:r>
              <a:rPr lang="en-US" sz="2000" dirty="0" smtClean="0">
                <a:latin typeface="Book Antiqua" pitchFamily="18" charset="0"/>
              </a:rPr>
              <a:t>.</a:t>
            </a:r>
          </a:p>
          <a:p>
            <a:pPr lvl="1"/>
            <a:r>
              <a:rPr lang="en-US" sz="2000" dirty="0" smtClean="0">
                <a:latin typeface="Book Antiqua" pitchFamily="18" charset="0"/>
              </a:rPr>
              <a:t>Sharp rise in the signal over a timescale t</a:t>
            </a:r>
            <a:r>
              <a:rPr lang="en-US" sz="2000" baseline="-25000" dirty="0" smtClean="0">
                <a:latin typeface="Book Antiqua" pitchFamily="18" charset="0"/>
              </a:rPr>
              <a:t>rise</a:t>
            </a:r>
            <a:r>
              <a:rPr lang="en-US" sz="2000" dirty="0" smtClean="0">
                <a:latin typeface="Book Antiqua" pitchFamily="18" charset="0"/>
              </a:rPr>
              <a:t>~</a:t>
            </a:r>
            <a:r>
              <a:rPr lang="en-US" sz="2000" dirty="0" smtClean="0">
                <a:latin typeface="Book Antiqua" pitchFamily="18" charset="0"/>
                <a:cs typeface="Arial"/>
              </a:rPr>
              <a:t>½</a:t>
            </a:r>
            <a:r>
              <a:rPr lang="el-GR" sz="2000" dirty="0" smtClean="0">
                <a:latin typeface="Book Antiqua" pitchFamily="18" charset="0"/>
                <a:cs typeface="Arial"/>
              </a:rPr>
              <a:t>Γ</a:t>
            </a:r>
            <a:r>
              <a:rPr lang="en-US" sz="2000" baseline="30000" dirty="0" smtClean="0">
                <a:latin typeface="Book Antiqua" pitchFamily="18" charset="0"/>
                <a:cs typeface="Arial"/>
              </a:rPr>
              <a:t>-1</a:t>
            </a:r>
            <a:r>
              <a:rPr lang="en-US" sz="2000" dirty="0" smtClean="0">
                <a:latin typeface="Book Antiqua" pitchFamily="18" charset="0"/>
              </a:rPr>
              <a:t>T</a:t>
            </a:r>
            <a:r>
              <a:rPr lang="en-US" sz="2000" baseline="-25000" dirty="0" smtClean="0">
                <a:latin typeface="Book Antiqua" pitchFamily="18" charset="0"/>
              </a:rPr>
              <a:t>f</a:t>
            </a:r>
          </a:p>
          <a:p>
            <a:pPr lvl="2"/>
            <a:r>
              <a:rPr lang="en-US" sz="1600" dirty="0" smtClean="0">
                <a:latin typeface="Book Antiqua" pitchFamily="18" charset="0"/>
              </a:rPr>
              <a:t>Time contraction of </a:t>
            </a:r>
            <a:r>
              <a:rPr lang="el-GR" sz="1600" dirty="0" smtClean="0">
                <a:latin typeface="Book Antiqua" pitchFamily="18" charset="0"/>
                <a:cs typeface="Arial"/>
              </a:rPr>
              <a:t>Γ</a:t>
            </a:r>
            <a:r>
              <a:rPr lang="en-US" sz="1600" baseline="30000" dirty="0" smtClean="0">
                <a:latin typeface="Book Antiqua" pitchFamily="18" charset="0"/>
                <a:cs typeface="Arial"/>
              </a:rPr>
              <a:t>-1</a:t>
            </a:r>
            <a:r>
              <a:rPr lang="en-US" sz="1600" dirty="0" smtClean="0">
                <a:latin typeface="Book Antiqua" pitchFamily="18" charset="0"/>
                <a:cs typeface="Arial"/>
              </a:rPr>
              <a:t> due to the </a:t>
            </a:r>
            <a:r>
              <a:rPr lang="en-US" sz="1600" dirty="0" err="1" smtClean="0">
                <a:latin typeface="Book Antiqua" pitchFamily="18" charset="0"/>
                <a:cs typeface="Arial"/>
              </a:rPr>
              <a:t>quadrupolar</a:t>
            </a:r>
            <a:r>
              <a:rPr lang="en-US" sz="1600" dirty="0" smtClean="0">
                <a:latin typeface="Book Antiqua" pitchFamily="18" charset="0"/>
                <a:cs typeface="Arial"/>
              </a:rPr>
              <a:t> anti-beaming, rather than </a:t>
            </a:r>
            <a:r>
              <a:rPr lang="el-GR" sz="1600" dirty="0" smtClean="0">
                <a:latin typeface="Book Antiqua" pitchFamily="18" charset="0"/>
                <a:cs typeface="Arial"/>
              </a:rPr>
              <a:t>Γ</a:t>
            </a:r>
            <a:r>
              <a:rPr lang="en-US" sz="1600" baseline="30000" dirty="0" smtClean="0">
                <a:latin typeface="Book Antiqua" pitchFamily="18" charset="0"/>
                <a:cs typeface="Arial"/>
              </a:rPr>
              <a:t>-2 </a:t>
            </a:r>
            <a:r>
              <a:rPr lang="en-US" sz="1600" dirty="0" smtClean="0">
                <a:latin typeface="Book Antiqua" pitchFamily="18" charset="0"/>
                <a:cs typeface="Arial"/>
              </a:rPr>
              <a:t>for EM</a:t>
            </a:r>
          </a:p>
          <a:p>
            <a:pPr lvl="1"/>
            <a:r>
              <a:rPr lang="en-US" sz="2000" dirty="0" smtClean="0">
                <a:latin typeface="Book Antiqua" pitchFamily="18" charset="0"/>
              </a:rPr>
              <a:t>Long slow increase until ~2T</a:t>
            </a:r>
            <a:r>
              <a:rPr lang="en-US" sz="2000" baseline="-25000" dirty="0" smtClean="0">
                <a:latin typeface="Book Antiqua" pitchFamily="18" charset="0"/>
              </a:rPr>
              <a:t>f</a:t>
            </a:r>
          </a:p>
          <a:p>
            <a:pPr lvl="1"/>
            <a:r>
              <a:rPr lang="en-US" sz="2000" dirty="0" smtClean="0">
                <a:latin typeface="Book Antiqua" pitchFamily="18" charset="0"/>
              </a:rPr>
              <a:t>Wiggles preceding the peak at observation angles within the jet cone, due to polarization</a:t>
            </a:r>
          </a:p>
          <a:p>
            <a:pPr lvl="2"/>
            <a:r>
              <a:rPr lang="en-US" sz="1600" dirty="0" smtClean="0">
                <a:latin typeface="Book Antiqua" pitchFamily="18" charset="0"/>
              </a:rPr>
              <a:t>A difference in the expected signals between uniform and structured jets</a:t>
            </a:r>
            <a:endParaRPr lang="en-US" sz="2000" dirty="0" smtClean="0">
              <a:latin typeface="Book Antiqua" pitchFamily="18" charset="0"/>
            </a:endParaRPr>
          </a:p>
          <a:p>
            <a:endParaRPr lang="en-US" sz="2400" dirty="0" smtClean="0"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577788" y="224644"/>
            <a:ext cx="8134672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  <a:latin typeface="Book Antiqua" pitchFamily="18" charset="0"/>
              </a:rPr>
              <a:t>Gamma </a:t>
            </a:r>
            <a:r>
              <a:rPr lang="en-US" dirty="0">
                <a:solidFill>
                  <a:schemeClr val="accent2"/>
                </a:solidFill>
                <a:latin typeface="Book Antiqua" pitchFamily="18" charset="0"/>
              </a:rPr>
              <a:t>Ray </a:t>
            </a:r>
            <a:r>
              <a:rPr lang="en-US" dirty="0" smtClean="0">
                <a:solidFill>
                  <a:schemeClr val="accent2"/>
                </a:solidFill>
                <a:latin typeface="Book Antiqua" pitchFamily="18" charset="0"/>
              </a:rPr>
              <a:t>Bursts’ Jets</a:t>
            </a:r>
            <a:endParaRPr lang="en-US" dirty="0">
              <a:solidFill>
                <a:schemeClr val="accent2"/>
              </a:solidFill>
              <a:latin typeface="Book Antiqua" pitchFamily="18" charset="0"/>
            </a:endParaRPr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67544" y="1880828"/>
            <a:ext cx="6264696" cy="4426992"/>
          </a:xfrm>
          <a:noFill/>
          <a:ln/>
        </p:spPr>
        <p:txBody>
          <a:bodyPr>
            <a:normAutofit/>
          </a:bodyPr>
          <a:lstStyle/>
          <a:p>
            <a:r>
              <a:rPr lang="en-US" dirty="0" smtClean="0">
                <a:latin typeface="Book Antiqua" pitchFamily="18" charset="0"/>
              </a:rPr>
              <a:t>Powerful Jets (~10</a:t>
            </a:r>
            <a:r>
              <a:rPr lang="en-US" baseline="30000" dirty="0" smtClean="0">
                <a:latin typeface="Book Antiqua" pitchFamily="18" charset="0"/>
              </a:rPr>
              <a:t>51</a:t>
            </a:r>
            <a:r>
              <a:rPr lang="en-US" dirty="0" smtClean="0">
                <a:latin typeface="Book Antiqua" pitchFamily="18" charset="0"/>
              </a:rPr>
              <a:t>ergs)</a:t>
            </a:r>
          </a:p>
          <a:p>
            <a:r>
              <a:rPr lang="en-US" dirty="0" smtClean="0">
                <a:latin typeface="Book Antiqua" pitchFamily="18" charset="0"/>
              </a:rPr>
              <a:t>High relativistic acceleration (100</a:t>
            </a:r>
            <a:r>
              <a:rPr lang="en-US" dirty="0" smtClean="0">
                <a:latin typeface="Book Antiqua" pitchFamily="18" charset="0"/>
                <a:sym typeface="Mathematica3"/>
              </a:rPr>
              <a:t></a:t>
            </a:r>
            <a:r>
              <a:rPr lang="en-US" dirty="0" smtClean="0">
                <a:latin typeface="Book Antiqua" pitchFamily="18" charset="0"/>
              </a:rPr>
              <a:t>Γ</a:t>
            </a:r>
            <a:r>
              <a:rPr lang="en-US" dirty="0" smtClean="0">
                <a:latin typeface="Book Antiqua" pitchFamily="18" charset="0"/>
                <a:sym typeface="Mathematica3"/>
              </a:rPr>
              <a:t></a:t>
            </a:r>
            <a:r>
              <a:rPr lang="en-US" dirty="0" smtClean="0">
                <a:latin typeface="Book Antiqua" pitchFamily="18" charset="0"/>
              </a:rPr>
              <a:t>1000)</a:t>
            </a:r>
          </a:p>
          <a:p>
            <a:r>
              <a:rPr lang="en-US" dirty="0" smtClean="0">
                <a:latin typeface="Book Antiqua" pitchFamily="18" charset="0"/>
              </a:rPr>
              <a:t>Narrow (</a:t>
            </a:r>
            <a:r>
              <a:rPr lang="en-US" dirty="0" smtClean="0">
                <a:latin typeface="Book Antiqua" pitchFamily="18" charset="0"/>
                <a:cs typeface="Times New Roman" pitchFamily="18" charset="0"/>
                <a:sym typeface="Mathematica1" pitchFamily="2" charset="2"/>
              </a:rPr>
              <a:t></a:t>
            </a:r>
            <a:r>
              <a:rPr lang="en-US" baseline="-25000" dirty="0" smtClean="0">
                <a:latin typeface="Book Antiqua" pitchFamily="18" charset="0"/>
                <a:cs typeface="Times New Roman" pitchFamily="18" charset="0"/>
                <a:sym typeface="Mathematica1" pitchFamily="2" charset="2"/>
              </a:rPr>
              <a:t>0</a:t>
            </a:r>
            <a:r>
              <a:rPr lang="en-US" dirty="0" smtClean="0">
                <a:latin typeface="Book Antiqua" pitchFamily="18" charset="0"/>
              </a:rPr>
              <a:t>~0.1)</a:t>
            </a:r>
          </a:p>
          <a:p>
            <a:endParaRPr lang="en-US" sz="2800" dirty="0" smtClean="0">
              <a:latin typeface="Book Antiqua" pitchFamily="18" charset="0"/>
            </a:endParaRPr>
          </a:p>
          <a:p>
            <a:pPr>
              <a:lnSpc>
                <a:spcPct val="80000"/>
              </a:lnSpc>
              <a:buNone/>
            </a:pPr>
            <a:r>
              <a:rPr lang="en-US" sz="4000" dirty="0" smtClean="0">
                <a:latin typeface="Book Antiqua" pitchFamily="18" charset="0"/>
                <a:sym typeface="Mathematica1"/>
              </a:rPr>
              <a:t></a:t>
            </a:r>
            <a:r>
              <a:rPr lang="en-US" sz="4000" dirty="0" smtClean="0">
                <a:latin typeface="Book Antiqua" pitchFamily="18" charset="0"/>
              </a:rPr>
              <a:t> 	Generation of 		  Gravitational Waves</a:t>
            </a:r>
            <a:endParaRPr lang="en-US" sz="4000" dirty="0">
              <a:latin typeface="Book Antiqua" pitchFamily="18" charset="0"/>
            </a:endParaRPr>
          </a:p>
        </p:txBody>
      </p:sp>
      <p:sp>
        <p:nvSpPr>
          <p:cNvPr id="62" name="Oval 3"/>
          <p:cNvSpPr>
            <a:spLocks noChangeArrowheads="1"/>
          </p:cNvSpPr>
          <p:nvPr/>
        </p:nvSpPr>
        <p:spPr bwMode="auto">
          <a:xfrm>
            <a:off x="7812360" y="3789040"/>
            <a:ext cx="647700" cy="647700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he-IL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grpSp>
        <p:nvGrpSpPr>
          <p:cNvPr id="63" name="Group 4"/>
          <p:cNvGrpSpPr>
            <a:grpSpLocks/>
          </p:cNvGrpSpPr>
          <p:nvPr/>
        </p:nvGrpSpPr>
        <p:grpSpPr bwMode="auto">
          <a:xfrm>
            <a:off x="7739335" y="1699890"/>
            <a:ext cx="792162" cy="1384300"/>
            <a:chOff x="2789" y="527"/>
            <a:chExt cx="499" cy="872"/>
          </a:xfrm>
        </p:grpSpPr>
        <p:grpSp>
          <p:nvGrpSpPr>
            <p:cNvPr id="64" name="Group 5"/>
            <p:cNvGrpSpPr>
              <a:grpSpLocks/>
            </p:cNvGrpSpPr>
            <p:nvPr/>
          </p:nvGrpSpPr>
          <p:grpSpPr bwMode="auto">
            <a:xfrm>
              <a:off x="2879" y="1207"/>
              <a:ext cx="273" cy="192"/>
              <a:chOff x="2835" y="1207"/>
              <a:chExt cx="273" cy="192"/>
            </a:xfrm>
          </p:grpSpPr>
          <p:sp>
            <p:nvSpPr>
              <p:cNvPr id="71" name="AutoShape 6"/>
              <p:cNvSpPr>
                <a:spLocks noChangeArrowheads="1"/>
              </p:cNvSpPr>
              <p:nvPr/>
            </p:nvSpPr>
            <p:spPr bwMode="auto">
              <a:xfrm rot="5400000">
                <a:off x="2921" y="1212"/>
                <a:ext cx="101" cy="273"/>
              </a:xfrm>
              <a:prstGeom prst="moon">
                <a:avLst>
                  <a:gd name="adj" fmla="val 40625"/>
                </a:avLst>
              </a:prstGeom>
              <a:gradFill rotWithShape="0">
                <a:gsLst>
                  <a:gs pos="0">
                    <a:srgbClr val="CC66FF"/>
                  </a:gs>
                  <a:gs pos="50000">
                    <a:srgbClr val="CC0000"/>
                  </a:gs>
                  <a:gs pos="100000">
                    <a:srgbClr val="CC66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e-IL"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72" name="AutoShape 7"/>
              <p:cNvSpPr>
                <a:spLocks noChangeArrowheads="1"/>
              </p:cNvSpPr>
              <p:nvPr/>
            </p:nvSpPr>
            <p:spPr bwMode="auto">
              <a:xfrm rot="5400000">
                <a:off x="2921" y="1121"/>
                <a:ext cx="101" cy="273"/>
              </a:xfrm>
              <a:prstGeom prst="moon">
                <a:avLst>
                  <a:gd name="adj" fmla="val 40625"/>
                </a:avLst>
              </a:prstGeom>
              <a:gradFill rotWithShape="0">
                <a:gsLst>
                  <a:gs pos="0">
                    <a:srgbClr val="CC66FF"/>
                  </a:gs>
                  <a:gs pos="50000">
                    <a:srgbClr val="CC0000"/>
                  </a:gs>
                  <a:gs pos="100000">
                    <a:srgbClr val="CC66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e-IL"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</p:grpSp>
        <p:grpSp>
          <p:nvGrpSpPr>
            <p:cNvPr id="65" name="Group 8"/>
            <p:cNvGrpSpPr>
              <a:grpSpLocks/>
            </p:cNvGrpSpPr>
            <p:nvPr/>
          </p:nvGrpSpPr>
          <p:grpSpPr bwMode="auto">
            <a:xfrm>
              <a:off x="2835" y="845"/>
              <a:ext cx="408" cy="227"/>
              <a:chOff x="2835" y="890"/>
              <a:chExt cx="273" cy="192"/>
            </a:xfrm>
          </p:grpSpPr>
          <p:sp>
            <p:nvSpPr>
              <p:cNvPr id="69" name="AutoShape 9"/>
              <p:cNvSpPr>
                <a:spLocks noChangeArrowheads="1"/>
              </p:cNvSpPr>
              <p:nvPr/>
            </p:nvSpPr>
            <p:spPr bwMode="auto">
              <a:xfrm rot="5400000">
                <a:off x="2921" y="895"/>
                <a:ext cx="101" cy="273"/>
              </a:xfrm>
              <a:prstGeom prst="moon">
                <a:avLst>
                  <a:gd name="adj" fmla="val 40625"/>
                </a:avLst>
              </a:prstGeom>
              <a:gradFill rotWithShape="0">
                <a:gsLst>
                  <a:gs pos="0">
                    <a:srgbClr val="CC66FF"/>
                  </a:gs>
                  <a:gs pos="50000">
                    <a:srgbClr val="CC0000"/>
                  </a:gs>
                  <a:gs pos="100000">
                    <a:srgbClr val="CC66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e-IL"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70" name="AutoShape 10"/>
              <p:cNvSpPr>
                <a:spLocks noChangeArrowheads="1"/>
              </p:cNvSpPr>
              <p:nvPr/>
            </p:nvSpPr>
            <p:spPr bwMode="auto">
              <a:xfrm rot="5400000">
                <a:off x="2921" y="804"/>
                <a:ext cx="101" cy="273"/>
              </a:xfrm>
              <a:prstGeom prst="moon">
                <a:avLst>
                  <a:gd name="adj" fmla="val 40625"/>
                </a:avLst>
              </a:prstGeom>
              <a:gradFill rotWithShape="0">
                <a:gsLst>
                  <a:gs pos="0">
                    <a:srgbClr val="CC66FF"/>
                  </a:gs>
                  <a:gs pos="50000">
                    <a:srgbClr val="CC0000"/>
                  </a:gs>
                  <a:gs pos="100000">
                    <a:srgbClr val="CC66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e-IL"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</p:grpSp>
        <p:grpSp>
          <p:nvGrpSpPr>
            <p:cNvPr id="66" name="Group 11"/>
            <p:cNvGrpSpPr>
              <a:grpSpLocks/>
            </p:cNvGrpSpPr>
            <p:nvPr/>
          </p:nvGrpSpPr>
          <p:grpSpPr bwMode="auto">
            <a:xfrm>
              <a:off x="2789" y="527"/>
              <a:ext cx="499" cy="272"/>
              <a:chOff x="2835" y="572"/>
              <a:chExt cx="273" cy="192"/>
            </a:xfrm>
          </p:grpSpPr>
          <p:sp>
            <p:nvSpPr>
              <p:cNvPr id="67" name="AutoShape 12"/>
              <p:cNvSpPr>
                <a:spLocks noChangeArrowheads="1"/>
              </p:cNvSpPr>
              <p:nvPr/>
            </p:nvSpPr>
            <p:spPr bwMode="auto">
              <a:xfrm rot="5400000">
                <a:off x="2921" y="486"/>
                <a:ext cx="101" cy="273"/>
              </a:xfrm>
              <a:prstGeom prst="moon">
                <a:avLst>
                  <a:gd name="adj" fmla="val 40625"/>
                </a:avLst>
              </a:prstGeom>
              <a:gradFill rotWithShape="0">
                <a:gsLst>
                  <a:gs pos="0">
                    <a:srgbClr val="CC66FF"/>
                  </a:gs>
                  <a:gs pos="50000">
                    <a:srgbClr val="CC0000"/>
                  </a:gs>
                  <a:gs pos="100000">
                    <a:srgbClr val="CC66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e-IL"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68" name="AutoShape 13"/>
              <p:cNvSpPr>
                <a:spLocks noChangeArrowheads="1"/>
              </p:cNvSpPr>
              <p:nvPr/>
            </p:nvSpPr>
            <p:spPr bwMode="auto">
              <a:xfrm rot="5400000">
                <a:off x="2921" y="577"/>
                <a:ext cx="101" cy="273"/>
              </a:xfrm>
              <a:prstGeom prst="moon">
                <a:avLst>
                  <a:gd name="adj" fmla="val 40625"/>
                </a:avLst>
              </a:prstGeom>
              <a:gradFill rotWithShape="0">
                <a:gsLst>
                  <a:gs pos="0">
                    <a:srgbClr val="CC66FF"/>
                  </a:gs>
                  <a:gs pos="50000">
                    <a:srgbClr val="CC0000"/>
                  </a:gs>
                  <a:gs pos="100000">
                    <a:srgbClr val="CC66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e-IL"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</p:grpSp>
      </p:grpSp>
      <p:grpSp>
        <p:nvGrpSpPr>
          <p:cNvPr id="73" name="Group 14"/>
          <p:cNvGrpSpPr>
            <a:grpSpLocks/>
          </p:cNvGrpSpPr>
          <p:nvPr/>
        </p:nvGrpSpPr>
        <p:grpSpPr bwMode="auto">
          <a:xfrm flipH="1" flipV="1">
            <a:off x="7667897" y="5084440"/>
            <a:ext cx="792163" cy="1384300"/>
            <a:chOff x="2789" y="527"/>
            <a:chExt cx="499" cy="872"/>
          </a:xfrm>
        </p:grpSpPr>
        <p:grpSp>
          <p:nvGrpSpPr>
            <p:cNvPr id="74" name="Group 15"/>
            <p:cNvGrpSpPr>
              <a:grpSpLocks/>
            </p:cNvGrpSpPr>
            <p:nvPr/>
          </p:nvGrpSpPr>
          <p:grpSpPr bwMode="auto">
            <a:xfrm>
              <a:off x="2879" y="1207"/>
              <a:ext cx="273" cy="192"/>
              <a:chOff x="2835" y="1207"/>
              <a:chExt cx="273" cy="192"/>
            </a:xfrm>
          </p:grpSpPr>
          <p:sp>
            <p:nvSpPr>
              <p:cNvPr id="81" name="AutoShape 16"/>
              <p:cNvSpPr>
                <a:spLocks noChangeArrowheads="1"/>
              </p:cNvSpPr>
              <p:nvPr/>
            </p:nvSpPr>
            <p:spPr bwMode="auto">
              <a:xfrm rot="5400000">
                <a:off x="2921" y="1212"/>
                <a:ext cx="101" cy="273"/>
              </a:xfrm>
              <a:prstGeom prst="moon">
                <a:avLst>
                  <a:gd name="adj" fmla="val 40625"/>
                </a:avLst>
              </a:prstGeom>
              <a:gradFill rotWithShape="0">
                <a:gsLst>
                  <a:gs pos="0">
                    <a:srgbClr val="CC66FF"/>
                  </a:gs>
                  <a:gs pos="50000">
                    <a:srgbClr val="CC0000"/>
                  </a:gs>
                  <a:gs pos="100000">
                    <a:srgbClr val="CC66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e-IL"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82" name="AutoShape 17"/>
              <p:cNvSpPr>
                <a:spLocks noChangeArrowheads="1"/>
              </p:cNvSpPr>
              <p:nvPr/>
            </p:nvSpPr>
            <p:spPr bwMode="auto">
              <a:xfrm rot="5400000">
                <a:off x="2921" y="1121"/>
                <a:ext cx="101" cy="273"/>
              </a:xfrm>
              <a:prstGeom prst="moon">
                <a:avLst>
                  <a:gd name="adj" fmla="val 40625"/>
                </a:avLst>
              </a:prstGeom>
              <a:gradFill rotWithShape="0">
                <a:gsLst>
                  <a:gs pos="0">
                    <a:srgbClr val="CC66FF"/>
                  </a:gs>
                  <a:gs pos="50000">
                    <a:srgbClr val="CC0000"/>
                  </a:gs>
                  <a:gs pos="100000">
                    <a:srgbClr val="CC66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e-IL"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</p:grpSp>
        <p:grpSp>
          <p:nvGrpSpPr>
            <p:cNvPr id="75" name="Group 18"/>
            <p:cNvGrpSpPr>
              <a:grpSpLocks/>
            </p:cNvGrpSpPr>
            <p:nvPr/>
          </p:nvGrpSpPr>
          <p:grpSpPr bwMode="auto">
            <a:xfrm>
              <a:off x="2835" y="845"/>
              <a:ext cx="408" cy="227"/>
              <a:chOff x="2835" y="890"/>
              <a:chExt cx="273" cy="192"/>
            </a:xfrm>
          </p:grpSpPr>
          <p:sp>
            <p:nvSpPr>
              <p:cNvPr id="79" name="AutoShape 19"/>
              <p:cNvSpPr>
                <a:spLocks noChangeArrowheads="1"/>
              </p:cNvSpPr>
              <p:nvPr/>
            </p:nvSpPr>
            <p:spPr bwMode="auto">
              <a:xfrm rot="5400000">
                <a:off x="2921" y="895"/>
                <a:ext cx="101" cy="273"/>
              </a:xfrm>
              <a:prstGeom prst="moon">
                <a:avLst>
                  <a:gd name="adj" fmla="val 40625"/>
                </a:avLst>
              </a:prstGeom>
              <a:gradFill rotWithShape="0">
                <a:gsLst>
                  <a:gs pos="0">
                    <a:srgbClr val="CC66FF"/>
                  </a:gs>
                  <a:gs pos="50000">
                    <a:srgbClr val="CC0000"/>
                  </a:gs>
                  <a:gs pos="100000">
                    <a:srgbClr val="CC66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e-IL"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80" name="AutoShape 20"/>
              <p:cNvSpPr>
                <a:spLocks noChangeArrowheads="1"/>
              </p:cNvSpPr>
              <p:nvPr/>
            </p:nvSpPr>
            <p:spPr bwMode="auto">
              <a:xfrm rot="5400000">
                <a:off x="2921" y="804"/>
                <a:ext cx="101" cy="273"/>
              </a:xfrm>
              <a:prstGeom prst="moon">
                <a:avLst>
                  <a:gd name="adj" fmla="val 40625"/>
                </a:avLst>
              </a:prstGeom>
              <a:gradFill rotWithShape="0">
                <a:gsLst>
                  <a:gs pos="0">
                    <a:srgbClr val="CC66FF"/>
                  </a:gs>
                  <a:gs pos="50000">
                    <a:srgbClr val="CC0000"/>
                  </a:gs>
                  <a:gs pos="100000">
                    <a:srgbClr val="CC66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e-IL"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</p:grpSp>
        <p:grpSp>
          <p:nvGrpSpPr>
            <p:cNvPr id="76" name="Group 21"/>
            <p:cNvGrpSpPr>
              <a:grpSpLocks/>
            </p:cNvGrpSpPr>
            <p:nvPr/>
          </p:nvGrpSpPr>
          <p:grpSpPr bwMode="auto">
            <a:xfrm>
              <a:off x="2789" y="527"/>
              <a:ext cx="499" cy="272"/>
              <a:chOff x="2835" y="572"/>
              <a:chExt cx="273" cy="192"/>
            </a:xfrm>
          </p:grpSpPr>
          <p:sp>
            <p:nvSpPr>
              <p:cNvPr id="77" name="AutoShape 22"/>
              <p:cNvSpPr>
                <a:spLocks noChangeArrowheads="1"/>
              </p:cNvSpPr>
              <p:nvPr/>
            </p:nvSpPr>
            <p:spPr bwMode="auto">
              <a:xfrm rot="5400000">
                <a:off x="2921" y="486"/>
                <a:ext cx="101" cy="273"/>
              </a:xfrm>
              <a:prstGeom prst="moon">
                <a:avLst>
                  <a:gd name="adj" fmla="val 40625"/>
                </a:avLst>
              </a:prstGeom>
              <a:gradFill rotWithShape="0">
                <a:gsLst>
                  <a:gs pos="0">
                    <a:srgbClr val="CC66FF"/>
                  </a:gs>
                  <a:gs pos="50000">
                    <a:srgbClr val="CC0000"/>
                  </a:gs>
                  <a:gs pos="100000">
                    <a:srgbClr val="CC66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e-IL"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78" name="AutoShape 23"/>
              <p:cNvSpPr>
                <a:spLocks noChangeArrowheads="1"/>
              </p:cNvSpPr>
              <p:nvPr/>
            </p:nvSpPr>
            <p:spPr bwMode="auto">
              <a:xfrm rot="5400000">
                <a:off x="2921" y="577"/>
                <a:ext cx="101" cy="273"/>
              </a:xfrm>
              <a:prstGeom prst="moon">
                <a:avLst>
                  <a:gd name="adj" fmla="val 40625"/>
                </a:avLst>
              </a:prstGeom>
              <a:gradFill rotWithShape="0">
                <a:gsLst>
                  <a:gs pos="0">
                    <a:srgbClr val="CC66FF"/>
                  </a:gs>
                  <a:gs pos="50000">
                    <a:srgbClr val="CC0000"/>
                  </a:gs>
                  <a:gs pos="100000">
                    <a:srgbClr val="CC66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e-IL"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</p:grpSp>
      </p:grpSp>
      <p:grpSp>
        <p:nvGrpSpPr>
          <p:cNvPr id="83" name="Group 24"/>
          <p:cNvGrpSpPr>
            <a:grpSpLocks/>
          </p:cNvGrpSpPr>
          <p:nvPr/>
        </p:nvGrpSpPr>
        <p:grpSpPr bwMode="auto">
          <a:xfrm flipH="1" flipV="1">
            <a:off x="7883797" y="4797103"/>
            <a:ext cx="433388" cy="304800"/>
            <a:chOff x="2835" y="1207"/>
            <a:chExt cx="273" cy="192"/>
          </a:xfrm>
        </p:grpSpPr>
        <p:sp>
          <p:nvSpPr>
            <p:cNvPr id="84" name="AutoShape 25"/>
            <p:cNvSpPr>
              <a:spLocks noChangeArrowheads="1"/>
            </p:cNvSpPr>
            <p:nvPr/>
          </p:nvSpPr>
          <p:spPr bwMode="auto">
            <a:xfrm rot="5400000">
              <a:off x="2921" y="1212"/>
              <a:ext cx="101" cy="273"/>
            </a:xfrm>
            <a:prstGeom prst="moon">
              <a:avLst>
                <a:gd name="adj" fmla="val 40625"/>
              </a:avLst>
            </a:prstGeom>
            <a:gradFill rotWithShape="0">
              <a:gsLst>
                <a:gs pos="0">
                  <a:srgbClr val="CC66FF"/>
                </a:gs>
                <a:gs pos="50000">
                  <a:srgbClr val="CC0000"/>
                </a:gs>
                <a:gs pos="100000">
                  <a:srgbClr val="CC66FF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e-IL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85" name="AutoShape 26"/>
            <p:cNvSpPr>
              <a:spLocks noChangeArrowheads="1"/>
            </p:cNvSpPr>
            <p:nvPr/>
          </p:nvSpPr>
          <p:spPr bwMode="auto">
            <a:xfrm rot="5400000">
              <a:off x="2921" y="1121"/>
              <a:ext cx="101" cy="273"/>
            </a:xfrm>
            <a:prstGeom prst="moon">
              <a:avLst>
                <a:gd name="adj" fmla="val 40625"/>
              </a:avLst>
            </a:prstGeom>
            <a:gradFill rotWithShape="0">
              <a:gsLst>
                <a:gs pos="0">
                  <a:srgbClr val="CC66FF"/>
                </a:gs>
                <a:gs pos="50000">
                  <a:srgbClr val="CC0000"/>
                </a:gs>
                <a:gs pos="100000">
                  <a:srgbClr val="CC66FF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e-IL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grpSp>
        <p:nvGrpSpPr>
          <p:cNvPr id="86" name="Group 27"/>
          <p:cNvGrpSpPr>
            <a:grpSpLocks/>
          </p:cNvGrpSpPr>
          <p:nvPr/>
        </p:nvGrpSpPr>
        <p:grpSpPr bwMode="auto">
          <a:xfrm flipH="1" flipV="1">
            <a:off x="7883797" y="4797103"/>
            <a:ext cx="433388" cy="304800"/>
            <a:chOff x="2835" y="1207"/>
            <a:chExt cx="273" cy="192"/>
          </a:xfrm>
        </p:grpSpPr>
        <p:sp>
          <p:nvSpPr>
            <p:cNvPr id="87" name="AutoShape 28"/>
            <p:cNvSpPr>
              <a:spLocks noChangeArrowheads="1"/>
            </p:cNvSpPr>
            <p:nvPr/>
          </p:nvSpPr>
          <p:spPr bwMode="auto">
            <a:xfrm rot="5400000">
              <a:off x="2921" y="1212"/>
              <a:ext cx="101" cy="273"/>
            </a:xfrm>
            <a:prstGeom prst="moon">
              <a:avLst>
                <a:gd name="adj" fmla="val 40625"/>
              </a:avLst>
            </a:prstGeom>
            <a:gradFill rotWithShape="0">
              <a:gsLst>
                <a:gs pos="0">
                  <a:srgbClr val="CC66FF"/>
                </a:gs>
                <a:gs pos="50000">
                  <a:srgbClr val="CC0000"/>
                </a:gs>
                <a:gs pos="100000">
                  <a:srgbClr val="CC66FF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e-IL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88" name="AutoShape 29"/>
            <p:cNvSpPr>
              <a:spLocks noChangeArrowheads="1"/>
            </p:cNvSpPr>
            <p:nvPr/>
          </p:nvSpPr>
          <p:spPr bwMode="auto">
            <a:xfrm rot="5400000">
              <a:off x="2921" y="1121"/>
              <a:ext cx="101" cy="273"/>
            </a:xfrm>
            <a:prstGeom prst="moon">
              <a:avLst>
                <a:gd name="adj" fmla="val 40625"/>
              </a:avLst>
            </a:prstGeom>
            <a:gradFill rotWithShape="0">
              <a:gsLst>
                <a:gs pos="0">
                  <a:srgbClr val="CC66FF"/>
                </a:gs>
                <a:gs pos="50000">
                  <a:srgbClr val="CC0000"/>
                </a:gs>
                <a:gs pos="100000">
                  <a:srgbClr val="CC66FF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e-IL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grpSp>
        <p:nvGrpSpPr>
          <p:cNvPr id="89" name="Group 30"/>
          <p:cNvGrpSpPr>
            <a:grpSpLocks/>
          </p:cNvGrpSpPr>
          <p:nvPr/>
        </p:nvGrpSpPr>
        <p:grpSpPr bwMode="auto">
          <a:xfrm flipH="1" flipV="1">
            <a:off x="7883797" y="4797103"/>
            <a:ext cx="433388" cy="304800"/>
            <a:chOff x="2835" y="1207"/>
            <a:chExt cx="273" cy="192"/>
          </a:xfrm>
        </p:grpSpPr>
        <p:sp>
          <p:nvSpPr>
            <p:cNvPr id="90" name="AutoShape 31"/>
            <p:cNvSpPr>
              <a:spLocks noChangeArrowheads="1"/>
            </p:cNvSpPr>
            <p:nvPr/>
          </p:nvSpPr>
          <p:spPr bwMode="auto">
            <a:xfrm rot="5400000">
              <a:off x="2921" y="1212"/>
              <a:ext cx="101" cy="273"/>
            </a:xfrm>
            <a:prstGeom prst="moon">
              <a:avLst>
                <a:gd name="adj" fmla="val 40625"/>
              </a:avLst>
            </a:prstGeom>
            <a:gradFill rotWithShape="0">
              <a:gsLst>
                <a:gs pos="0">
                  <a:srgbClr val="CC66FF"/>
                </a:gs>
                <a:gs pos="50000">
                  <a:srgbClr val="CC0000"/>
                </a:gs>
                <a:gs pos="100000">
                  <a:srgbClr val="CC66FF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e-IL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91" name="AutoShape 32"/>
            <p:cNvSpPr>
              <a:spLocks noChangeArrowheads="1"/>
            </p:cNvSpPr>
            <p:nvPr/>
          </p:nvSpPr>
          <p:spPr bwMode="auto">
            <a:xfrm rot="5400000">
              <a:off x="2921" y="1121"/>
              <a:ext cx="101" cy="273"/>
            </a:xfrm>
            <a:prstGeom prst="moon">
              <a:avLst>
                <a:gd name="adj" fmla="val 40625"/>
              </a:avLst>
            </a:prstGeom>
            <a:gradFill rotWithShape="0">
              <a:gsLst>
                <a:gs pos="0">
                  <a:srgbClr val="CC66FF"/>
                </a:gs>
                <a:gs pos="50000">
                  <a:srgbClr val="CC0000"/>
                </a:gs>
                <a:gs pos="100000">
                  <a:srgbClr val="CC66FF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e-IL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grpSp>
        <p:nvGrpSpPr>
          <p:cNvPr id="92" name="Group 33"/>
          <p:cNvGrpSpPr>
            <a:grpSpLocks/>
          </p:cNvGrpSpPr>
          <p:nvPr/>
        </p:nvGrpSpPr>
        <p:grpSpPr bwMode="auto">
          <a:xfrm flipH="1" flipV="1">
            <a:off x="7883797" y="4797103"/>
            <a:ext cx="433388" cy="304800"/>
            <a:chOff x="2835" y="1207"/>
            <a:chExt cx="273" cy="192"/>
          </a:xfrm>
        </p:grpSpPr>
        <p:sp>
          <p:nvSpPr>
            <p:cNvPr id="93" name="AutoShape 34"/>
            <p:cNvSpPr>
              <a:spLocks noChangeArrowheads="1"/>
            </p:cNvSpPr>
            <p:nvPr/>
          </p:nvSpPr>
          <p:spPr bwMode="auto">
            <a:xfrm rot="5400000">
              <a:off x="2921" y="1212"/>
              <a:ext cx="101" cy="273"/>
            </a:xfrm>
            <a:prstGeom prst="moon">
              <a:avLst>
                <a:gd name="adj" fmla="val 40625"/>
              </a:avLst>
            </a:prstGeom>
            <a:gradFill rotWithShape="0">
              <a:gsLst>
                <a:gs pos="0">
                  <a:srgbClr val="CC66FF"/>
                </a:gs>
                <a:gs pos="50000">
                  <a:srgbClr val="CC0000"/>
                </a:gs>
                <a:gs pos="100000">
                  <a:srgbClr val="CC66FF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e-IL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94" name="AutoShape 35"/>
            <p:cNvSpPr>
              <a:spLocks noChangeArrowheads="1"/>
            </p:cNvSpPr>
            <p:nvPr/>
          </p:nvSpPr>
          <p:spPr bwMode="auto">
            <a:xfrm rot="5400000">
              <a:off x="2921" y="1121"/>
              <a:ext cx="101" cy="273"/>
            </a:xfrm>
            <a:prstGeom prst="moon">
              <a:avLst>
                <a:gd name="adj" fmla="val 40625"/>
              </a:avLst>
            </a:prstGeom>
            <a:gradFill rotWithShape="0">
              <a:gsLst>
                <a:gs pos="0">
                  <a:srgbClr val="CC66FF"/>
                </a:gs>
                <a:gs pos="50000">
                  <a:srgbClr val="CC0000"/>
                </a:gs>
                <a:gs pos="100000">
                  <a:srgbClr val="CC66FF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e-IL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grpSp>
        <p:nvGrpSpPr>
          <p:cNvPr id="95" name="Group 36"/>
          <p:cNvGrpSpPr>
            <a:grpSpLocks/>
          </p:cNvGrpSpPr>
          <p:nvPr/>
        </p:nvGrpSpPr>
        <p:grpSpPr bwMode="auto">
          <a:xfrm flipH="1" flipV="1">
            <a:off x="7883797" y="4797103"/>
            <a:ext cx="433388" cy="304800"/>
            <a:chOff x="2835" y="1207"/>
            <a:chExt cx="273" cy="192"/>
          </a:xfrm>
        </p:grpSpPr>
        <p:sp>
          <p:nvSpPr>
            <p:cNvPr id="96" name="AutoShape 37"/>
            <p:cNvSpPr>
              <a:spLocks noChangeArrowheads="1"/>
            </p:cNvSpPr>
            <p:nvPr/>
          </p:nvSpPr>
          <p:spPr bwMode="auto">
            <a:xfrm rot="5400000">
              <a:off x="2921" y="1212"/>
              <a:ext cx="101" cy="273"/>
            </a:xfrm>
            <a:prstGeom prst="moon">
              <a:avLst>
                <a:gd name="adj" fmla="val 40625"/>
              </a:avLst>
            </a:prstGeom>
            <a:gradFill rotWithShape="0">
              <a:gsLst>
                <a:gs pos="0">
                  <a:srgbClr val="CC66FF"/>
                </a:gs>
                <a:gs pos="50000">
                  <a:srgbClr val="CC0000"/>
                </a:gs>
                <a:gs pos="100000">
                  <a:srgbClr val="CC66FF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e-IL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97" name="AutoShape 38"/>
            <p:cNvSpPr>
              <a:spLocks noChangeArrowheads="1"/>
            </p:cNvSpPr>
            <p:nvPr/>
          </p:nvSpPr>
          <p:spPr bwMode="auto">
            <a:xfrm rot="5400000">
              <a:off x="2921" y="1121"/>
              <a:ext cx="101" cy="273"/>
            </a:xfrm>
            <a:prstGeom prst="moon">
              <a:avLst>
                <a:gd name="adj" fmla="val 40625"/>
              </a:avLst>
            </a:prstGeom>
            <a:gradFill rotWithShape="0">
              <a:gsLst>
                <a:gs pos="0">
                  <a:srgbClr val="CC66FF"/>
                </a:gs>
                <a:gs pos="50000">
                  <a:srgbClr val="CC0000"/>
                </a:gs>
                <a:gs pos="100000">
                  <a:srgbClr val="CC66FF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e-IL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grpSp>
        <p:nvGrpSpPr>
          <p:cNvPr id="98" name="Group 39"/>
          <p:cNvGrpSpPr>
            <a:grpSpLocks/>
          </p:cNvGrpSpPr>
          <p:nvPr/>
        </p:nvGrpSpPr>
        <p:grpSpPr bwMode="auto">
          <a:xfrm flipH="1" flipV="1">
            <a:off x="7883797" y="3212778"/>
            <a:ext cx="433388" cy="304800"/>
            <a:chOff x="2835" y="1207"/>
            <a:chExt cx="273" cy="192"/>
          </a:xfrm>
        </p:grpSpPr>
        <p:sp>
          <p:nvSpPr>
            <p:cNvPr id="99" name="AutoShape 40"/>
            <p:cNvSpPr>
              <a:spLocks noChangeArrowheads="1"/>
            </p:cNvSpPr>
            <p:nvPr/>
          </p:nvSpPr>
          <p:spPr bwMode="auto">
            <a:xfrm rot="16200000" flipV="1">
              <a:off x="2921" y="1212"/>
              <a:ext cx="101" cy="273"/>
            </a:xfrm>
            <a:prstGeom prst="moon">
              <a:avLst>
                <a:gd name="adj" fmla="val 40625"/>
              </a:avLst>
            </a:prstGeom>
            <a:gradFill rotWithShape="0">
              <a:gsLst>
                <a:gs pos="0">
                  <a:srgbClr val="CC66FF"/>
                </a:gs>
                <a:gs pos="50000">
                  <a:srgbClr val="CC0000"/>
                </a:gs>
                <a:gs pos="100000">
                  <a:srgbClr val="CC66FF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e-IL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00" name="AutoShape 41"/>
            <p:cNvSpPr>
              <a:spLocks noChangeArrowheads="1"/>
            </p:cNvSpPr>
            <p:nvPr/>
          </p:nvSpPr>
          <p:spPr bwMode="auto">
            <a:xfrm rot="16200000" flipV="1">
              <a:off x="2921" y="1121"/>
              <a:ext cx="101" cy="273"/>
            </a:xfrm>
            <a:prstGeom prst="moon">
              <a:avLst>
                <a:gd name="adj" fmla="val 40625"/>
              </a:avLst>
            </a:prstGeom>
            <a:gradFill rotWithShape="0">
              <a:gsLst>
                <a:gs pos="0">
                  <a:srgbClr val="CC66FF"/>
                </a:gs>
                <a:gs pos="50000">
                  <a:srgbClr val="CC0000"/>
                </a:gs>
                <a:gs pos="100000">
                  <a:srgbClr val="CC66FF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e-IL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grpSp>
        <p:nvGrpSpPr>
          <p:cNvPr id="101" name="Group 42"/>
          <p:cNvGrpSpPr>
            <a:grpSpLocks/>
          </p:cNvGrpSpPr>
          <p:nvPr/>
        </p:nvGrpSpPr>
        <p:grpSpPr bwMode="auto">
          <a:xfrm flipH="1" flipV="1">
            <a:off x="7883797" y="3212778"/>
            <a:ext cx="433388" cy="304800"/>
            <a:chOff x="2835" y="1207"/>
            <a:chExt cx="273" cy="192"/>
          </a:xfrm>
        </p:grpSpPr>
        <p:sp>
          <p:nvSpPr>
            <p:cNvPr id="102" name="AutoShape 43"/>
            <p:cNvSpPr>
              <a:spLocks noChangeArrowheads="1"/>
            </p:cNvSpPr>
            <p:nvPr/>
          </p:nvSpPr>
          <p:spPr bwMode="auto">
            <a:xfrm rot="16200000" flipV="1">
              <a:off x="2921" y="1212"/>
              <a:ext cx="101" cy="273"/>
            </a:xfrm>
            <a:prstGeom prst="moon">
              <a:avLst>
                <a:gd name="adj" fmla="val 40625"/>
              </a:avLst>
            </a:prstGeom>
            <a:gradFill rotWithShape="0">
              <a:gsLst>
                <a:gs pos="0">
                  <a:srgbClr val="CC66FF"/>
                </a:gs>
                <a:gs pos="50000">
                  <a:srgbClr val="CC0000"/>
                </a:gs>
                <a:gs pos="100000">
                  <a:srgbClr val="CC66FF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e-IL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03" name="AutoShape 44"/>
            <p:cNvSpPr>
              <a:spLocks noChangeArrowheads="1"/>
            </p:cNvSpPr>
            <p:nvPr/>
          </p:nvSpPr>
          <p:spPr bwMode="auto">
            <a:xfrm rot="16200000" flipV="1">
              <a:off x="2921" y="1121"/>
              <a:ext cx="101" cy="273"/>
            </a:xfrm>
            <a:prstGeom prst="moon">
              <a:avLst>
                <a:gd name="adj" fmla="val 40625"/>
              </a:avLst>
            </a:prstGeom>
            <a:gradFill rotWithShape="0">
              <a:gsLst>
                <a:gs pos="0">
                  <a:srgbClr val="CC66FF"/>
                </a:gs>
                <a:gs pos="50000">
                  <a:srgbClr val="CC0000"/>
                </a:gs>
                <a:gs pos="100000">
                  <a:srgbClr val="CC66FF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e-IL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grpSp>
        <p:nvGrpSpPr>
          <p:cNvPr id="104" name="Group 45"/>
          <p:cNvGrpSpPr>
            <a:grpSpLocks/>
          </p:cNvGrpSpPr>
          <p:nvPr/>
        </p:nvGrpSpPr>
        <p:grpSpPr bwMode="auto">
          <a:xfrm flipH="1" flipV="1">
            <a:off x="7883797" y="3212778"/>
            <a:ext cx="433388" cy="304800"/>
            <a:chOff x="2835" y="1207"/>
            <a:chExt cx="273" cy="192"/>
          </a:xfrm>
        </p:grpSpPr>
        <p:sp>
          <p:nvSpPr>
            <p:cNvPr id="105" name="AutoShape 46"/>
            <p:cNvSpPr>
              <a:spLocks noChangeArrowheads="1"/>
            </p:cNvSpPr>
            <p:nvPr/>
          </p:nvSpPr>
          <p:spPr bwMode="auto">
            <a:xfrm rot="16200000" flipV="1">
              <a:off x="2921" y="1212"/>
              <a:ext cx="101" cy="273"/>
            </a:xfrm>
            <a:prstGeom prst="moon">
              <a:avLst>
                <a:gd name="adj" fmla="val 40625"/>
              </a:avLst>
            </a:prstGeom>
            <a:gradFill rotWithShape="0">
              <a:gsLst>
                <a:gs pos="0">
                  <a:srgbClr val="CC66FF"/>
                </a:gs>
                <a:gs pos="50000">
                  <a:srgbClr val="CC0000"/>
                </a:gs>
                <a:gs pos="100000">
                  <a:srgbClr val="CC66FF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e-IL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06" name="AutoShape 47"/>
            <p:cNvSpPr>
              <a:spLocks noChangeArrowheads="1"/>
            </p:cNvSpPr>
            <p:nvPr/>
          </p:nvSpPr>
          <p:spPr bwMode="auto">
            <a:xfrm rot="16200000" flipV="1">
              <a:off x="2921" y="1121"/>
              <a:ext cx="101" cy="273"/>
            </a:xfrm>
            <a:prstGeom prst="moon">
              <a:avLst>
                <a:gd name="adj" fmla="val 40625"/>
              </a:avLst>
            </a:prstGeom>
            <a:gradFill rotWithShape="0">
              <a:gsLst>
                <a:gs pos="0">
                  <a:srgbClr val="CC66FF"/>
                </a:gs>
                <a:gs pos="50000">
                  <a:srgbClr val="CC0000"/>
                </a:gs>
                <a:gs pos="100000">
                  <a:srgbClr val="CC66FF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e-IL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grpSp>
        <p:nvGrpSpPr>
          <p:cNvPr id="107" name="Group 48"/>
          <p:cNvGrpSpPr>
            <a:grpSpLocks/>
          </p:cNvGrpSpPr>
          <p:nvPr/>
        </p:nvGrpSpPr>
        <p:grpSpPr bwMode="auto">
          <a:xfrm flipH="1" flipV="1">
            <a:off x="7883797" y="3212778"/>
            <a:ext cx="433388" cy="304800"/>
            <a:chOff x="2835" y="1207"/>
            <a:chExt cx="273" cy="192"/>
          </a:xfrm>
        </p:grpSpPr>
        <p:sp>
          <p:nvSpPr>
            <p:cNvPr id="108" name="AutoShape 49"/>
            <p:cNvSpPr>
              <a:spLocks noChangeArrowheads="1"/>
            </p:cNvSpPr>
            <p:nvPr/>
          </p:nvSpPr>
          <p:spPr bwMode="auto">
            <a:xfrm rot="16200000" flipV="1">
              <a:off x="2921" y="1212"/>
              <a:ext cx="101" cy="273"/>
            </a:xfrm>
            <a:prstGeom prst="moon">
              <a:avLst>
                <a:gd name="adj" fmla="val 40625"/>
              </a:avLst>
            </a:prstGeom>
            <a:gradFill rotWithShape="0">
              <a:gsLst>
                <a:gs pos="0">
                  <a:srgbClr val="CC66FF"/>
                </a:gs>
                <a:gs pos="50000">
                  <a:srgbClr val="CC0000"/>
                </a:gs>
                <a:gs pos="100000">
                  <a:srgbClr val="CC66FF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e-IL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09" name="AutoShape 50"/>
            <p:cNvSpPr>
              <a:spLocks noChangeArrowheads="1"/>
            </p:cNvSpPr>
            <p:nvPr/>
          </p:nvSpPr>
          <p:spPr bwMode="auto">
            <a:xfrm rot="16200000" flipV="1">
              <a:off x="2921" y="1121"/>
              <a:ext cx="101" cy="273"/>
            </a:xfrm>
            <a:prstGeom prst="moon">
              <a:avLst>
                <a:gd name="adj" fmla="val 40625"/>
              </a:avLst>
            </a:prstGeom>
            <a:gradFill rotWithShape="0">
              <a:gsLst>
                <a:gs pos="0">
                  <a:srgbClr val="CC66FF"/>
                </a:gs>
                <a:gs pos="50000">
                  <a:srgbClr val="CC0000"/>
                </a:gs>
                <a:gs pos="100000">
                  <a:srgbClr val="CC66FF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e-IL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grpSp>
        <p:nvGrpSpPr>
          <p:cNvPr id="110" name="Group 51"/>
          <p:cNvGrpSpPr>
            <a:grpSpLocks/>
          </p:cNvGrpSpPr>
          <p:nvPr/>
        </p:nvGrpSpPr>
        <p:grpSpPr bwMode="auto">
          <a:xfrm flipH="1" flipV="1">
            <a:off x="7883797" y="3212778"/>
            <a:ext cx="433388" cy="304800"/>
            <a:chOff x="2835" y="1207"/>
            <a:chExt cx="273" cy="192"/>
          </a:xfrm>
        </p:grpSpPr>
        <p:sp>
          <p:nvSpPr>
            <p:cNvPr id="111" name="AutoShape 52"/>
            <p:cNvSpPr>
              <a:spLocks noChangeArrowheads="1"/>
            </p:cNvSpPr>
            <p:nvPr/>
          </p:nvSpPr>
          <p:spPr bwMode="auto">
            <a:xfrm rot="16200000" flipV="1">
              <a:off x="2921" y="1212"/>
              <a:ext cx="101" cy="273"/>
            </a:xfrm>
            <a:prstGeom prst="moon">
              <a:avLst>
                <a:gd name="adj" fmla="val 40625"/>
              </a:avLst>
            </a:prstGeom>
            <a:gradFill rotWithShape="0">
              <a:gsLst>
                <a:gs pos="0">
                  <a:srgbClr val="CC66FF"/>
                </a:gs>
                <a:gs pos="50000">
                  <a:srgbClr val="CC0000"/>
                </a:gs>
                <a:gs pos="100000">
                  <a:srgbClr val="CC66FF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e-IL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12" name="AutoShape 53"/>
            <p:cNvSpPr>
              <a:spLocks noChangeArrowheads="1"/>
            </p:cNvSpPr>
            <p:nvPr/>
          </p:nvSpPr>
          <p:spPr bwMode="auto">
            <a:xfrm rot="16200000" flipV="1">
              <a:off x="2921" y="1121"/>
              <a:ext cx="101" cy="273"/>
            </a:xfrm>
            <a:prstGeom prst="moon">
              <a:avLst>
                <a:gd name="adj" fmla="val 40625"/>
              </a:avLst>
            </a:prstGeom>
            <a:gradFill rotWithShape="0">
              <a:gsLst>
                <a:gs pos="0">
                  <a:srgbClr val="CC66FF"/>
                </a:gs>
                <a:gs pos="50000">
                  <a:srgbClr val="CC0000"/>
                </a:gs>
                <a:gs pos="100000">
                  <a:srgbClr val="CC66FF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e-IL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20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2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xit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2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xit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2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" presetClass="exit" presetSubtype="4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2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" presetClass="exit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20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" presetClass="exit" presetSubtype="4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20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20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xit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20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20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" presetClass="exit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20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20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" presetClass="exit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20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20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" presetClass="exit" presetSubtype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8" dur="20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20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2" presetClass="exit" presetSubtype="1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4" dur="20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20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4"/>
          <p:cNvGraphicFramePr>
            <a:graphicFrameLocks noChangeAspect="1"/>
          </p:cNvGraphicFramePr>
          <p:nvPr/>
        </p:nvGraphicFramePr>
        <p:xfrm>
          <a:off x="1535113" y="2492896"/>
          <a:ext cx="4657725" cy="690562"/>
        </p:xfrm>
        <a:graphic>
          <a:graphicData uri="http://schemas.openxmlformats.org/presentationml/2006/ole">
            <p:oleObj spid="_x0000_s32770" name="משוואה" r:id="rId3" imgW="1993900" imgH="292100" progId="Equation.3">
              <p:embed/>
            </p:oleObj>
          </a:graphicData>
        </a:graphic>
      </p:graphicFrame>
      <p:sp>
        <p:nvSpPr>
          <p:cNvPr id="5" name="Text Box 15"/>
          <p:cNvSpPr txBox="1">
            <a:spLocks noChangeArrowheads="1"/>
          </p:cNvSpPr>
          <p:nvPr/>
        </p:nvSpPr>
        <p:spPr bwMode="auto">
          <a:xfrm>
            <a:off x="6300192" y="2672916"/>
            <a:ext cx="914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 sz="1000" i="1" dirty="0" err="1">
                <a:latin typeface="Book Antiqua" pitchFamily="18" charset="0"/>
              </a:rPr>
              <a:t>Favata</a:t>
            </a:r>
            <a:r>
              <a:rPr lang="en-US" sz="1000" i="1" dirty="0">
                <a:latin typeface="Book Antiqua" pitchFamily="18" charset="0"/>
              </a:rPr>
              <a:t> 2010</a:t>
            </a:r>
            <a:endParaRPr lang="en-US" sz="1000" dirty="0">
              <a:latin typeface="Book Antiqua" pitchFamily="18" charset="0"/>
            </a:endParaRPr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719572" y="1664804"/>
            <a:ext cx="7956884" cy="4896544"/>
          </a:xfrm>
          <a:prstGeom prst="rect">
            <a:avLst/>
          </a:prstGeom>
          <a:noFill/>
          <a:ln/>
        </p:spPr>
        <p:txBody>
          <a:bodyPr vert="horz" lIns="54864" tIns="91440" rtlCol="0">
            <a:noAutofit/>
          </a:bodyPr>
          <a:lstStyle/>
          <a:p>
            <a:pPr marL="438912" marR="0" lvl="0" indent="-32004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r>
              <a:rPr lang="en-US" sz="2800" dirty="0" smtClean="0">
                <a:latin typeface="Book Antiqua" pitchFamily="18" charset="0"/>
                <a:cs typeface="Times New Roman" pitchFamily="18" charset="0"/>
              </a:rPr>
              <a:t>Non-periodic source, displays a Memory (Zero Frequency Limit)</a:t>
            </a:r>
          </a:p>
          <a:p>
            <a:pPr marL="438912" marR="0" lvl="0" indent="-32004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 Antiqua" pitchFamily="18" charset="0"/>
              <a:cs typeface="Times New Roman" pitchFamily="18" charset="0"/>
            </a:endParaRPr>
          </a:p>
          <a:p>
            <a:pPr marL="438912" marR="0" lvl="0" indent="-32004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endParaRPr lang="en-US" sz="2800" dirty="0" smtClean="0">
              <a:latin typeface="Book Antiqua" pitchFamily="18" charset="0"/>
            </a:endParaRPr>
          </a:p>
          <a:p>
            <a:pPr marL="438912" marR="0" lvl="0" indent="-32004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endParaRPr lang="en-US" sz="2800" dirty="0" smtClean="0">
              <a:latin typeface="Book Antiqua" pitchFamily="18" charset="0"/>
            </a:endParaRPr>
          </a:p>
          <a:p>
            <a:pPr marL="438912" marR="0" lvl="0" indent="-32004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r>
              <a:rPr lang="en-US" sz="2800" dirty="0" smtClean="0">
                <a:latin typeface="Book Antiqua" pitchFamily="18" charset="0"/>
              </a:rPr>
              <a:t>“The collision approximation”:</a:t>
            </a:r>
          </a:p>
          <a:p>
            <a:pPr marL="896112" lvl="1" indent="-320040" algn="l" rtl="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defRPr/>
            </a:pPr>
            <a:endParaRPr lang="en-US" sz="1600" dirty="0" smtClean="0">
              <a:latin typeface="Book Antiqua" pitchFamily="18" charset="0"/>
            </a:endParaRPr>
          </a:p>
          <a:p>
            <a:pPr marL="896112" lvl="1" indent="-320040" algn="l" rtl="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defRPr/>
            </a:pPr>
            <a:endParaRPr lang="en-US" sz="1600" dirty="0" smtClean="0">
              <a:latin typeface="Book Antiqua" pitchFamily="18" charset="0"/>
            </a:endParaRPr>
          </a:p>
          <a:p>
            <a:pPr marL="896112" lvl="1" indent="-320040" algn="l" rtl="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defRPr/>
            </a:pPr>
            <a:endParaRPr lang="en-US" sz="1600" dirty="0" smtClean="0">
              <a:latin typeface="Book Antiqua" pitchFamily="18" charset="0"/>
            </a:endParaRPr>
          </a:p>
          <a:p>
            <a:pPr marL="896112" lvl="1" indent="-320040" algn="l" rtl="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defRPr/>
            </a:pPr>
            <a:endParaRPr lang="en-US" sz="1600" dirty="0" smtClean="0">
              <a:latin typeface="Book Antiqua" pitchFamily="18" charset="0"/>
            </a:endParaRPr>
          </a:p>
          <a:p>
            <a:pPr marL="896112" lvl="1" indent="-320040" algn="l" rtl="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defRPr/>
            </a:pPr>
            <a:endParaRPr lang="en-US" sz="1600" dirty="0" smtClean="0">
              <a:latin typeface="Book Antiqua" pitchFamily="18" charset="0"/>
            </a:endParaRPr>
          </a:p>
          <a:p>
            <a:pPr marL="896112" lvl="1" indent="-320040" algn="l" rtl="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defRPr/>
            </a:pPr>
            <a:endParaRPr lang="en-US" sz="1600" dirty="0" smtClean="0">
              <a:latin typeface="Book Antiqua" pitchFamily="18" charset="0"/>
            </a:endParaRPr>
          </a:p>
          <a:p>
            <a:pPr marL="896112" lvl="1" indent="-320040" algn="l" rtl="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defRPr/>
            </a:pPr>
            <a:r>
              <a:rPr lang="en-US" sz="1600" dirty="0" smtClean="0">
                <a:latin typeface="Book Antiqua" pitchFamily="18" charset="0"/>
              </a:rPr>
              <a:t>N particles of masses </a:t>
            </a:r>
            <a:r>
              <a:rPr lang="en-US" sz="1600" dirty="0" err="1" smtClean="0">
                <a:latin typeface="Book Antiqua" pitchFamily="18" charset="0"/>
              </a:rPr>
              <a:t>m</a:t>
            </a:r>
            <a:r>
              <a:rPr lang="en-US" sz="1600" baseline="-25000" dirty="0" err="1" smtClean="0">
                <a:latin typeface="Book Antiqua" pitchFamily="18" charset="0"/>
              </a:rPr>
              <a:t>A</a:t>
            </a:r>
            <a:r>
              <a:rPr lang="en-US" sz="1600" dirty="0" smtClean="0">
                <a:latin typeface="Book Antiqua" pitchFamily="18" charset="0"/>
              </a:rPr>
              <a:t>, velocities </a:t>
            </a:r>
            <a:r>
              <a:rPr lang="en-US" sz="1600" b="1" dirty="0" smtClean="0">
                <a:latin typeface="Book Antiqua" pitchFamily="18" charset="0"/>
                <a:sym typeface="Mathematica1"/>
              </a:rPr>
              <a:t></a:t>
            </a:r>
            <a:r>
              <a:rPr lang="en-US" sz="1600" baseline="-25000" dirty="0" smtClean="0">
                <a:latin typeface="Book Antiqua" pitchFamily="18" charset="0"/>
                <a:sym typeface="Mathematica1"/>
              </a:rPr>
              <a:t>A</a:t>
            </a:r>
            <a:r>
              <a:rPr lang="en-US" sz="1600" dirty="0" smtClean="0">
                <a:latin typeface="Book Antiqua" pitchFamily="18" charset="0"/>
              </a:rPr>
              <a:t>, Γ</a:t>
            </a:r>
            <a:r>
              <a:rPr lang="en-US" sz="1600" baseline="-25000" dirty="0" smtClean="0">
                <a:latin typeface="Book Antiqua" pitchFamily="18" charset="0"/>
                <a:sym typeface="Mathematica1"/>
              </a:rPr>
              <a:t>A</a:t>
            </a:r>
            <a:r>
              <a:rPr lang="en-US" sz="1600" baseline="30000" dirty="0" smtClean="0">
                <a:latin typeface="Book Antiqua" pitchFamily="18" charset="0"/>
              </a:rPr>
              <a:t>-2</a:t>
            </a:r>
            <a:r>
              <a:rPr lang="en-US" sz="1600" dirty="0" smtClean="0">
                <a:latin typeface="Book Antiqua" pitchFamily="18" charset="0"/>
              </a:rPr>
              <a:t>=1-</a:t>
            </a:r>
            <a:r>
              <a:rPr lang="en-US" sz="1600" dirty="0" smtClean="0">
                <a:latin typeface="Book Antiqua" pitchFamily="18" charset="0"/>
                <a:sym typeface="Mathematica1"/>
              </a:rPr>
              <a:t> </a:t>
            </a:r>
            <a:r>
              <a:rPr lang="en-US" sz="1600" baseline="-25000" dirty="0" smtClean="0">
                <a:latin typeface="Book Antiqua" pitchFamily="18" charset="0"/>
                <a:sym typeface="Mathematica1"/>
              </a:rPr>
              <a:t>A</a:t>
            </a:r>
            <a:r>
              <a:rPr lang="en-US" sz="1600" baseline="30000" dirty="0" smtClean="0">
                <a:latin typeface="Book Antiqua" pitchFamily="18" charset="0"/>
              </a:rPr>
              <a:t>2</a:t>
            </a:r>
            <a:r>
              <a:rPr lang="en-US" sz="1600" dirty="0" smtClean="0">
                <a:latin typeface="Book Antiqua" pitchFamily="18" charset="0"/>
              </a:rPr>
              <a:t>, angle </a:t>
            </a:r>
            <a:r>
              <a:rPr lang="en-US" sz="1600" dirty="0" smtClean="0">
                <a:latin typeface="Book Antiqua" pitchFamily="18" charset="0"/>
                <a:cs typeface="Times New Roman" pitchFamily="18" charset="0"/>
                <a:sym typeface="Mathematica1" pitchFamily="2" charset="2"/>
              </a:rPr>
              <a:t></a:t>
            </a:r>
            <a:r>
              <a:rPr lang="en-US" sz="1600" baseline="-25000" dirty="0" smtClean="0">
                <a:latin typeface="Book Antiqua" pitchFamily="18" charset="0"/>
                <a:cs typeface="Times New Roman" pitchFamily="18" charset="0"/>
                <a:sym typeface="Mathematica1" pitchFamily="2" charset="2"/>
              </a:rPr>
              <a:t>A</a:t>
            </a:r>
            <a:r>
              <a:rPr lang="en-US" sz="1600" dirty="0" smtClean="0">
                <a:latin typeface="Book Antiqua" pitchFamily="18" charset="0"/>
              </a:rPr>
              <a:t> to observer.</a:t>
            </a:r>
          </a:p>
          <a:p>
            <a:pPr marL="896112" lvl="1" indent="-320040" algn="l" rtl="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defRPr/>
            </a:pPr>
            <a:endParaRPr lang="en-US" sz="1600" dirty="0" smtClean="0">
              <a:latin typeface="Book Antiqua" pitchFamily="18" charset="0"/>
            </a:endParaRPr>
          </a:p>
          <a:p>
            <a:pPr marL="438912" marR="0" lvl="0" indent="-32004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r>
              <a:rPr lang="en-US" sz="2800" dirty="0" smtClean="0">
                <a:latin typeface="Book Antiqua" pitchFamily="18" charset="0"/>
              </a:rPr>
              <a:t>Method:</a:t>
            </a:r>
          </a:p>
          <a:p>
            <a:pPr marL="896112" lvl="1" indent="-320040" algn="l" rtl="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defRPr/>
            </a:pPr>
            <a:r>
              <a:rPr lang="en-US" sz="2800" dirty="0" smtClean="0">
                <a:latin typeface="Book Antiqua" pitchFamily="18" charset="0"/>
              </a:rPr>
              <a:t>Numerical Integration</a:t>
            </a:r>
          </a:p>
          <a:p>
            <a:pPr marL="896112" lvl="1" indent="-320040" algn="l" rtl="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defRPr/>
            </a:pPr>
            <a:r>
              <a:rPr lang="en-US" sz="2800" dirty="0" smtClean="0">
                <a:latin typeface="Book Antiqua" pitchFamily="18" charset="0"/>
              </a:rPr>
              <a:t>Three models by increasing complexity:</a:t>
            </a:r>
          </a:p>
          <a:p>
            <a:pPr marL="1353312" lvl="2" indent="-320040" algn="l" rtl="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defRPr/>
            </a:pPr>
            <a:r>
              <a:rPr lang="en-US" sz="2400" dirty="0" smtClean="0">
                <a:latin typeface="Book Antiqua" pitchFamily="18" charset="0"/>
              </a:rPr>
              <a:t>1. Point-Particle	2. Wide Jet	3. Acceleration</a:t>
            </a:r>
          </a:p>
          <a:p>
            <a:pPr marL="731520" marR="0" lvl="1" indent="-27432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Wingdings"/>
              <a:buChar char=""/>
              <a:tabLst/>
              <a:defRPr/>
            </a:pPr>
            <a:endParaRPr lang="en-US" sz="2800" dirty="0" smtClean="0">
              <a:latin typeface="Book Antiqua" pitchFamily="18" charset="0"/>
            </a:endParaRPr>
          </a:p>
          <a:p>
            <a:pPr marL="438912" marR="0" lvl="0" indent="-32004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 Antiqua" pitchFamily="18" charset="0"/>
              <a:cs typeface="+mn-cs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67644" y="3839581"/>
            <a:ext cx="5332193" cy="99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577788" y="224644"/>
            <a:ext cx="8134672" cy="1143000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Book Antiqua" pitchFamily="18" charset="0"/>
                <a:ea typeface="+mj-ea"/>
                <a:cs typeface="+mj-cs"/>
              </a:rPr>
              <a:t> Memory &amp;</a:t>
            </a:r>
            <a:r>
              <a:rPr kumimoji="0" lang="en-US" sz="4500" b="1" i="0" u="none" strike="noStrike" kern="1200" cap="none" spc="0" normalizeH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Book Antiqua" pitchFamily="18" charset="0"/>
                <a:ea typeface="+mj-ea"/>
                <a:cs typeface="+mj-cs"/>
              </a:rPr>
              <a:t> Collisions</a:t>
            </a:r>
            <a:endParaRPr kumimoji="0" lang="en-US" sz="4500" b="1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Book Antiqua" pitchFamily="18" charset="0"/>
              <a:ea typeface="+mj-ea"/>
              <a:cs typeface="+mj-cs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3707904" y="4473116"/>
            <a:ext cx="216024" cy="504056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3743908" y="4365104"/>
            <a:ext cx="1440160" cy="504056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 flipV="1">
            <a:off x="4716016" y="4545124"/>
            <a:ext cx="216024" cy="432048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 flipV="1">
            <a:off x="5184068" y="4581128"/>
            <a:ext cx="1584176" cy="396044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1727684" y="4293096"/>
            <a:ext cx="1332148" cy="648072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/>
          <p:cNvSpPr/>
          <p:nvPr/>
        </p:nvSpPr>
        <p:spPr>
          <a:xfrm>
            <a:off x="8028384" y="2456892"/>
            <a:ext cx="108012" cy="108012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8028384" y="4221088"/>
            <a:ext cx="108012" cy="1080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9 0.00069 C 0.00035 0.0465 0.00053 0.0923 0.00226 0.1381 C 0.00157 0.09183 0.00035 0.04673 -0.00069 0.00069 Z " pathEditMode="relative" ptsTypes="fff">
                                      <p:cBhvr>
                                        <p:cTn id="1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2.82905E-6 C -0.00035 -0.01527 -0.00191 -0.03077 -0.00191 -0.04603 C -0.00191 -0.06662 0.00104 -0.08096 0.00104 -0.10016 L 0.00104 0.01596 " pathEditMode="relative" ptsTypes="ffAA">
                                      <p:cBhvr>
                                        <p:cTn id="2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13792" y="224644"/>
            <a:ext cx="8098668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2"/>
                </a:solidFill>
                <a:latin typeface="Book Antiqua" pitchFamily="18" charset="0"/>
              </a:rPr>
              <a:t>Anti-Beaming</a:t>
            </a:r>
            <a:endParaRPr lang="en-US" dirty="0">
              <a:solidFill>
                <a:schemeClr val="accent2"/>
              </a:solidFill>
              <a:latin typeface="Book Antiqua" pitchFamily="18" charset="0"/>
            </a:endParaRPr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359532" y="1736812"/>
            <a:ext cx="8640960" cy="2519362"/>
          </a:xfrm>
          <a:noFill/>
          <a:ln/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 smtClean="0">
                <a:latin typeface="Book Antiqua" pitchFamily="18" charset="0"/>
              </a:rPr>
              <a:t>Point Particle </a:t>
            </a:r>
            <a:r>
              <a:rPr lang="en-US" sz="2800" dirty="0" smtClean="0">
                <a:latin typeface="Book Antiqua" pitchFamily="18" charset="0"/>
                <a:sym typeface="Mathematica1"/>
              </a:rPr>
              <a:t> Q</a:t>
            </a:r>
            <a:r>
              <a:rPr lang="en-US" sz="2800" dirty="0" smtClean="0">
                <a:latin typeface="Book Antiqua" pitchFamily="18" charset="0"/>
              </a:rPr>
              <a:t>uadrupole, Anti-beamed</a:t>
            </a:r>
          </a:p>
          <a:p>
            <a:pPr algn="l" rtl="0">
              <a:lnSpc>
                <a:spcPct val="80000"/>
              </a:lnSpc>
            </a:pPr>
            <a:endParaRPr lang="en-US" sz="1600" dirty="0" smtClean="0">
              <a:latin typeface="Book Antiqua" pitchFamily="18" charset="0"/>
            </a:endParaRPr>
          </a:p>
          <a:p>
            <a:pPr algn="l" rtl="0">
              <a:lnSpc>
                <a:spcPct val="80000"/>
              </a:lnSpc>
            </a:pPr>
            <a:r>
              <a:rPr lang="en-US" sz="2800" dirty="0" smtClean="0">
                <a:latin typeface="Book Antiqua" pitchFamily="18" charset="0"/>
              </a:rPr>
              <a:t>Signal amplitude peaks at angle ~</a:t>
            </a:r>
            <a:r>
              <a:rPr lang="el-GR" sz="2800" dirty="0" smtClean="0">
                <a:latin typeface="Book Antiqua" pitchFamily="18" charset="0"/>
              </a:rPr>
              <a:t>Γ</a:t>
            </a:r>
            <a:r>
              <a:rPr lang="en-US" sz="2800" baseline="30000" dirty="0" smtClean="0">
                <a:latin typeface="Book Antiqua" pitchFamily="18" charset="0"/>
              </a:rPr>
              <a:t>-</a:t>
            </a:r>
            <a:r>
              <a:rPr lang="en-US" sz="2800" baseline="30000" dirty="0" smtClean="0">
                <a:latin typeface="Book Antiqua" pitchFamily="18" charset="0"/>
                <a:cs typeface="Arial"/>
              </a:rPr>
              <a:t>½ </a:t>
            </a:r>
            <a:r>
              <a:rPr lang="en-US" sz="2800" dirty="0" smtClean="0">
                <a:latin typeface="Book Antiqua" pitchFamily="18" charset="0"/>
              </a:rPr>
              <a:t>off-axis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>
                <a:latin typeface="Book Antiqua" pitchFamily="18" charset="0"/>
              </a:rPr>
              <a:t>as </a:t>
            </a:r>
            <a:r>
              <a:rPr lang="en-US" sz="2000" dirty="0" err="1" smtClean="0">
                <a:latin typeface="Book Antiqua" pitchFamily="18" charset="0"/>
              </a:rPr>
              <a:t>oppsed</a:t>
            </a:r>
            <a:r>
              <a:rPr lang="en-US" sz="2000" dirty="0" smtClean="0">
                <a:latin typeface="Book Antiqua" pitchFamily="18" charset="0"/>
              </a:rPr>
              <a:t> to EM radiation, up to ~</a:t>
            </a:r>
            <a:r>
              <a:rPr lang="el-GR" sz="2000" dirty="0" smtClean="0">
                <a:latin typeface="Book Antiqua" pitchFamily="18" charset="0"/>
              </a:rPr>
              <a:t>Γ</a:t>
            </a:r>
            <a:r>
              <a:rPr lang="en-US" sz="2000" baseline="30000" dirty="0" smtClean="0">
                <a:latin typeface="Book Antiqua" pitchFamily="18" charset="0"/>
              </a:rPr>
              <a:t>-</a:t>
            </a:r>
            <a:r>
              <a:rPr lang="en-US" sz="2000" baseline="30000" dirty="0" smtClean="0">
                <a:latin typeface="Book Antiqua" pitchFamily="18" charset="0"/>
                <a:cs typeface="Arial"/>
              </a:rPr>
              <a:t>1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>
                <a:latin typeface="Book Antiqua" pitchFamily="18" charset="0"/>
              </a:rPr>
              <a:t>Can we have joint detection?</a:t>
            </a:r>
          </a:p>
        </p:txBody>
      </p:sp>
      <p:pic>
        <p:nvPicPr>
          <p:cNvPr id="50179" name="Picture 3" descr="C:\GWGRB\antenae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03748" y="3501008"/>
            <a:ext cx="4343400" cy="3238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577788" y="233772"/>
            <a:ext cx="8134672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2"/>
                </a:solidFill>
                <a:latin typeface="Book Antiqua" pitchFamily="18" charset="0"/>
              </a:rPr>
              <a:t>Wide Jets</a:t>
            </a:r>
            <a:endParaRPr lang="en-US" dirty="0">
              <a:solidFill>
                <a:schemeClr val="accent2"/>
              </a:solidFill>
              <a:latin typeface="Book Antiqua" pitchFamily="18" charset="0"/>
            </a:endParaRPr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215516" y="1772816"/>
            <a:ext cx="5328592" cy="1620180"/>
          </a:xfrm>
          <a:noFill/>
          <a:ln/>
        </p:spPr>
        <p:txBody>
          <a:bodyPr>
            <a:normAutofit fontScale="92500"/>
          </a:bodyPr>
          <a:lstStyle/>
          <a:p>
            <a:pPr algn="l" rtl="0">
              <a:lnSpc>
                <a:spcPct val="80000"/>
              </a:lnSpc>
            </a:pPr>
            <a:r>
              <a:rPr lang="en-US" sz="2600" dirty="0" smtClean="0">
                <a:latin typeface="Book Antiqua" pitchFamily="18" charset="0"/>
              </a:rPr>
              <a:t>Uniform jets – GW peak just-outside the jet.</a:t>
            </a:r>
          </a:p>
          <a:p>
            <a:pPr algn="l" rtl="0">
              <a:lnSpc>
                <a:spcPct val="80000"/>
              </a:lnSpc>
            </a:pPr>
            <a:endParaRPr lang="en-US" sz="1000" dirty="0" smtClean="0">
              <a:latin typeface="Book Antiqua" pitchFamily="18" charset="0"/>
            </a:endParaRPr>
          </a:p>
          <a:p>
            <a:pPr algn="l" rtl="0">
              <a:lnSpc>
                <a:spcPct val="80000"/>
              </a:lnSpc>
            </a:pPr>
            <a:r>
              <a:rPr lang="en-US" sz="2600" dirty="0" smtClean="0">
                <a:latin typeface="Book Antiqua" pitchFamily="18" charset="0"/>
              </a:rPr>
              <a:t>Structured jets – GW peak outside the core, but within the jet.</a:t>
            </a:r>
            <a:endParaRPr lang="en-US" sz="2600" dirty="0">
              <a:latin typeface="Book Antiqua" pitchFamily="18" charset="0"/>
            </a:endParaRPr>
          </a:p>
        </p:txBody>
      </p:sp>
      <p:pic>
        <p:nvPicPr>
          <p:cNvPr id="5" name="Picture 4" descr="JetDiagram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64786" y="1579541"/>
            <a:ext cx="3027694" cy="1777451"/>
          </a:xfrm>
          <a:prstGeom prst="rect">
            <a:avLst/>
          </a:prstGeom>
        </p:spPr>
      </p:pic>
      <p:pic>
        <p:nvPicPr>
          <p:cNvPr id="35842" name="Picture 2" descr="C:\GWGRB\both_diff_theta0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500" y="3501008"/>
            <a:ext cx="9010650" cy="33318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577788" y="224644"/>
            <a:ext cx="8134672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2"/>
                </a:solidFill>
                <a:latin typeface="Book Antiqua" pitchFamily="18" charset="0"/>
              </a:rPr>
              <a:t>Joint Detection GW &amp; EM</a:t>
            </a:r>
            <a:endParaRPr lang="en-US" dirty="0">
              <a:solidFill>
                <a:schemeClr val="accent2"/>
              </a:solidFill>
              <a:latin typeface="Book Antiqua" pitchFamily="18" charset="0"/>
            </a:endParaRPr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664804"/>
            <a:ext cx="9144000" cy="1152128"/>
          </a:xfrm>
          <a:noFill/>
          <a:ln/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sz="2400" dirty="0" smtClean="0">
                <a:latin typeface="Book Antiqua" pitchFamily="18" charset="0"/>
              </a:rPr>
              <a:t>The GW amplitude decreases only slightly away from its peak</a:t>
            </a:r>
          </a:p>
          <a:p>
            <a:pPr>
              <a:lnSpc>
                <a:spcPct val="120000"/>
              </a:lnSpc>
            </a:pPr>
            <a:r>
              <a:rPr lang="en-US" sz="2400" dirty="0" smtClean="0">
                <a:latin typeface="Book Antiqua" pitchFamily="18" charset="0"/>
              </a:rPr>
              <a:t>A relatively large amplitude can be seen within the EM cone</a:t>
            </a:r>
            <a:endParaRPr lang="en-US" sz="2400" dirty="0">
              <a:latin typeface="Book Antiqua" pitchFamily="18" charset="0"/>
            </a:endParaRPr>
          </a:p>
        </p:txBody>
      </p:sp>
      <p:pic>
        <p:nvPicPr>
          <p:cNvPr id="34819" name="Picture 3" descr="C:\GWGRB\JointDetectionAre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508" y="3140253"/>
            <a:ext cx="8922068" cy="34570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576064" y="224644"/>
            <a:ext cx="8820472" cy="1143000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chemeClr val="accent2"/>
                </a:solidFill>
                <a:latin typeface="Book Antiqua" pitchFamily="18" charset="0"/>
              </a:rPr>
              <a:t>Waveforms – non-instantaneous</a:t>
            </a:r>
            <a:endParaRPr lang="en-US" sz="3600" dirty="0">
              <a:solidFill>
                <a:schemeClr val="accent2"/>
              </a:solidFill>
              <a:latin typeface="Book Antiqua" pitchFamily="18" charset="0"/>
            </a:endParaRPr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719572" y="1844824"/>
            <a:ext cx="7957317" cy="4680520"/>
          </a:xfrm>
          <a:noFill/>
          <a:ln/>
        </p:spPr>
        <p:txBody>
          <a:bodyPr>
            <a:noAutofit/>
          </a:bodyPr>
          <a:lstStyle/>
          <a:p>
            <a:r>
              <a:rPr lang="en-US" sz="2400" dirty="0" smtClean="0">
                <a:latin typeface="Book Antiqua" pitchFamily="18" charset="0"/>
              </a:rPr>
              <a:t>Prolonged Acceleration (“Fireball Model”)</a:t>
            </a:r>
          </a:p>
          <a:p>
            <a:endParaRPr lang="en-US" sz="2400" dirty="0" smtClean="0">
              <a:latin typeface="Book Antiqua" pitchFamily="18" charset="0"/>
            </a:endParaRPr>
          </a:p>
          <a:p>
            <a:pPr lvl="1">
              <a:buNone/>
            </a:pPr>
            <a:r>
              <a:rPr lang="en-US" sz="1600" dirty="0" smtClean="0">
                <a:latin typeface="Book Antiqua" pitchFamily="18" charset="0"/>
              </a:rPr>
              <a:t>	(we are only interested in the acceleration phase, not entire GRB duration)</a:t>
            </a:r>
          </a:p>
          <a:p>
            <a:endParaRPr lang="en-US" sz="2400" dirty="0" smtClean="0">
              <a:latin typeface="Book Antiqua" pitchFamily="18" charset="0"/>
            </a:endParaRPr>
          </a:p>
          <a:p>
            <a:r>
              <a:rPr lang="en-US" sz="2400" dirty="0" smtClean="0">
                <a:latin typeface="Book Antiqua" pitchFamily="18" charset="0"/>
              </a:rPr>
              <a:t>Anti-Beaming depends on </a:t>
            </a:r>
            <a:r>
              <a:rPr lang="el-GR" sz="2400" dirty="0" smtClean="0">
                <a:latin typeface="Book Antiqua" pitchFamily="18" charset="0"/>
              </a:rPr>
              <a:t>Γ</a:t>
            </a:r>
            <a:r>
              <a:rPr lang="en-US" sz="2400" dirty="0" smtClean="0">
                <a:latin typeface="Book Antiqua" pitchFamily="18" charset="0"/>
              </a:rPr>
              <a:t>, therefore on r and on t</a:t>
            </a:r>
          </a:p>
          <a:p>
            <a:pPr>
              <a:buNone/>
            </a:pPr>
            <a:endParaRPr lang="en-US" sz="2400" dirty="0" smtClean="0">
              <a:latin typeface="Book Antiqua" pitchFamily="18" charset="0"/>
            </a:endParaRPr>
          </a:p>
          <a:p>
            <a:r>
              <a:rPr lang="en-US" sz="2400" dirty="0" smtClean="0">
                <a:latin typeface="Book Antiqua" pitchFamily="18" charset="0"/>
              </a:rPr>
              <a:t>Signal formed by “Equal</a:t>
            </a:r>
          </a:p>
          <a:p>
            <a:pPr>
              <a:buNone/>
            </a:pPr>
            <a:r>
              <a:rPr lang="en-US" sz="2400" dirty="0" smtClean="0">
                <a:latin typeface="Book Antiqua" pitchFamily="18" charset="0"/>
              </a:rPr>
              <a:t>	Arrival Time Surfaces”</a:t>
            </a:r>
          </a:p>
          <a:p>
            <a:pPr>
              <a:buNone/>
            </a:pPr>
            <a:r>
              <a:rPr lang="en-US" sz="2400" dirty="0" smtClean="0">
                <a:latin typeface="Book Antiqua" pitchFamily="18" charset="0"/>
              </a:rPr>
              <a:t>	(same retarded time)</a:t>
            </a:r>
          </a:p>
          <a:p>
            <a:endParaRPr lang="en-US" sz="2400" dirty="0" smtClean="0">
              <a:latin typeface="Book Antiqua" pitchFamily="18" charset="0"/>
            </a:endParaRPr>
          </a:p>
          <a:p>
            <a:endParaRPr lang="en-US" sz="2400" dirty="0" smtClean="0">
              <a:latin typeface="Book Antiqua" pitchFamily="18" charset="0"/>
            </a:endParaRPr>
          </a:p>
          <a:p>
            <a:r>
              <a:rPr lang="en-US" sz="2400" dirty="0" smtClean="0">
                <a:latin typeface="Book Antiqua" pitchFamily="18" charset="0"/>
              </a:rPr>
              <a:t>Spectrum: </a:t>
            </a:r>
            <a:r>
              <a:rPr lang="en-US" sz="2400" dirty="0" err="1" smtClean="0">
                <a:latin typeface="Book Antiqua" pitchFamily="18" charset="0"/>
              </a:rPr>
              <a:t>sinc</a:t>
            </a:r>
            <a:r>
              <a:rPr lang="en-US" sz="2400" dirty="0" smtClean="0">
                <a:latin typeface="Book Antiqua" pitchFamily="18" charset="0"/>
              </a:rPr>
              <a:t>, up to frequency ~</a:t>
            </a:r>
            <a:r>
              <a:rPr lang="el-GR" sz="2400" dirty="0" smtClean="0">
                <a:latin typeface="Book Antiqua" pitchFamily="18" charset="0"/>
              </a:rPr>
              <a:t>Γ</a:t>
            </a:r>
            <a:r>
              <a:rPr lang="el-GR" sz="2400" baseline="30000" dirty="0" smtClean="0">
                <a:latin typeface="Book Antiqua" pitchFamily="18" charset="0"/>
                <a:sym typeface="Mathematica1"/>
              </a:rPr>
              <a:t></a:t>
            </a:r>
            <a:r>
              <a:rPr lang="en-US" sz="2400" dirty="0" smtClean="0">
                <a:latin typeface="Book Antiqua" pitchFamily="18" charset="0"/>
              </a:rPr>
              <a:t>/</a:t>
            </a:r>
            <a:r>
              <a:rPr lang="en-US" sz="2400" dirty="0" err="1" smtClean="0">
                <a:latin typeface="Book Antiqua" pitchFamily="18" charset="0"/>
              </a:rPr>
              <a:t>T</a:t>
            </a:r>
            <a:r>
              <a:rPr lang="en-US" sz="2400" baseline="-25000" dirty="0" err="1" smtClean="0">
                <a:latin typeface="Book Antiqua" pitchFamily="18" charset="0"/>
              </a:rPr>
              <a:t>f</a:t>
            </a:r>
            <a:r>
              <a:rPr lang="el-GR" sz="2400" dirty="0" smtClean="0">
                <a:latin typeface="Book Antiqua" pitchFamily="18" charset="0"/>
                <a:sym typeface="Mathematica1"/>
              </a:rPr>
              <a:t>  </a:t>
            </a:r>
            <a:r>
              <a:rPr lang="en-US" sz="2400" dirty="0" smtClean="0">
                <a:latin typeface="Book Antiqua" pitchFamily="18" charset="0"/>
                <a:sym typeface="Mathematica1"/>
              </a:rPr>
              <a:t>	</a:t>
            </a:r>
            <a:r>
              <a:rPr lang="el-GR" sz="2400" dirty="0" smtClean="0">
                <a:latin typeface="Book Antiqua" pitchFamily="18" charset="0"/>
                <a:sym typeface="Mathematica1"/>
              </a:rPr>
              <a:t></a:t>
            </a:r>
            <a:r>
              <a:rPr lang="en-US" sz="2400" dirty="0" smtClean="0">
                <a:latin typeface="Book Antiqua" pitchFamily="18" charset="0"/>
                <a:sym typeface="Mathematica3"/>
              </a:rPr>
              <a:t>1</a:t>
            </a:r>
            <a:endParaRPr lang="en-US" sz="2400" dirty="0" smtClean="0">
              <a:latin typeface="Book Antiqua" pitchFamily="18" charset="0"/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1053" y="2348880"/>
            <a:ext cx="6627351" cy="409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2" name="Picture 2" descr="C:\GWGRB\EAT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9997" y="3861048"/>
            <a:ext cx="3320415" cy="1565910"/>
          </a:xfrm>
          <a:prstGeom prst="rect">
            <a:avLst/>
          </a:prstGeom>
          <a:noFill/>
        </p:spPr>
      </p:pic>
      <p:sp>
        <p:nvSpPr>
          <p:cNvPr id="6" name="Text Box 20"/>
          <p:cNvSpPr txBox="1">
            <a:spLocks noChangeArrowheads="1"/>
          </p:cNvSpPr>
          <p:nvPr/>
        </p:nvSpPr>
        <p:spPr bwMode="auto">
          <a:xfrm>
            <a:off x="5724128" y="5415027"/>
            <a:ext cx="194421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en-US" sz="1000" i="1" dirty="0" err="1" smtClean="0">
                <a:latin typeface="Book Antiqua" pitchFamily="18" charset="0"/>
              </a:rPr>
              <a:t>Granot</a:t>
            </a:r>
            <a:r>
              <a:rPr lang="en-US" sz="1000" i="1" dirty="0" smtClean="0">
                <a:latin typeface="Book Antiqua" pitchFamily="18" charset="0"/>
              </a:rPr>
              <a:t> &amp; Ramirez-Ruiz 2010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3" name="Rectangle 9"/>
          <p:cNvSpPr>
            <a:spLocks noChangeArrowheads="1"/>
          </p:cNvSpPr>
          <p:nvPr/>
        </p:nvSpPr>
        <p:spPr bwMode="auto">
          <a:xfrm>
            <a:off x="720725" y="4652963"/>
            <a:ext cx="7272338" cy="176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 rtl="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2800" dirty="0" smtClean="0">
                <a:cs typeface="Times New Roman" pitchFamily="18" charset="0"/>
              </a:rPr>
              <a:t>a</a:t>
            </a:r>
          </a:p>
          <a:p>
            <a:pPr marL="342900" indent="-342900" algn="l" rtl="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n-US" sz="2800" dirty="0">
              <a:solidFill>
                <a:schemeClr val="accent2"/>
              </a:solidFill>
              <a:cs typeface="Times New Roman" pitchFamily="18" charset="0"/>
            </a:endParaRPr>
          </a:p>
        </p:txBody>
      </p:sp>
      <p:pic>
        <p:nvPicPr>
          <p:cNvPr id="5" name="Picture 4" descr="waveform_g100_uni0_1_bump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-862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63888" y="1952836"/>
            <a:ext cx="28443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 smtClean="0">
                <a:latin typeface="Book Antiqua" pitchFamily="18" charset="0"/>
              </a:rPr>
              <a:t>Wiggles</a:t>
            </a:r>
          </a:p>
          <a:p>
            <a:pPr algn="l"/>
            <a:r>
              <a:rPr lang="en-US" sz="2000" dirty="0" smtClean="0">
                <a:latin typeface="Book Antiqua" pitchFamily="18" charset="0"/>
              </a:rPr>
              <a:t>before peak,</a:t>
            </a:r>
          </a:p>
          <a:p>
            <a:pPr algn="l"/>
            <a:r>
              <a:rPr lang="en-US" sz="2000" dirty="0" smtClean="0">
                <a:latin typeface="Book Antiqua" pitchFamily="18" charset="0"/>
              </a:rPr>
              <a:t>within jet cone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899592" y="332656"/>
            <a:ext cx="205222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 smtClean="0">
                <a:latin typeface="Book Antiqua" pitchFamily="18" charset="0"/>
              </a:rPr>
              <a:t>Sharp rise</a:t>
            </a:r>
          </a:p>
          <a:p>
            <a:pPr algn="l"/>
            <a:r>
              <a:rPr lang="en-US" sz="2000" dirty="0" smtClean="0">
                <a:latin typeface="Book Antiqua" pitchFamily="18" charset="0"/>
              </a:rPr>
              <a:t>t</a:t>
            </a:r>
            <a:r>
              <a:rPr lang="en-US" sz="2000" baseline="-25000" dirty="0" smtClean="0">
                <a:latin typeface="Book Antiqua" pitchFamily="18" charset="0"/>
              </a:rPr>
              <a:t>rise</a:t>
            </a:r>
            <a:r>
              <a:rPr lang="en-US" sz="2000" dirty="0" smtClean="0">
                <a:latin typeface="Book Antiqua" pitchFamily="18" charset="0"/>
              </a:rPr>
              <a:t>~</a:t>
            </a:r>
            <a:r>
              <a:rPr lang="en-US" sz="2000" dirty="0" smtClean="0">
                <a:latin typeface="Book Antiqua" pitchFamily="18" charset="0"/>
                <a:cs typeface="Arial"/>
              </a:rPr>
              <a:t>½</a:t>
            </a:r>
            <a:r>
              <a:rPr lang="el-GR" sz="2000" dirty="0" smtClean="0">
                <a:latin typeface="Book Antiqua" pitchFamily="18" charset="0"/>
                <a:cs typeface="Arial"/>
              </a:rPr>
              <a:t>Γ</a:t>
            </a:r>
            <a:r>
              <a:rPr lang="en-US" sz="2000" baseline="30000" dirty="0" smtClean="0">
                <a:latin typeface="Book Antiqua" pitchFamily="18" charset="0"/>
                <a:cs typeface="Arial"/>
              </a:rPr>
              <a:t>-1</a:t>
            </a:r>
            <a:r>
              <a:rPr lang="en-US" sz="2000" dirty="0" smtClean="0">
                <a:latin typeface="Book Antiqua" pitchFamily="18" charset="0"/>
              </a:rPr>
              <a:t>T</a:t>
            </a:r>
            <a:r>
              <a:rPr lang="en-US" sz="2000" baseline="-25000" dirty="0" smtClean="0">
                <a:latin typeface="Book Antiqua" pitchFamily="18" charset="0"/>
              </a:rPr>
              <a:t>f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680012" y="-99392"/>
            <a:ext cx="471652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None/>
            </a:pPr>
            <a:r>
              <a:rPr lang="en-US" sz="3200" dirty="0" smtClean="0">
                <a:latin typeface="Book Antiqua" pitchFamily="18" charset="0"/>
              </a:rPr>
              <a:t>Shallow increase </a:t>
            </a:r>
            <a:r>
              <a:rPr lang="en-US" sz="2000" dirty="0" smtClean="0">
                <a:latin typeface="Book Antiqua" pitchFamily="18" charset="0"/>
              </a:rPr>
              <a:t>until ~2T</a:t>
            </a:r>
            <a:r>
              <a:rPr lang="en-US" sz="2000" baseline="-25000" dirty="0" smtClean="0">
                <a:latin typeface="Book Antiqua" pitchFamily="18" charset="0"/>
              </a:rPr>
              <a:t>f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576064" y="224644"/>
            <a:ext cx="8820472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2"/>
                </a:solidFill>
                <a:latin typeface="Book Antiqua" pitchFamily="18" charset="0"/>
              </a:rPr>
              <a:t>Detection – SNR &amp; Rates</a:t>
            </a:r>
            <a:endParaRPr lang="en-US" dirty="0">
              <a:solidFill>
                <a:schemeClr val="accent2"/>
              </a:solidFill>
              <a:latin typeface="Book Antiqua" pitchFamily="18" charset="0"/>
            </a:endParaRPr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557710"/>
            <a:ext cx="6012160" cy="4607594"/>
          </a:xfrm>
          <a:noFill/>
          <a:ln/>
        </p:spPr>
        <p:txBody>
          <a:bodyPr>
            <a:noAutofit/>
          </a:bodyPr>
          <a:lstStyle/>
          <a:p>
            <a:r>
              <a:rPr lang="en-US" sz="2400" dirty="0" smtClean="0">
                <a:latin typeface="Book Antiqua" pitchFamily="18" charset="0"/>
              </a:rPr>
              <a:t>Typical sources</a:t>
            </a:r>
          </a:p>
          <a:p>
            <a:pPr lvl="1"/>
            <a:r>
              <a:rPr lang="en-US" sz="2000" dirty="0" smtClean="0">
                <a:latin typeface="Book Antiqua" pitchFamily="18" charset="0"/>
              </a:rPr>
              <a:t>Long GRB rate ~1yr</a:t>
            </a:r>
            <a:r>
              <a:rPr lang="en-US" sz="2000" baseline="30000" dirty="0" smtClean="0">
                <a:latin typeface="Book Antiqua" pitchFamily="18" charset="0"/>
              </a:rPr>
              <a:t>-1</a:t>
            </a:r>
            <a:r>
              <a:rPr lang="en-US" sz="2000" dirty="0" smtClean="0">
                <a:latin typeface="Book Antiqua" pitchFamily="18" charset="0"/>
              </a:rPr>
              <a:t>Gpc</a:t>
            </a:r>
            <a:r>
              <a:rPr lang="en-US" sz="2000" baseline="30000" dirty="0" smtClean="0">
                <a:latin typeface="Book Antiqua" pitchFamily="18" charset="0"/>
              </a:rPr>
              <a:t>-3</a:t>
            </a:r>
            <a:r>
              <a:rPr lang="en-US" sz="2000" dirty="0" smtClean="0">
                <a:latin typeface="Book Antiqua" pitchFamily="18" charset="0"/>
              </a:rPr>
              <a:t>, </a:t>
            </a:r>
            <a:r>
              <a:rPr lang="el-GR" sz="2000" dirty="0" smtClean="0">
                <a:latin typeface="Book Antiqua" pitchFamily="18" charset="0"/>
              </a:rPr>
              <a:t>Γ</a:t>
            </a:r>
            <a:r>
              <a:rPr lang="en-US" sz="2000" dirty="0" smtClean="0">
                <a:latin typeface="Book Antiqua" pitchFamily="18" charset="0"/>
              </a:rPr>
              <a:t>M=10</a:t>
            </a:r>
            <a:r>
              <a:rPr lang="en-US" sz="2000" baseline="30000" dirty="0" smtClean="0">
                <a:latin typeface="Book Antiqua" pitchFamily="18" charset="0"/>
              </a:rPr>
              <a:t>51</a:t>
            </a:r>
            <a:r>
              <a:rPr lang="en-US" sz="2000" dirty="0" smtClean="0">
                <a:latin typeface="Book Antiqua" pitchFamily="18" charset="0"/>
              </a:rPr>
              <a:t>erg</a:t>
            </a:r>
            <a:endParaRPr lang="en-US" sz="2000" baseline="30000" dirty="0" smtClean="0">
              <a:latin typeface="Book Antiqua" pitchFamily="18" charset="0"/>
            </a:endParaRPr>
          </a:p>
          <a:p>
            <a:pPr lvl="1"/>
            <a:r>
              <a:rPr lang="en-US" sz="2000" dirty="0" smtClean="0">
                <a:latin typeface="Book Antiqua" pitchFamily="18" charset="0"/>
              </a:rPr>
              <a:t>Short GRB rate ~8yr</a:t>
            </a:r>
            <a:r>
              <a:rPr lang="en-US" sz="2000" baseline="30000" dirty="0" smtClean="0">
                <a:latin typeface="Book Antiqua" pitchFamily="18" charset="0"/>
              </a:rPr>
              <a:t>-1</a:t>
            </a:r>
            <a:r>
              <a:rPr lang="en-US" sz="2000" dirty="0" smtClean="0">
                <a:latin typeface="Book Antiqua" pitchFamily="18" charset="0"/>
              </a:rPr>
              <a:t>Gpc</a:t>
            </a:r>
            <a:r>
              <a:rPr lang="en-US" sz="2000" baseline="30000" dirty="0" smtClean="0">
                <a:latin typeface="Book Antiqua" pitchFamily="18" charset="0"/>
              </a:rPr>
              <a:t>-3</a:t>
            </a:r>
            <a:r>
              <a:rPr lang="en-US" sz="2000" dirty="0" smtClean="0">
                <a:latin typeface="Book Antiqua" pitchFamily="18" charset="0"/>
              </a:rPr>
              <a:t>, E~10</a:t>
            </a:r>
            <a:r>
              <a:rPr lang="en-US" sz="2000" baseline="30000" dirty="0" smtClean="0">
                <a:latin typeface="Book Antiqua" pitchFamily="18" charset="0"/>
              </a:rPr>
              <a:t>50</a:t>
            </a:r>
            <a:r>
              <a:rPr lang="en-US" sz="2000" dirty="0" smtClean="0">
                <a:latin typeface="Book Antiqua" pitchFamily="18" charset="0"/>
              </a:rPr>
              <a:t>erg</a:t>
            </a:r>
          </a:p>
          <a:p>
            <a:r>
              <a:rPr lang="en-US" sz="2400" dirty="0" err="1" smtClean="0">
                <a:latin typeface="Book Antiqua" pitchFamily="18" charset="0"/>
              </a:rPr>
              <a:t>Fiducial</a:t>
            </a:r>
            <a:r>
              <a:rPr lang="en-US" sz="2400" dirty="0" smtClean="0">
                <a:latin typeface="Book Antiqua" pitchFamily="18" charset="0"/>
              </a:rPr>
              <a:t>:	long GRB at </a:t>
            </a:r>
            <a:r>
              <a:rPr lang="en-US" sz="2000" dirty="0" smtClean="0">
                <a:latin typeface="Book Antiqua" pitchFamily="18" charset="0"/>
              </a:rPr>
              <a:t>r=0.5Gpc</a:t>
            </a:r>
          </a:p>
          <a:p>
            <a:pPr lvl="1"/>
            <a:endParaRPr lang="en-US" sz="800" dirty="0" smtClean="0">
              <a:latin typeface="Book Antiqua" pitchFamily="18" charset="0"/>
            </a:endParaRPr>
          </a:p>
          <a:p>
            <a:r>
              <a:rPr lang="en-US" sz="2400" dirty="0" smtClean="0">
                <a:latin typeface="Book Antiqua" pitchFamily="18" charset="0"/>
              </a:rPr>
              <a:t>Advanced LIGO: too faint</a:t>
            </a:r>
          </a:p>
          <a:p>
            <a:endParaRPr lang="en-US" sz="800" dirty="0" smtClean="0">
              <a:latin typeface="Book Antiqua" pitchFamily="18" charset="0"/>
            </a:endParaRPr>
          </a:p>
          <a:p>
            <a:r>
              <a:rPr lang="en-US" sz="2400" dirty="0" smtClean="0">
                <a:latin typeface="Book Antiqua" pitchFamily="18" charset="0"/>
              </a:rPr>
              <a:t>Ultimate DECIGO: entire universe</a:t>
            </a:r>
          </a:p>
          <a:p>
            <a:endParaRPr lang="en-US" sz="800" dirty="0" smtClean="0">
              <a:latin typeface="Book Antiqua" pitchFamily="18" charset="0"/>
            </a:endParaRPr>
          </a:p>
          <a:p>
            <a:r>
              <a:rPr lang="en-US" sz="2400" dirty="0" smtClean="0">
                <a:latin typeface="Book Antiqua" pitchFamily="18" charset="0"/>
              </a:rPr>
              <a:t>DECIGO band with ~</a:t>
            </a:r>
            <a:r>
              <a:rPr lang="en-US" sz="2400" dirty="0" smtClean="0">
                <a:latin typeface="Book Antiqua" pitchFamily="18" charset="0"/>
              </a:rPr>
              <a:t>10</a:t>
            </a:r>
            <a:r>
              <a:rPr lang="en-US" sz="2400" baseline="30000" dirty="0" smtClean="0">
                <a:latin typeface="Book Antiqua" pitchFamily="18" charset="0"/>
              </a:rPr>
              <a:t>-25</a:t>
            </a:r>
            <a:r>
              <a:rPr lang="en-US" sz="2400" dirty="0" smtClean="0">
                <a:latin typeface="Book Antiqua" pitchFamily="18" charset="0"/>
              </a:rPr>
              <a:t>/</a:t>
            </a:r>
            <a:r>
              <a:rPr lang="en-US" sz="2400" dirty="0" smtClean="0">
                <a:latin typeface="Book Antiqua" pitchFamily="18" charset="0"/>
              </a:rPr>
              <a:t>√Hz:</a:t>
            </a:r>
          </a:p>
          <a:p>
            <a:pPr lvl="1"/>
            <a:r>
              <a:rPr lang="en-US" sz="2000" dirty="0" smtClean="0">
                <a:latin typeface="Book Antiqua" pitchFamily="18" charset="0"/>
              </a:rPr>
              <a:t>Monthly detection long GRB (~2Gpc)</a:t>
            </a:r>
          </a:p>
          <a:p>
            <a:pPr lvl="1"/>
            <a:r>
              <a:rPr lang="en-US" sz="2000" dirty="0" smtClean="0">
                <a:latin typeface="Book Antiqua" pitchFamily="18" charset="0"/>
              </a:rPr>
              <a:t>Short GRB every decade (~200Mpc)</a:t>
            </a:r>
          </a:p>
          <a:p>
            <a:pPr lvl="1"/>
            <a:r>
              <a:rPr lang="en-US" sz="2000" dirty="0" smtClean="0">
                <a:latin typeface="Book Antiqua" pitchFamily="18" charset="0"/>
              </a:rPr>
              <a:t>Also ~50x more orphan afterglows</a:t>
            </a:r>
            <a:endParaRPr lang="he-IL" sz="2000" dirty="0" smtClean="0">
              <a:latin typeface="Book Antiqua" pitchFamily="18" charset="0"/>
            </a:endParaRPr>
          </a:p>
          <a:p>
            <a:pPr lvl="1"/>
            <a:r>
              <a:rPr lang="en-US" sz="2000" dirty="0" smtClean="0">
                <a:latin typeface="Book Antiqua" pitchFamily="18" charset="0"/>
              </a:rPr>
              <a:t>Jet structure and parameters introduce</a:t>
            </a:r>
          </a:p>
          <a:p>
            <a:pPr lvl="1">
              <a:buNone/>
            </a:pPr>
            <a:r>
              <a:rPr lang="en-US" sz="2000" dirty="0" smtClean="0">
                <a:latin typeface="Book Antiqua" pitchFamily="18" charset="0"/>
              </a:rPr>
              <a:t>	a factor of ~¼-4 in SNR/range</a:t>
            </a:r>
          </a:p>
          <a:p>
            <a:pPr lvl="2">
              <a:buNone/>
            </a:pPr>
            <a:r>
              <a:rPr lang="en-US" sz="2000" dirty="0" smtClean="0">
                <a:latin typeface="Book Antiqua" pitchFamily="18" charset="0"/>
              </a:rPr>
              <a:t>=&gt; ~10</a:t>
            </a:r>
            <a:r>
              <a:rPr lang="en-US" sz="2000" baseline="30000" dirty="0" smtClean="0">
                <a:latin typeface="Book Antiqua" pitchFamily="18" charset="0"/>
              </a:rPr>
              <a:t>-2</a:t>
            </a:r>
            <a:r>
              <a:rPr lang="en-US" sz="2000" dirty="0" smtClean="0">
                <a:latin typeface="Book Antiqua" pitchFamily="18" charset="0"/>
              </a:rPr>
              <a:t>-10</a:t>
            </a:r>
            <a:r>
              <a:rPr lang="en-US" sz="2000" baseline="30000" dirty="0" smtClean="0">
                <a:latin typeface="Book Antiqua" pitchFamily="18" charset="0"/>
              </a:rPr>
              <a:t>2</a:t>
            </a:r>
            <a:r>
              <a:rPr lang="en-US" sz="2000" dirty="0" smtClean="0">
                <a:latin typeface="Book Antiqua" pitchFamily="18" charset="0"/>
              </a:rPr>
              <a:t>  in rates</a:t>
            </a:r>
            <a:endParaRPr lang="en-US" sz="2000" baseline="30000" dirty="0" smtClean="0">
              <a:latin typeface="Book Antiqua" pitchFamily="18" charset="0"/>
            </a:endParaRPr>
          </a:p>
          <a:p>
            <a:pPr>
              <a:buNone/>
            </a:pPr>
            <a:endParaRPr lang="en-US" sz="2400" dirty="0" smtClean="0">
              <a:latin typeface="Book Antiqua" pitchFamily="18" charset="0"/>
            </a:endParaRPr>
          </a:p>
        </p:txBody>
      </p:sp>
      <p:pic>
        <p:nvPicPr>
          <p:cNvPr id="5" name="Picture 4" descr="SNRTab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56076" y="1861296"/>
            <a:ext cx="3888432" cy="48800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3380</TotalTime>
  <Words>388</Words>
  <Application>Microsoft Office PowerPoint</Application>
  <PresentationFormat>On-screen Show (4:3)</PresentationFormat>
  <Paragraphs>112</Paragraphs>
  <Slides>12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Module</vt:lpstr>
      <vt:lpstr>משוואה</vt:lpstr>
      <vt:lpstr>GW Memory from GRB Jets a possible DECIGO source</vt:lpstr>
      <vt:lpstr>Gamma Ray Bursts’ Jets</vt:lpstr>
      <vt:lpstr>Slide 3</vt:lpstr>
      <vt:lpstr>Anti-Beaming</vt:lpstr>
      <vt:lpstr>Wide Jets</vt:lpstr>
      <vt:lpstr>Joint Detection GW &amp; EM</vt:lpstr>
      <vt:lpstr>Waveforms – non-instantaneous</vt:lpstr>
      <vt:lpstr>Slide 8</vt:lpstr>
      <vt:lpstr>Detection – SNR &amp; Rates</vt:lpstr>
      <vt:lpstr>Slide 10</vt:lpstr>
      <vt:lpstr>Appendix A</vt:lpstr>
      <vt:lpstr>Appendix B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owner</dc:creator>
  <cp:lastModifiedBy>owner</cp:lastModifiedBy>
  <cp:revision>140</cp:revision>
  <cp:lastPrinted>1601-01-01T00:00:00Z</cp:lastPrinted>
  <dcterms:created xsi:type="dcterms:W3CDTF">1601-01-01T00:00:00Z</dcterms:created>
  <dcterms:modified xsi:type="dcterms:W3CDTF">2013-06-18T16:34:13Z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  <property fmtid="{D5CDD505-2E9C-101B-9397-08002B2CF9AE}" pid="3" name="LCID">
    <vt:i4>1037</vt:i4>
  </property>
</Properties>
</file>