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84" r:id="rId3"/>
    <p:sldId id="286" r:id="rId4"/>
    <p:sldId id="259" r:id="rId5"/>
    <p:sldId id="323" r:id="rId6"/>
    <p:sldId id="273" r:id="rId7"/>
    <p:sldId id="309" r:id="rId8"/>
    <p:sldId id="261" r:id="rId9"/>
    <p:sldId id="262" r:id="rId10"/>
    <p:sldId id="276" r:id="rId11"/>
    <p:sldId id="312" r:id="rId12"/>
    <p:sldId id="272" r:id="rId13"/>
    <p:sldId id="300" r:id="rId14"/>
    <p:sldId id="326" r:id="rId15"/>
    <p:sldId id="311" r:id="rId16"/>
    <p:sldId id="308" r:id="rId17"/>
    <p:sldId id="310" r:id="rId18"/>
    <p:sldId id="306" r:id="rId19"/>
    <p:sldId id="327" r:id="rId20"/>
    <p:sldId id="302" r:id="rId21"/>
    <p:sldId id="304" r:id="rId22"/>
    <p:sldId id="319" r:id="rId23"/>
    <p:sldId id="320" r:id="rId24"/>
    <p:sldId id="296" r:id="rId25"/>
    <p:sldId id="297"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441" autoAdjust="0"/>
    <p:restoredTop sz="85951" autoAdjust="0"/>
  </p:normalViewPr>
  <p:slideViewPr>
    <p:cSldViewPr snapToGrid="0">
      <p:cViewPr varScale="1">
        <p:scale>
          <a:sx n="60" d="100"/>
          <a:sy n="60" d="100"/>
        </p:scale>
        <p:origin x="-528" y="-84"/>
      </p:cViewPr>
      <p:guideLst>
        <p:guide orient="horz" pos="2160"/>
        <p:guide pos="3840"/>
      </p:guideLst>
    </p:cSldViewPr>
  </p:slideViewPr>
  <p:notesTextViewPr>
    <p:cViewPr>
      <p:scale>
        <a:sx n="3" d="2"/>
        <a:sy n="3" d="2"/>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315B1-3DF9-4302-B751-3BC921BA8940}" type="datetimeFigureOut">
              <a:rPr lang="zh-CN" altLang="en-US" smtClean="0"/>
              <a:pPr/>
              <a:t>2016/5/23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AB31F-BCCB-44A0-9356-4CF71B2CE618}" type="slidenum">
              <a:rPr lang="zh-CN" altLang="en-US" smtClean="0"/>
              <a:pPr/>
              <a:t>‹#›</a:t>
            </a:fld>
            <a:endParaRPr lang="zh-CN" altLang="en-US"/>
          </a:p>
        </p:txBody>
      </p:sp>
    </p:spTree>
    <p:extLst>
      <p:ext uri="{BB962C8B-B14F-4D97-AF65-F5344CB8AC3E}">
        <p14:creationId xmlns="" xmlns:p14="http://schemas.microsoft.com/office/powerpoint/2010/main" val="4275658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81BD63-DC2B-4E03-8EED-0EC0D636C333}"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 xmlns:p14="http://schemas.microsoft.com/office/powerpoint/2010/main" val="50527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11</a:t>
            </a:fld>
            <a:endParaRPr lang="zh-CN" altLang="en-US"/>
          </a:p>
        </p:txBody>
      </p:sp>
    </p:spTree>
    <p:extLst>
      <p:ext uri="{BB962C8B-B14F-4D97-AF65-F5344CB8AC3E}">
        <p14:creationId xmlns="" xmlns:p14="http://schemas.microsoft.com/office/powerpoint/2010/main" val="21219607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我们目前正用这套装置测量</a:t>
            </a:r>
            <a:r>
              <a:rPr lang="en-US" altLang="zh-CN" dirty="0" smtClean="0"/>
              <a:t>23P0-23P2</a:t>
            </a:r>
            <a:r>
              <a:rPr lang="zh-CN" altLang="en-US" dirty="0" smtClean="0"/>
              <a:t>能级间隔</a:t>
            </a:r>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12</a:t>
            </a:fld>
            <a:endParaRPr lang="zh-CN" altLang="en-US"/>
          </a:p>
        </p:txBody>
      </p:sp>
    </p:spTree>
    <p:extLst>
      <p:ext uri="{BB962C8B-B14F-4D97-AF65-F5344CB8AC3E}">
        <p14:creationId xmlns="" xmlns:p14="http://schemas.microsoft.com/office/powerpoint/2010/main" val="129308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13</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15</a:t>
            </a:fld>
            <a:endParaRPr lang="zh-CN" altLang="en-US"/>
          </a:p>
        </p:txBody>
      </p:sp>
    </p:spTree>
    <p:extLst>
      <p:ext uri="{BB962C8B-B14F-4D97-AF65-F5344CB8AC3E}">
        <p14:creationId xmlns="" xmlns:p14="http://schemas.microsoft.com/office/powerpoint/2010/main" val="24554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81BD63-DC2B-4E03-8EED-0EC0D636C333}" type="slidenum">
              <a:rPr lang="zh-CN" altLang="en-US" smtClean="0"/>
              <a:pPr/>
              <a:t>21</a:t>
            </a:fld>
            <a:endParaRPr lang="zh-CN" altLang="en-US"/>
          </a:p>
        </p:txBody>
      </p:sp>
    </p:spTree>
    <p:extLst>
      <p:ext uri="{BB962C8B-B14F-4D97-AF65-F5344CB8AC3E}">
        <p14:creationId xmlns="" xmlns:p14="http://schemas.microsoft.com/office/powerpoint/2010/main" val="272041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We also have prepared the frequency comb system, it can be used to discriminate our probe laser center frequency stability or to determine the absolute frequency of the transition.</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23</a:t>
            </a:fld>
            <a:endParaRPr lang="zh-CN" altLang="en-US"/>
          </a:p>
        </p:txBody>
      </p:sp>
    </p:spTree>
    <p:extLst>
      <p:ext uri="{BB962C8B-B14F-4D97-AF65-F5344CB8AC3E}">
        <p14:creationId xmlns="" xmlns:p14="http://schemas.microsoft.com/office/powerpoint/2010/main" val="728344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Another interesting thing we can do is to test the isotopic shift of the He-3 and He-4 atom. The current puzzle that 23P-23S and 21s-23s transitions disagree with each other by four standard deviations are still unknown. Take advantage of our beam system and the frequency comb system, we shall improve the current measurement to a precise of 1 kHz.   So hopefully we can solve this puzzle.</a:t>
            </a:r>
            <a:endParaRPr lang="zh-CN" altLang="zh-CN" sz="1200" kern="1200" dirty="0" smtClean="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24</a:t>
            </a:fld>
            <a:endParaRPr lang="zh-CN" altLang="en-US"/>
          </a:p>
        </p:txBody>
      </p:sp>
    </p:spTree>
    <p:extLst>
      <p:ext uri="{BB962C8B-B14F-4D97-AF65-F5344CB8AC3E}">
        <p14:creationId xmlns="" xmlns:p14="http://schemas.microsoft.com/office/powerpoint/2010/main" val="210387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Simple structure</a:t>
            </a:r>
            <a:r>
              <a:rPr lang="en-US" altLang="zh-CN" baseline="0" dirty="0" smtClean="0"/>
              <a:t>     ,    Helium atoms play,     It is also among, with the calculation…., It can , main task, around the main task, Our project are proposed , three professor, test ,</a:t>
            </a:r>
            <a:r>
              <a:rPr lang="en-US" altLang="zh-CN" baseline="0" dirty="0" err="1" smtClean="0"/>
              <a:t>mearue</a:t>
            </a:r>
            <a:endParaRPr lang="zh-CN" altLang="en-US" dirty="0"/>
          </a:p>
        </p:txBody>
      </p:sp>
      <p:sp>
        <p:nvSpPr>
          <p:cNvPr id="4" name="灯片编号占位符 3"/>
          <p:cNvSpPr>
            <a:spLocks noGrp="1"/>
          </p:cNvSpPr>
          <p:nvPr>
            <p:ph type="sldNum" sz="quarter" idx="10"/>
          </p:nvPr>
        </p:nvSpPr>
        <p:spPr/>
        <p:txBody>
          <a:bodyPr/>
          <a:lstStyle/>
          <a:p>
            <a:fld id="{CC81BD63-DC2B-4E03-8EED-0EC0D636C333}" type="slidenum">
              <a:rPr lang="zh-CN" altLang="en-US" smtClean="0"/>
              <a:pPr/>
              <a:t>2</a:t>
            </a:fld>
            <a:endParaRPr lang="zh-CN" altLang="en-US"/>
          </a:p>
        </p:txBody>
      </p:sp>
    </p:spTree>
    <p:extLst>
      <p:ext uri="{BB962C8B-B14F-4D97-AF65-F5344CB8AC3E}">
        <p14:creationId xmlns="" xmlns:p14="http://schemas.microsoft.com/office/powerpoint/2010/main" val="2861805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TextEdit="1"/>
          </p:cNvSpPr>
          <p:nvPr>
            <p:ph type="sldImg"/>
          </p:nvPr>
        </p:nvSpPr>
        <p:spPr>
          <a:xfrm>
            <a:off x="685800" y="1143000"/>
            <a:ext cx="5486400" cy="3086100"/>
          </a:xfrm>
          <a:ln/>
        </p:spPr>
      </p:sp>
      <p:sp>
        <p:nvSpPr>
          <p:cNvPr id="35843" name="备注占位符 2"/>
          <p:cNvSpPr>
            <a:spLocks noGrp="1"/>
          </p:cNvSpPr>
          <p:nvPr>
            <p:ph type="body" idx="1"/>
          </p:nvPr>
        </p:nvSpPr>
        <p:spPr>
          <a:noFill/>
          <a:ln/>
        </p:spPr>
        <p:txBody>
          <a:bodyPr/>
          <a:lstStyle/>
          <a:p>
            <a:r>
              <a:rPr lang="en-US" altLang="zh-CN" dirty="0" smtClean="0">
                <a:latin typeface="Arial" pitchFamily="34" charset="0"/>
              </a:rPr>
              <a:t>We are most interesting,</a:t>
            </a:r>
            <a:r>
              <a:rPr lang="en-US" altLang="zh-CN" baseline="0" dirty="0" smtClean="0">
                <a:latin typeface="Arial" pitchFamily="34" charset="0"/>
              </a:rPr>
              <a:t>  It has two intervals, 2.3,32,      Through this picture, once in the history, under the testing of ….   The theory physics re-examine , right now the theoretic ,,but the result between different experiments ..</a:t>
            </a:r>
            <a:endParaRPr lang="zh-CN" altLang="en-US" dirty="0" smtClean="0">
              <a:latin typeface="Arial" pitchFamily="34" charset="0"/>
            </a:endParaRPr>
          </a:p>
        </p:txBody>
      </p:sp>
      <p:sp>
        <p:nvSpPr>
          <p:cNvPr id="35844" name="灯片编号占位符 3"/>
          <p:cNvSpPr>
            <a:spLocks noGrp="1"/>
          </p:cNvSpPr>
          <p:nvPr>
            <p:ph type="sldNum" sz="quarter" idx="5"/>
          </p:nvPr>
        </p:nvSpPr>
        <p:spPr>
          <a:noFill/>
        </p:spPr>
        <p:txBody>
          <a:bodyPr/>
          <a:lstStyle/>
          <a:p>
            <a:fld id="{D8F1CE14-51B5-41E2-8EB3-5F5A3C9F597C}" type="slidenum">
              <a:rPr lang="en-US" altLang="zh-CN" smtClean="0">
                <a:latin typeface="Arial" pitchFamily="34" charset="0"/>
              </a:rPr>
              <a:pPr/>
              <a:t>3</a:t>
            </a:fld>
            <a:endParaRPr lang="en-US" altLang="zh-CN" smtClean="0">
              <a:latin typeface="Arial" pitchFamily="34" charset="0"/>
            </a:endParaRPr>
          </a:p>
        </p:txBody>
      </p:sp>
    </p:spTree>
    <p:extLst>
      <p:ext uri="{BB962C8B-B14F-4D97-AF65-F5344CB8AC3E}">
        <p14:creationId xmlns="" xmlns:p14="http://schemas.microsoft.com/office/powerpoint/2010/main" val="40885501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en-US" altLang="zh-CN" dirty="0" smtClean="0"/>
              <a:t>3</a:t>
            </a:r>
            <a:r>
              <a:rPr lang="en-US" altLang="zh-CN" baseline="0" dirty="0" smtClean="0"/>
              <a:t>m long, 50 times TC, deflects by 0.1 degree</a:t>
            </a:r>
          </a:p>
          <a:p>
            <a:r>
              <a:rPr lang="en-US" altLang="zh-CN" baseline="0" dirty="0" smtClean="0"/>
              <a:t>Polished stainless steel plate, ejects electrons, detected by a </a:t>
            </a:r>
            <a:r>
              <a:rPr lang="en-US" altLang="zh-CN" baseline="0" dirty="0" err="1" smtClean="0"/>
              <a:t>Channeltron</a:t>
            </a:r>
            <a:r>
              <a:rPr lang="en-US" altLang="zh-CN" baseline="0" dirty="0" smtClean="0"/>
              <a:t>.</a:t>
            </a:r>
            <a:endParaRPr lang="zh-CN" altLang="en-US" dirty="0"/>
          </a:p>
        </p:txBody>
      </p:sp>
      <p:sp>
        <p:nvSpPr>
          <p:cNvPr id="4" name="灯片编号占位符 3"/>
          <p:cNvSpPr>
            <a:spLocks noGrp="1"/>
          </p:cNvSpPr>
          <p:nvPr>
            <p:ph type="sldNum" sz="quarter" idx="10"/>
          </p:nvPr>
        </p:nvSpPr>
        <p:spPr/>
        <p:txBody>
          <a:bodyPr/>
          <a:lstStyle/>
          <a:p>
            <a:fld id="{CC81BD63-DC2B-4E03-8EED-0EC0D636C333}" type="slidenum">
              <a:rPr lang="zh-CN" altLang="en-US" smtClean="0"/>
              <a:pPr/>
              <a:t>4</a:t>
            </a:fld>
            <a:endParaRPr lang="zh-CN" altLang="en-US"/>
          </a:p>
        </p:txBody>
      </p:sp>
    </p:spTree>
    <p:extLst>
      <p:ext uri="{BB962C8B-B14F-4D97-AF65-F5344CB8AC3E}">
        <p14:creationId xmlns="" xmlns:p14="http://schemas.microsoft.com/office/powerpoint/2010/main" val="3460079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用这套原子束流系统我们可以测量</a:t>
            </a:r>
            <a:r>
              <a:rPr lang="en-US" altLang="zh-CN" dirty="0" smtClean="0"/>
              <a:t>23P1-2</a:t>
            </a:r>
            <a:r>
              <a:rPr lang="zh-CN" altLang="en-US" dirty="0" smtClean="0"/>
              <a:t>，以及</a:t>
            </a:r>
            <a:r>
              <a:rPr lang="en-US" altLang="zh-CN" dirty="0" smtClean="0"/>
              <a:t>23P0-2</a:t>
            </a:r>
            <a:r>
              <a:rPr lang="zh-CN" altLang="en-US" dirty="0" smtClean="0"/>
              <a:t>的能级间隔</a:t>
            </a:r>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5</a:t>
            </a:fld>
            <a:endParaRPr lang="zh-CN" altLang="en-US"/>
          </a:p>
        </p:txBody>
      </p:sp>
    </p:spTree>
    <p:extLst>
      <p:ext uri="{BB962C8B-B14F-4D97-AF65-F5344CB8AC3E}">
        <p14:creationId xmlns="" xmlns:p14="http://schemas.microsoft.com/office/powerpoint/2010/main" val="439092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6</a:t>
            </a:fld>
            <a:endParaRPr lang="zh-CN" altLang="en-US"/>
          </a:p>
        </p:txBody>
      </p:sp>
    </p:spTree>
    <p:extLst>
      <p:ext uri="{BB962C8B-B14F-4D97-AF65-F5344CB8AC3E}">
        <p14:creationId xmlns="" xmlns:p14="http://schemas.microsoft.com/office/powerpoint/2010/main" val="379363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r>
              <a:rPr lang="zh-CN" altLang="en-US" dirty="0" smtClean="0"/>
              <a:t>首先我们测量了</a:t>
            </a:r>
            <a:r>
              <a:rPr lang="en-US" altLang="zh-CN" dirty="0" smtClean="0"/>
              <a:t>23P1-23P2</a:t>
            </a:r>
            <a:r>
              <a:rPr lang="zh-CN" altLang="en-US" dirty="0" smtClean="0"/>
              <a:t>能级的结果，为了能够扫描光谱信号。。</a:t>
            </a:r>
            <a:endParaRPr lang="zh-CN" altLang="en-US" dirty="0"/>
          </a:p>
        </p:txBody>
      </p:sp>
      <p:sp>
        <p:nvSpPr>
          <p:cNvPr id="4" name="灯片编号占位符 3"/>
          <p:cNvSpPr>
            <a:spLocks noGrp="1"/>
          </p:cNvSpPr>
          <p:nvPr>
            <p:ph type="sldNum" sz="quarter" idx="10"/>
          </p:nvPr>
        </p:nvSpPr>
        <p:spPr/>
        <p:txBody>
          <a:bodyPr/>
          <a:lstStyle/>
          <a:p>
            <a:fld id="{97CAB31F-BCCB-44A0-9356-4CF71B2CE618}" type="slidenum">
              <a:rPr lang="zh-CN" altLang="en-US" smtClean="0"/>
              <a:pPr/>
              <a:t>7</a:t>
            </a:fld>
            <a:endParaRPr lang="zh-CN" altLang="en-US"/>
          </a:p>
        </p:txBody>
      </p:sp>
    </p:spTree>
    <p:extLst>
      <p:ext uri="{BB962C8B-B14F-4D97-AF65-F5344CB8AC3E}">
        <p14:creationId xmlns="" xmlns:p14="http://schemas.microsoft.com/office/powerpoint/2010/main" val="3780750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C81BD63-DC2B-4E03-8EED-0EC0D636C333}" type="slidenum">
              <a:rPr lang="zh-CN" altLang="en-US" smtClean="0"/>
              <a:pPr/>
              <a:t>9</a:t>
            </a:fld>
            <a:endParaRPr lang="zh-CN" altLang="en-US"/>
          </a:p>
        </p:txBody>
      </p:sp>
    </p:spTree>
    <p:extLst>
      <p:ext uri="{BB962C8B-B14F-4D97-AF65-F5344CB8AC3E}">
        <p14:creationId xmlns="" xmlns:p14="http://schemas.microsoft.com/office/powerpoint/2010/main" val="2673682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2600" y="1279525"/>
            <a:ext cx="6137275" cy="3452813"/>
          </a:xfrm>
        </p:spPr>
      </p:sp>
      <p:sp>
        <p:nvSpPr>
          <p:cNvPr id="3" name="备注占位符 2"/>
          <p:cNvSpPr>
            <a:spLocks noGrp="1"/>
          </p:cNvSpPr>
          <p:nvPr>
            <p:ph type="body" idx="1"/>
          </p:nvPr>
        </p:nvSpPr>
        <p:spPr/>
        <p:txBody>
          <a:bodyPr/>
          <a:lstStyle/>
          <a:p>
            <a:r>
              <a:rPr lang="en-US" altLang="zh-CN" dirty="0" smtClean="0"/>
              <a:t>Quantum Interference</a:t>
            </a:r>
            <a:r>
              <a:rPr lang="en-US" altLang="zh-CN" baseline="0" dirty="0" smtClean="0"/>
              <a:t> </a:t>
            </a:r>
            <a:r>
              <a:rPr lang="en-US" altLang="zh-CN" dirty="0" smtClean="0"/>
              <a:t>Shift is</a:t>
            </a:r>
            <a:r>
              <a:rPr lang="en-US" altLang="zh-CN" baseline="0" dirty="0" smtClean="0"/>
              <a:t> inversely proportional to the frequency difference between the energy levels.</a:t>
            </a:r>
          </a:p>
          <a:p>
            <a:r>
              <a:rPr lang="en-US" altLang="zh-CN" baseline="0" dirty="0" smtClean="0"/>
              <a:t>When the laser is nearly resonant with the |1&gt;-|2&gt; transition, there are shifts due to interference with the |1&gt;-|3&gt; transition.</a:t>
            </a:r>
          </a:p>
        </p:txBody>
      </p:sp>
      <p:sp>
        <p:nvSpPr>
          <p:cNvPr id="4" name="灯片编号占位符 3"/>
          <p:cNvSpPr>
            <a:spLocks noGrp="1"/>
          </p:cNvSpPr>
          <p:nvPr>
            <p:ph type="sldNum" sz="quarter" idx="10"/>
          </p:nvPr>
        </p:nvSpPr>
        <p:spPr/>
        <p:txBody>
          <a:bodyPr/>
          <a:lstStyle/>
          <a:p>
            <a:fld id="{CC81BD63-DC2B-4E03-8EED-0EC0D636C333}" type="slidenum">
              <a:rPr lang="zh-CN" altLang="en-US" smtClean="0"/>
              <a:pPr/>
              <a:t>10</a:t>
            </a:fld>
            <a:endParaRPr lang="zh-CN" altLang="en-US"/>
          </a:p>
        </p:txBody>
      </p:sp>
    </p:spTree>
    <p:extLst>
      <p:ext uri="{BB962C8B-B14F-4D97-AF65-F5344CB8AC3E}">
        <p14:creationId xmlns="" xmlns:p14="http://schemas.microsoft.com/office/powerpoint/2010/main" val="172422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A88CD8B5-505D-40BF-8772-E2D80480F21D}"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36110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102250C-CD6A-4E21-B4DB-86BB3D67D495}"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13738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AEFE1188-5F2B-49FE-AAC5-E008E58DBF09}"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09821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矩形 3"/>
          <p:cNvSpPr/>
          <p:nvPr/>
        </p:nvSpPr>
        <p:spPr>
          <a:xfrm>
            <a:off x="914400" y="3197234"/>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ctrTitle"/>
          </p:nvPr>
        </p:nvSpPr>
        <p:spPr>
          <a:xfrm>
            <a:off x="914400" y="1676401"/>
            <a:ext cx="10363200" cy="1538286"/>
          </a:xfrm>
        </p:spPr>
        <p:txBody>
          <a:bodyPr anchor="b"/>
          <a:lstStyle/>
          <a:p>
            <a:r>
              <a:rPr lang="zh-CN" altLang="en-US" smtClean="0"/>
              <a:t>单击此处编辑母版标题样式</a:t>
            </a:r>
            <a:endParaRPr lang="en-US"/>
          </a:p>
        </p:txBody>
      </p:sp>
      <p:sp>
        <p:nvSpPr>
          <p:cNvPr id="3" name="副标题 2"/>
          <p:cNvSpPr>
            <a:spLocks noGrp="1"/>
          </p:cNvSpPr>
          <p:nvPr>
            <p:ph type="subTitle" idx="1"/>
          </p:nvPr>
        </p:nvSpPr>
        <p:spPr>
          <a:xfrm>
            <a:off x="1828800" y="3214686"/>
            <a:ext cx="8534400" cy="1752600"/>
          </a:xfrm>
        </p:spPr>
        <p:txBody>
          <a:bodyPr/>
          <a:lstStyle>
            <a:lvl1pPr marL="0" indent="0" algn="ctr">
              <a:buNone/>
              <a:defRPr>
                <a:solidFill>
                  <a:schemeClr val="tx1">
                    <a:tint val="75000"/>
                  </a:schemeClr>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zh-CN" altLang="en-US" smtClean="0"/>
              <a:t>单击此处编辑母版副标题样式</a:t>
            </a:r>
            <a:endParaRPr lang="en-US"/>
          </a:p>
        </p:txBody>
      </p:sp>
      <p:sp>
        <p:nvSpPr>
          <p:cNvPr id="5" name="日期占位符 3"/>
          <p:cNvSpPr>
            <a:spLocks noGrp="1"/>
          </p:cNvSpPr>
          <p:nvPr>
            <p:ph type="dt" sz="half" idx="10"/>
          </p:nvPr>
        </p:nvSpPr>
        <p:spPr/>
        <p:txBody>
          <a:bodyPr/>
          <a:lstStyle>
            <a:lvl1pPr>
              <a:defRPr/>
            </a:lvl1pPr>
          </a:lstStyle>
          <a:p>
            <a:pPr>
              <a:defRPr/>
            </a:pPr>
            <a:fld id="{0E45C6B8-0EDD-4FE8-87CB-9AD6B2B57DBC}" type="datetime1">
              <a:rPr lang="en-US" altLang="zh-CN" smtClean="0"/>
              <a:pPr>
                <a:defRPr/>
              </a:pPr>
              <a:t>5/23/2016</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7" name="灯片编号占位符 5"/>
          <p:cNvSpPr>
            <a:spLocks noGrp="1"/>
          </p:cNvSpPr>
          <p:nvPr>
            <p:ph type="sldNum" sz="quarter" idx="12"/>
          </p:nvPr>
        </p:nvSpPr>
        <p:spPr/>
        <p:txBody>
          <a:bodyPr/>
          <a:lstStyle>
            <a:lvl1pPr>
              <a:defRPr/>
            </a:lvl1pPr>
          </a:lstStyle>
          <a:p>
            <a:pPr>
              <a:defRPr/>
            </a:pPr>
            <a:fld id="{5F07E149-98B5-42F2-943D-A67840705755}"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3797400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矩形 3"/>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a:xfrm>
            <a:off x="97367" y="6400809"/>
            <a:ext cx="4267200" cy="284163"/>
          </a:xfrm>
        </p:spPr>
        <p:txBody>
          <a:bodyPr/>
          <a:lstStyle>
            <a:lvl1pPr>
              <a:defRPr/>
            </a:lvl1pPr>
          </a:lstStyle>
          <a:p>
            <a:pPr>
              <a:defRPr/>
            </a:pPr>
            <a:fld id="{C9DB5A59-5231-4170-AD47-415B01CED01E}" type="datetime1">
              <a:rPr lang="en-US" altLang="zh-CN" smtClean="0"/>
              <a:pPr>
                <a:defRPr/>
              </a:pPr>
              <a:t>5/23/2016</a:t>
            </a:fld>
            <a:endParaRPr lang="en-US" altLang="zh-CN"/>
          </a:p>
        </p:txBody>
      </p:sp>
      <p:sp>
        <p:nvSpPr>
          <p:cNvPr id="6" name="页脚占位符 4"/>
          <p:cNvSpPr>
            <a:spLocks noGrp="1"/>
          </p:cNvSpPr>
          <p:nvPr>
            <p:ph type="ftr" sz="quarter" idx="11"/>
          </p:nvPr>
        </p:nvSpPr>
        <p:spPr>
          <a:xfrm>
            <a:off x="7107767" y="6400809"/>
            <a:ext cx="4978400" cy="284163"/>
          </a:xfrm>
        </p:spPr>
        <p:txBody>
          <a:bodyPr/>
          <a:lstStyle>
            <a:lvl1pPr>
              <a:defRPr/>
            </a:lvl1pPr>
          </a:lstStyle>
          <a:p>
            <a:pPr>
              <a:defRPr/>
            </a:pPr>
            <a:endParaRPr lang="zh-CN" altLang="en-US">
              <a:solidFill>
                <a:srgbClr val="2F2F2F">
                  <a:lumMod val="75000"/>
                  <a:lumOff val="25000"/>
                </a:srgbClr>
              </a:solidFill>
            </a:endParaRPr>
          </a:p>
        </p:txBody>
      </p:sp>
      <p:sp>
        <p:nvSpPr>
          <p:cNvPr id="7" name="灯片编号占位符 5"/>
          <p:cNvSpPr>
            <a:spLocks noGrp="1"/>
          </p:cNvSpPr>
          <p:nvPr>
            <p:ph type="sldNum" sz="quarter" idx="12"/>
          </p:nvPr>
        </p:nvSpPr>
        <p:spPr/>
        <p:txBody>
          <a:bodyPr/>
          <a:lstStyle>
            <a:lvl1pPr>
              <a:defRPr/>
            </a:lvl1pPr>
          </a:lstStyle>
          <a:p>
            <a:pPr>
              <a:defRPr/>
            </a:pPr>
            <a:fld id="{D47E9FD5-80F5-4155-A4F6-AE96F3420548}"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3933124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p:nvSpPr>
        <p:spPr>
          <a:xfrm>
            <a:off x="914400" y="3143259"/>
            <a:ext cx="10363200"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a:xfrm>
            <a:off x="963084" y="3143255"/>
            <a:ext cx="10363200" cy="1362075"/>
          </a:xfrm>
        </p:spPr>
        <p:txBody>
          <a:bodyPr anchor="t"/>
          <a:lstStyle>
            <a:lvl1pPr algn="ctr">
              <a:defRPr sz="40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963084" y="1643070"/>
            <a:ext cx="10363200" cy="1500187"/>
          </a:xfrm>
        </p:spPr>
        <p:txBody>
          <a:bodyPr anchor="b"/>
          <a:lstStyle>
            <a:lvl1pPr marL="0" indent="0" algn="ctr">
              <a:buNone/>
              <a:defRPr sz="2000">
                <a:solidFill>
                  <a:schemeClr val="tx1">
                    <a:tint val="75000"/>
                  </a:schemeClr>
                </a:solidFill>
              </a:defRPr>
            </a:lvl1pPr>
            <a:lvl2pPr marL="457178" indent="0" algn="ctr">
              <a:buNone/>
              <a:defRPr sz="1800">
                <a:solidFill>
                  <a:schemeClr val="tx1">
                    <a:tint val="75000"/>
                  </a:schemeClr>
                </a:solidFill>
              </a:defRPr>
            </a:lvl2pPr>
            <a:lvl3pPr marL="914354" indent="0" algn="ctr">
              <a:buNone/>
              <a:defRPr sz="1600">
                <a:solidFill>
                  <a:schemeClr val="tx1">
                    <a:tint val="75000"/>
                  </a:schemeClr>
                </a:solidFill>
              </a:defRPr>
            </a:lvl3pPr>
            <a:lvl4pPr marL="1371532" indent="0" algn="ctr">
              <a:buNone/>
              <a:defRPr sz="1400">
                <a:solidFill>
                  <a:schemeClr val="tx1">
                    <a:tint val="75000"/>
                  </a:schemeClr>
                </a:solidFill>
              </a:defRPr>
            </a:lvl4pPr>
            <a:lvl5pPr marL="1828709" indent="0" algn="ctr">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838CC332-7305-460E-8B59-DBD0B6959BC3}" type="datetime1">
              <a:rPr lang="en-US" altLang="zh-CN" smtClean="0"/>
              <a:pPr>
                <a:defRPr/>
              </a:pPr>
              <a:t>5/23/2016</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7" name="灯片编号占位符 5"/>
          <p:cNvSpPr>
            <a:spLocks noGrp="1"/>
          </p:cNvSpPr>
          <p:nvPr>
            <p:ph type="sldNum" sz="quarter" idx="12"/>
          </p:nvPr>
        </p:nvSpPr>
        <p:spPr/>
        <p:txBody>
          <a:bodyPr/>
          <a:lstStyle>
            <a:lvl1pPr>
              <a:defRPr/>
            </a:lvl1pPr>
          </a:lstStyle>
          <a:p>
            <a:pPr>
              <a:defRPr/>
            </a:pPr>
            <a:fld id="{8EEC5B97-1218-43DC-89D0-537AA8B75E7A}"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266571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5" name="矩形 4"/>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020681DB-225F-456C-B0B9-DA7C5124D4E3}" type="datetime1">
              <a:rPr lang="en-US" altLang="zh-CN" smtClean="0"/>
              <a:pPr>
                <a:defRPr/>
              </a:pPr>
              <a:t>5/23/2016</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8" name="灯片编号占位符 6"/>
          <p:cNvSpPr>
            <a:spLocks noGrp="1"/>
          </p:cNvSpPr>
          <p:nvPr>
            <p:ph type="sldNum" sz="quarter" idx="12"/>
          </p:nvPr>
        </p:nvSpPr>
        <p:spPr/>
        <p:txBody>
          <a:bodyPr/>
          <a:lstStyle>
            <a:lvl1pPr>
              <a:defRPr/>
            </a:lvl1pPr>
          </a:lstStyle>
          <a:p>
            <a:pPr>
              <a:defRPr/>
            </a:pPr>
            <a:fld id="{4C83630F-B122-47F8-AAEB-084D211C5410}"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66202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178" indent="0">
              <a:buNone/>
              <a:defRPr sz="2000" b="1">
                <a:effectLst>
                  <a:outerShdw blurRad="50800" dist="25400" dir="5400000" algn="tl" rotWithShape="0">
                    <a:srgbClr val="000000">
                      <a:alpha val="43137"/>
                    </a:srgbClr>
                  </a:outerShdw>
                </a:effectLst>
              </a:defRPr>
            </a:lvl2pPr>
            <a:lvl3pPr marL="914354" indent="0">
              <a:buNone/>
              <a:defRPr sz="1800" b="1">
                <a:effectLst>
                  <a:outerShdw blurRad="50800" dist="25400" dir="5400000" algn="tl" rotWithShape="0">
                    <a:srgbClr val="000000">
                      <a:alpha val="43137"/>
                    </a:srgbClr>
                  </a:outerShdw>
                </a:effectLst>
              </a:defRPr>
            </a:lvl3pPr>
            <a:lvl4pPr marL="1371532" indent="0">
              <a:buNone/>
              <a:defRPr sz="1600" b="1">
                <a:effectLst>
                  <a:outerShdw blurRad="50800" dist="25400" dir="5400000" algn="tl" rotWithShape="0">
                    <a:srgbClr val="000000">
                      <a:alpha val="43137"/>
                    </a:srgbClr>
                  </a:outerShdw>
                </a:effectLst>
              </a:defRPr>
            </a:lvl4pPr>
            <a:lvl5pPr marL="1828709" indent="0">
              <a:buNone/>
              <a:defRPr sz="1600" b="1">
                <a:effectLst>
                  <a:outerShdw blurRad="50800" dist="25400" dir="5400000" algn="tl" rotWithShape="0">
                    <a:srgbClr val="000000">
                      <a:alpha val="43137"/>
                    </a:srgbClr>
                  </a:outerShdw>
                </a:effectLst>
              </a:defRPr>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6193373" y="1535113"/>
            <a:ext cx="5389033"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178" indent="0">
              <a:buNone/>
              <a:defRPr sz="2000" b="1">
                <a:effectLst>
                  <a:outerShdw blurRad="50800" dist="25400" dir="5400000" algn="tl" rotWithShape="0">
                    <a:srgbClr val="000000">
                      <a:alpha val="43137"/>
                    </a:srgbClr>
                  </a:outerShdw>
                </a:effectLst>
              </a:defRPr>
            </a:lvl2pPr>
            <a:lvl3pPr marL="914354" indent="0">
              <a:buNone/>
              <a:defRPr sz="1800" b="1">
                <a:effectLst>
                  <a:outerShdw blurRad="50800" dist="25400" dir="5400000" algn="tl" rotWithShape="0">
                    <a:srgbClr val="000000">
                      <a:alpha val="43137"/>
                    </a:srgbClr>
                  </a:outerShdw>
                </a:effectLst>
              </a:defRPr>
            </a:lvl3pPr>
            <a:lvl4pPr marL="1371532" indent="0">
              <a:buNone/>
              <a:defRPr sz="1600" b="1">
                <a:effectLst>
                  <a:outerShdw blurRad="50800" dist="25400" dir="5400000" algn="tl" rotWithShape="0">
                    <a:srgbClr val="000000">
                      <a:alpha val="43137"/>
                    </a:srgbClr>
                  </a:outerShdw>
                </a:effectLst>
              </a:defRPr>
            </a:lvl4pPr>
            <a:lvl5pPr marL="1828709" indent="0">
              <a:buNone/>
              <a:defRPr sz="1600" b="1">
                <a:effectLst>
                  <a:outerShdw blurRad="50800" dist="25400" dir="5400000" algn="tl" rotWithShape="0">
                    <a:srgbClr val="000000">
                      <a:alpha val="43137"/>
                    </a:srgbClr>
                  </a:outerShdw>
                </a:effectLst>
              </a:defRPr>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8" name="日期占位符 6"/>
          <p:cNvSpPr>
            <a:spLocks noGrp="1"/>
          </p:cNvSpPr>
          <p:nvPr>
            <p:ph type="dt" sz="half" idx="10"/>
          </p:nvPr>
        </p:nvSpPr>
        <p:spPr/>
        <p:txBody>
          <a:bodyPr/>
          <a:lstStyle>
            <a:lvl1pPr>
              <a:defRPr/>
            </a:lvl1pPr>
          </a:lstStyle>
          <a:p>
            <a:pPr>
              <a:defRPr/>
            </a:pPr>
            <a:fld id="{1A17892C-A778-4E48-898E-2147FCD32AB3}" type="datetime1">
              <a:rPr lang="en-US" altLang="zh-CN" smtClean="0"/>
              <a:pPr>
                <a:defRPr/>
              </a:pPr>
              <a:t>5/23/2016</a:t>
            </a:fld>
            <a:endParaRPr lang="en-US" altLang="zh-CN"/>
          </a:p>
        </p:txBody>
      </p:sp>
      <p:sp>
        <p:nvSpPr>
          <p:cNvPr id="9" name="页脚占位符 7"/>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10" name="灯片编号占位符 8"/>
          <p:cNvSpPr>
            <a:spLocks noGrp="1"/>
          </p:cNvSpPr>
          <p:nvPr>
            <p:ph type="sldNum" sz="quarter" idx="12"/>
          </p:nvPr>
        </p:nvSpPr>
        <p:spPr/>
        <p:txBody>
          <a:bodyPr/>
          <a:lstStyle>
            <a:lvl1pPr>
              <a:defRPr/>
            </a:lvl1pPr>
          </a:lstStyle>
          <a:p>
            <a:pPr>
              <a:defRPr/>
            </a:pPr>
            <a:fld id="{DDAD6C68-0216-4495-B4DC-6EFE9A2C69E8}"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430464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矩形 2"/>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4" name="日期占位符 2"/>
          <p:cNvSpPr>
            <a:spLocks noGrp="1"/>
          </p:cNvSpPr>
          <p:nvPr>
            <p:ph type="dt" sz="half" idx="10"/>
          </p:nvPr>
        </p:nvSpPr>
        <p:spPr/>
        <p:txBody>
          <a:bodyPr/>
          <a:lstStyle>
            <a:lvl1pPr>
              <a:defRPr/>
            </a:lvl1pPr>
          </a:lstStyle>
          <a:p>
            <a:pPr>
              <a:defRPr/>
            </a:pPr>
            <a:fld id="{C41121C7-6A97-45AB-A267-67B6BFC60EA0}" type="datetime1">
              <a:rPr lang="en-US" altLang="zh-CN" smtClean="0"/>
              <a:pPr>
                <a:defRPr/>
              </a:pPr>
              <a:t>5/23/2016</a:t>
            </a:fld>
            <a:endParaRPr lang="en-US" altLang="zh-CN"/>
          </a:p>
        </p:txBody>
      </p:sp>
      <p:sp>
        <p:nvSpPr>
          <p:cNvPr id="5" name="页脚占位符 3"/>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6" name="灯片编号占位符 4"/>
          <p:cNvSpPr>
            <a:spLocks noGrp="1"/>
          </p:cNvSpPr>
          <p:nvPr>
            <p:ph type="sldNum" sz="quarter" idx="12"/>
          </p:nvPr>
        </p:nvSpPr>
        <p:spPr/>
        <p:txBody>
          <a:bodyPr/>
          <a:lstStyle>
            <a:lvl1pPr>
              <a:defRPr/>
            </a:lvl1pPr>
          </a:lstStyle>
          <a:p>
            <a:pPr>
              <a:defRPr/>
            </a:pPr>
            <a:fld id="{139CEECE-722F-4ED6-BA15-72E452576380}"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1400232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E38FF80C-B8AE-4F7C-B0CA-11E0AB7C82E1}" type="datetime1">
              <a:rPr lang="en-US" altLang="zh-CN" smtClean="0"/>
              <a:pPr>
                <a:defRPr/>
              </a:pPr>
              <a:t>5/23/2016</a:t>
            </a:fld>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4" name="灯片编号占位符 3"/>
          <p:cNvSpPr>
            <a:spLocks noGrp="1"/>
          </p:cNvSpPr>
          <p:nvPr>
            <p:ph type="sldNum" sz="quarter" idx="12"/>
          </p:nvPr>
        </p:nvSpPr>
        <p:spPr/>
        <p:txBody>
          <a:bodyPr/>
          <a:lstStyle>
            <a:lvl1pPr>
              <a:defRPr/>
            </a:lvl1pPr>
          </a:lstStyle>
          <a:p>
            <a:pPr>
              <a:defRPr/>
            </a:pPr>
            <a:fld id="{201E3C09-BA95-44B0-AD22-AEB66239AF90}"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148426430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5" name="矩形 4"/>
          <p:cNvSpPr/>
          <p:nvPr/>
        </p:nvSpPr>
        <p:spPr>
          <a:xfrm>
            <a:off x="3714753" y="1054109"/>
            <a:ext cx="7871883" cy="17463"/>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a:xfrm>
            <a:off x="3714736" y="228600"/>
            <a:ext cx="7867669" cy="842946"/>
          </a:xfrm>
        </p:spPr>
        <p:txBody>
          <a:bodyPr anchor="b"/>
          <a:lstStyle>
            <a:lvl1pPr algn="ctr">
              <a:defRPr sz="2800" b="0"/>
            </a:lvl1pPr>
          </a:lstStyle>
          <a:p>
            <a:r>
              <a:rPr lang="zh-CN" altLang="en-US" smtClean="0"/>
              <a:t>单击此处编辑母版标题样式</a:t>
            </a:r>
            <a:endParaRPr lang="en-US"/>
          </a:p>
        </p:txBody>
      </p:sp>
      <p:sp>
        <p:nvSpPr>
          <p:cNvPr id="3" name="内容占位符 2"/>
          <p:cNvSpPr>
            <a:spLocks noGrp="1"/>
          </p:cNvSpPr>
          <p:nvPr>
            <p:ph idx="1"/>
          </p:nvPr>
        </p:nvSpPr>
        <p:spPr>
          <a:xfrm>
            <a:off x="3714733" y="1142984"/>
            <a:ext cx="7867667"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609608" y="1142984"/>
            <a:ext cx="3009877" cy="5143536"/>
          </a:xfrm>
        </p:spPr>
        <p:txBody>
          <a:bodyPr anchor="ct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日期占位符 4"/>
          <p:cNvSpPr>
            <a:spLocks noGrp="1"/>
          </p:cNvSpPr>
          <p:nvPr>
            <p:ph type="dt" sz="half" idx="10"/>
          </p:nvPr>
        </p:nvSpPr>
        <p:spPr/>
        <p:txBody>
          <a:bodyPr/>
          <a:lstStyle>
            <a:lvl1pPr>
              <a:defRPr/>
            </a:lvl1pPr>
          </a:lstStyle>
          <a:p>
            <a:pPr>
              <a:defRPr/>
            </a:pPr>
            <a:fld id="{FAEFB182-E0EC-478C-81E0-4FB56172A099}" type="datetime1">
              <a:rPr lang="en-US" altLang="zh-CN" smtClean="0"/>
              <a:pPr>
                <a:defRPr/>
              </a:pPr>
              <a:t>5/23/2016</a:t>
            </a:fld>
            <a:endParaRPr lang="en-US" altLang="zh-CN"/>
          </a:p>
        </p:txBody>
      </p:sp>
      <p:sp>
        <p:nvSpPr>
          <p:cNvPr id="7" name="页脚占位符 5"/>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8" name="灯片编号占位符 6"/>
          <p:cNvSpPr>
            <a:spLocks noGrp="1"/>
          </p:cNvSpPr>
          <p:nvPr>
            <p:ph type="sldNum" sz="quarter" idx="12"/>
          </p:nvPr>
        </p:nvSpPr>
        <p:spPr/>
        <p:txBody>
          <a:bodyPr/>
          <a:lstStyle>
            <a:lvl1pPr>
              <a:defRPr/>
            </a:lvl1pPr>
          </a:lstStyle>
          <a:p>
            <a:pPr>
              <a:defRPr/>
            </a:pPr>
            <a:fld id="{79F0498A-04B5-439E-BED1-2AE00AFC9457}"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921038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735CA3A-D075-411F-9BB6-D86F86673F08}"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99696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711200" y="304800"/>
            <a:ext cx="8534400" cy="685800"/>
          </a:xfrm>
        </p:spPr>
        <p:txBody>
          <a:bodyPr/>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935404" y="1143000"/>
            <a:ext cx="9630997"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rtlCol="0">
            <a:normAutofit/>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3149601" y="5410200"/>
            <a:ext cx="7543851" cy="804862"/>
          </a:xfrm>
        </p:spPr>
        <p:txBody>
          <a:bodyPr anchor="ctr"/>
          <a:lstStyle>
            <a:lvl1pPr marL="0" indent="0" algn="r">
              <a:buNone/>
              <a:defRPr sz="1200" b="0"/>
            </a:lvl1pPr>
            <a:lvl2pPr marL="457178" indent="0" algn="r">
              <a:buNone/>
              <a:defRPr sz="1200" b="0"/>
            </a:lvl2pPr>
            <a:lvl3pPr marL="914354" indent="0" algn="r">
              <a:buNone/>
              <a:defRPr sz="1200" b="0"/>
            </a:lvl3pPr>
            <a:lvl4pPr marL="1371532" indent="0" algn="r">
              <a:buNone/>
              <a:defRPr sz="1200" b="0"/>
            </a:lvl4pPr>
            <a:lvl5pPr marL="1828709" indent="0" algn="r">
              <a:buNone/>
              <a:defRPr sz="1200" b="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lvl1pPr>
              <a:defRPr/>
            </a:lvl1pPr>
          </a:lstStyle>
          <a:p>
            <a:pPr>
              <a:defRPr/>
            </a:pPr>
            <a:fld id="{5EB0D22A-5614-4526-BF72-CB67FC537C95}" type="datetime1">
              <a:rPr lang="en-US" altLang="zh-CN" smtClean="0"/>
              <a:pPr>
                <a:defRPr/>
              </a:pPr>
              <a:t>5/23/2016</a:t>
            </a:fld>
            <a:endParaRPr lang="en-US" altLang="zh-CN"/>
          </a:p>
        </p:txBody>
      </p:sp>
      <p:sp>
        <p:nvSpPr>
          <p:cNvPr id="6" name="页脚占位符 5"/>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7" name="灯片编号占位符 6"/>
          <p:cNvSpPr>
            <a:spLocks noGrp="1"/>
          </p:cNvSpPr>
          <p:nvPr>
            <p:ph type="sldNum" sz="quarter" idx="12"/>
          </p:nvPr>
        </p:nvSpPr>
        <p:spPr/>
        <p:txBody>
          <a:bodyPr/>
          <a:lstStyle>
            <a:lvl1pPr>
              <a:defRPr/>
            </a:lvl1pPr>
          </a:lstStyle>
          <a:p>
            <a:pPr>
              <a:defRPr/>
            </a:pPr>
            <a:fld id="{071627F0-4D97-442A-A8F5-49505EBCBF25}"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983107688"/>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4" name="矩形 3"/>
          <p:cNvSpPr/>
          <p:nvPr/>
        </p:nvSpPr>
        <p:spPr>
          <a:xfrm>
            <a:off x="609600" y="1411288"/>
            <a:ext cx="10972800" cy="17462"/>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9C142342-98FC-4AFF-8307-69EEF359CD73}" type="datetime1">
              <a:rPr lang="en-US" altLang="zh-CN" smtClean="0"/>
              <a:pPr>
                <a:defRPr/>
              </a:pPr>
              <a:t>5/23/2016</a:t>
            </a:fld>
            <a:endParaRPr lang="en-US" altLang="zh-CN"/>
          </a:p>
        </p:txBody>
      </p:sp>
      <p:sp>
        <p:nvSpPr>
          <p:cNvPr id="6" name="页脚占位符 4"/>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7" name="灯片编号占位符 5"/>
          <p:cNvSpPr>
            <a:spLocks noGrp="1"/>
          </p:cNvSpPr>
          <p:nvPr>
            <p:ph type="sldNum" sz="quarter" idx="12"/>
          </p:nvPr>
        </p:nvSpPr>
        <p:spPr/>
        <p:txBody>
          <a:bodyPr/>
          <a:lstStyle>
            <a:lvl1pPr>
              <a:defRPr/>
            </a:lvl1pPr>
          </a:lstStyle>
          <a:p>
            <a:pPr>
              <a:defRPr/>
            </a:pPr>
            <a:fld id="{A249F54E-E2BF-40D9-9972-D5AB0403866A}" type="slidenum">
              <a:rPr lang="en-US">
                <a:solidFill>
                  <a:srgbClr val="2F2F2F">
                    <a:lumMod val="75000"/>
                    <a:lumOff val="25000"/>
                  </a:srgbClr>
                </a:solidFill>
              </a:rPr>
              <a:pPr>
                <a:defRPr/>
              </a:pPr>
              <a:t>‹#›</a:t>
            </a:fld>
            <a:endParaRPr lang="zh-CN" altLang="en-US">
              <a:solidFill>
                <a:srgbClr val="2F2F2F">
                  <a:lumMod val="75000"/>
                  <a:lumOff val="25000"/>
                </a:srgbClr>
              </a:solidFill>
            </a:endParaRPr>
          </a:p>
        </p:txBody>
      </p:sp>
    </p:spTree>
    <p:extLst>
      <p:ext uri="{BB962C8B-B14F-4D97-AF65-F5344CB8AC3E}">
        <p14:creationId xmlns="" xmlns:p14="http://schemas.microsoft.com/office/powerpoint/2010/main" val="1457359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620276" y="274638"/>
            <a:ext cx="1962125" cy="6011882"/>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609600" y="274638"/>
            <a:ext cx="8915424" cy="601188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82F5FD5D-DDEF-4A32-91A8-414D008D53A0}" type="datetime1">
              <a:rPr lang="en-US" altLang="zh-CN" smtClean="0"/>
              <a:pPr>
                <a:defRPr/>
              </a:pPr>
              <a:t>5/23/2016</a:t>
            </a:fld>
            <a:endParaRPr lang="en-US" altLang="zh-CN"/>
          </a:p>
        </p:txBody>
      </p:sp>
      <p:sp>
        <p:nvSpPr>
          <p:cNvPr id="5" name="页脚占位符 4"/>
          <p:cNvSpPr>
            <a:spLocks noGrp="1"/>
          </p:cNvSpPr>
          <p:nvPr>
            <p:ph type="ftr" sz="quarter" idx="11"/>
          </p:nvPr>
        </p:nvSpPr>
        <p:spPr/>
        <p:txBody>
          <a:bodyPr/>
          <a:lstStyle>
            <a:lvl1pPr>
              <a:defRPr/>
            </a:lvl1pPr>
          </a:lstStyle>
          <a:p>
            <a:pPr>
              <a:defRPr/>
            </a:pPr>
            <a:endParaRPr lang="zh-CN" altLang="en-US">
              <a:solidFill>
                <a:srgbClr val="2F2F2F">
                  <a:lumMod val="75000"/>
                  <a:lumOff val="25000"/>
                </a:srgbClr>
              </a:solidFill>
            </a:endParaRPr>
          </a:p>
        </p:txBody>
      </p:sp>
      <p:sp>
        <p:nvSpPr>
          <p:cNvPr id="6" name="灯片编号占位符 5"/>
          <p:cNvSpPr>
            <a:spLocks noGrp="1"/>
          </p:cNvSpPr>
          <p:nvPr>
            <p:ph type="sldNum" sz="quarter" idx="12"/>
          </p:nvPr>
        </p:nvSpPr>
        <p:spPr/>
        <p:txBody>
          <a:bodyPr/>
          <a:lstStyle>
            <a:lvl1pPr>
              <a:defRPr/>
            </a:lvl1pPr>
          </a:lstStyle>
          <a:p>
            <a:pPr>
              <a:defRPr/>
            </a:pPr>
            <a:fld id="{E8324D6A-B8B4-41FE-BDDC-3494AFA696C5}" type="slidenum">
              <a:rPr lang="en-US">
                <a:solidFill>
                  <a:srgbClr val="2F2F2F">
                    <a:lumMod val="75000"/>
                    <a:lumOff val="25000"/>
                  </a:srgbClr>
                </a:solidFill>
              </a:rPr>
              <a:pPr>
                <a:defRPr/>
              </a:pPr>
              <a:t>‹#›</a:t>
            </a:fld>
            <a:endParaRPr lang="zh-CN" altLang="en-US" dirty="0">
              <a:solidFill>
                <a:srgbClr val="2F2F2F">
                  <a:lumMod val="75000"/>
                  <a:lumOff val="25000"/>
                </a:srgbClr>
              </a:solidFill>
            </a:endParaRPr>
          </a:p>
        </p:txBody>
      </p:sp>
    </p:spTree>
    <p:extLst>
      <p:ext uri="{BB962C8B-B14F-4D97-AF65-F5344CB8AC3E}">
        <p14:creationId xmlns="" xmlns:p14="http://schemas.microsoft.com/office/powerpoint/2010/main" val="114454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1" y="4589473"/>
            <a:ext cx="10515600" cy="1500187"/>
          </a:xfrm>
        </p:spPr>
        <p:txBody>
          <a:bodyPr/>
          <a:lstStyle>
            <a:lvl1pPr marL="0" indent="0">
              <a:buNone/>
              <a:defRPr sz="24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ACD8C1B2-B63B-4BE2-B28A-48F15A142A0E}"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4193361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585C984E-A54D-4DBF-9831-E6B2D491BDA0}"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522973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3"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C72170C4-3D0C-4EA7-B368-DB92BF2C897B}"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3268097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0A960A76-14CC-4808-B2C1-CDFFAC1B2F7C}"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155657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4E92B2-540A-4243-AE87-F5EFD7FD43D2}"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934897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3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960A5349-A089-4FC4-891A-A4E2D948C75A}"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784273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35"/>
            <a:ext cx="6172200" cy="4873625"/>
          </a:xfrm>
        </p:spPr>
        <p:txBody>
          <a:bodyPr anchor="t"/>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3ED978B1-D0E0-4B44-B1F9-E91A8D1D426E}"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210056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6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C13F4C-A980-429E-9DEF-5B2E3C31444A}" type="datetime1">
              <a:rPr lang="zh-CN" altLang="en-US" smtClean="0">
                <a:solidFill>
                  <a:prstClr val="black">
                    <a:tint val="75000"/>
                  </a:prstClr>
                </a:solidFill>
              </a:rPr>
              <a:pPr/>
              <a:t>2016/5/23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6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6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540D9A-9897-4F00-B1E8-BC662C5C31CF}"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 xmlns:p14="http://schemas.microsoft.com/office/powerpoint/2010/main" val="695284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354"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70000"/>
                <a:satMod val="1000000"/>
              </a:schemeClr>
            </a:gs>
            <a:gs pos="31000">
              <a:schemeClr val="bg2">
                <a:shade val="85000"/>
                <a:satMod val="450000"/>
              </a:schemeClr>
            </a:gs>
            <a:gs pos="100000">
              <a:schemeClr val="bg2">
                <a:tint val="70000"/>
                <a:satMod val="300000"/>
              </a:schemeClr>
            </a:gs>
          </a:gsLst>
          <a:path path="circle">
            <a:fillToRect l="50000" t="150000" r="50000"/>
          </a:path>
          <a:tileRect/>
        </a:gradFill>
        <a:effectLst/>
      </p:bgPr>
    </p:bg>
    <p:spTree>
      <p:nvGrpSpPr>
        <p:cNvPr id="1" name=""/>
        <p:cNvGrpSpPr/>
        <p:nvPr/>
      </p:nvGrpSpPr>
      <p:grpSpPr>
        <a:xfrm>
          <a:off x="0" y="0"/>
          <a:ext cx="0" cy="0"/>
          <a:chOff x="0" y="0"/>
          <a:chExt cx="0" cy="0"/>
        </a:xfrm>
      </p:grpSpPr>
      <p:sp>
        <p:nvSpPr>
          <p:cNvPr id="7" name="矩形 6"/>
          <p:cNvSpPr/>
          <p:nvPr/>
        </p:nvSpPr>
        <p:spPr>
          <a:xfrm>
            <a:off x="0" y="6678622"/>
            <a:ext cx="12192000" cy="179387"/>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
        <p:nvSpPr>
          <p:cNvPr id="3075"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3076" name="文本占位符 2"/>
          <p:cNvSpPr>
            <a:spLocks noGrp="1"/>
          </p:cNvSpPr>
          <p:nvPr>
            <p:ph type="body" idx="1"/>
          </p:nvPr>
        </p:nvSpPr>
        <p:spPr bwMode="auto">
          <a:xfrm>
            <a:off x="609600" y="1600200"/>
            <a:ext cx="10972800" cy="4686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101600" y="6400809"/>
            <a:ext cx="4267200" cy="284163"/>
          </a:xfrm>
          <a:prstGeom prst="rect">
            <a:avLst/>
          </a:prstGeom>
        </p:spPr>
        <p:txBody>
          <a:bodyPr vert="horz" wrap="square" lIns="91440" tIns="45720" rIns="91440" bIns="45720" numCol="1" anchor="b" anchorCtr="0" compatLnSpc="1">
            <a:prstTxWarp prst="textNoShape">
              <a:avLst/>
            </a:prstTxWarp>
          </a:bodyPr>
          <a:lstStyle>
            <a:lvl1pPr>
              <a:defRPr sz="1100">
                <a:solidFill>
                  <a:srgbClr val="636363"/>
                </a:solidFill>
                <a:latin typeface="Arial" pitchFamily="34" charset="0"/>
              </a:defRPr>
            </a:lvl1pPr>
          </a:lstStyle>
          <a:p>
            <a:pPr fontAlgn="base">
              <a:spcBef>
                <a:spcPct val="0"/>
              </a:spcBef>
              <a:spcAft>
                <a:spcPct val="0"/>
              </a:spcAft>
              <a:defRPr/>
            </a:pPr>
            <a:fld id="{FDA1A2F1-BC83-43F3-AC5C-D876315310CC}" type="datetime1">
              <a:rPr lang="en-US" altLang="zh-CN" smtClean="0">
                <a:ea typeface="宋体" pitchFamily="2" charset="-122"/>
              </a:rPr>
              <a:pPr fontAlgn="base">
                <a:spcBef>
                  <a:spcPct val="0"/>
                </a:spcBef>
                <a:spcAft>
                  <a:spcPct val="0"/>
                </a:spcAft>
                <a:defRPr/>
              </a:pPr>
              <a:t>5/23/2016</a:t>
            </a:fld>
            <a:endParaRPr lang="en-US" altLang="zh-CN">
              <a:ea typeface="宋体" pitchFamily="2" charset="-122"/>
            </a:endParaRPr>
          </a:p>
        </p:txBody>
      </p:sp>
      <p:sp>
        <p:nvSpPr>
          <p:cNvPr id="5" name="页脚占位符 4"/>
          <p:cNvSpPr>
            <a:spLocks noGrp="1"/>
          </p:cNvSpPr>
          <p:nvPr>
            <p:ph type="ftr" sz="quarter" idx="3"/>
          </p:nvPr>
        </p:nvSpPr>
        <p:spPr>
          <a:xfrm>
            <a:off x="7112000" y="6400809"/>
            <a:ext cx="4978400" cy="284163"/>
          </a:xfrm>
          <a:prstGeom prst="rect">
            <a:avLst/>
          </a:prstGeom>
        </p:spPr>
        <p:txBody>
          <a:bodyPr vert="horz" rtlCol="0" anchor="ctr"/>
          <a:lstStyle>
            <a:lvl1pPr algn="r" eaLnBrk="1" latinLnBrk="0" hangingPunct="1">
              <a:defRPr kumimoji="0" sz="1100">
                <a:solidFill>
                  <a:schemeClr val="tx2">
                    <a:lumMod val="75000"/>
                    <a:lumOff val="25000"/>
                  </a:schemeClr>
                </a:solidFill>
                <a:latin typeface="Arial" charset="0"/>
                <a:ea typeface="+mn-ea"/>
              </a:defRPr>
            </a:lvl1pPr>
          </a:lstStyle>
          <a:p>
            <a:pPr fontAlgn="base">
              <a:spcBef>
                <a:spcPct val="0"/>
              </a:spcBef>
              <a:spcAft>
                <a:spcPct val="0"/>
              </a:spcAft>
              <a:defRPr/>
            </a:pPr>
            <a:endParaRPr lang="zh-CN" altLang="en-US">
              <a:solidFill>
                <a:srgbClr val="2F2F2F">
                  <a:lumMod val="75000"/>
                  <a:lumOff val="25000"/>
                </a:srgbClr>
              </a:solidFill>
            </a:endParaRPr>
          </a:p>
        </p:txBody>
      </p:sp>
      <p:sp>
        <p:nvSpPr>
          <p:cNvPr id="6" name="灯片编号占位符 5"/>
          <p:cNvSpPr>
            <a:spLocks noGrp="1"/>
          </p:cNvSpPr>
          <p:nvPr>
            <p:ph type="sldNum" sz="quarter" idx="4"/>
          </p:nvPr>
        </p:nvSpPr>
        <p:spPr>
          <a:xfrm>
            <a:off x="5486400" y="6400809"/>
            <a:ext cx="1219200" cy="284163"/>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latin typeface="Arial" charset="0"/>
                <a:ea typeface="+mn-ea"/>
              </a:defRPr>
            </a:lvl1pPr>
          </a:lstStyle>
          <a:p>
            <a:pPr fontAlgn="base">
              <a:spcBef>
                <a:spcPct val="0"/>
              </a:spcBef>
              <a:spcAft>
                <a:spcPct val="0"/>
              </a:spcAft>
              <a:defRPr/>
            </a:pPr>
            <a:fld id="{6E897202-36CA-4EE8-9A32-7931B486C62C}" type="slidenum">
              <a:rPr lang="en-US">
                <a:solidFill>
                  <a:srgbClr val="2F2F2F">
                    <a:lumMod val="75000"/>
                    <a:lumOff val="25000"/>
                  </a:srgbClr>
                </a:solidFill>
              </a:rPr>
              <a:pPr fontAlgn="base">
                <a:spcBef>
                  <a:spcPct val="0"/>
                </a:spcBef>
                <a:spcAft>
                  <a:spcPct val="0"/>
                </a:spcAft>
                <a:defRPr/>
              </a:pPr>
              <a:t>‹#›</a:t>
            </a:fld>
            <a:endParaRPr lang="zh-CN" altLang="en-US" dirty="0">
              <a:solidFill>
                <a:srgbClr val="2F2F2F">
                  <a:lumMod val="75000"/>
                  <a:lumOff val="25000"/>
                </a:srgbClr>
              </a:solidFill>
            </a:endParaRPr>
          </a:p>
        </p:txBody>
      </p:sp>
      <p:sp>
        <p:nvSpPr>
          <p:cNvPr id="8" name="矩形 7"/>
          <p:cNvSpPr/>
          <p:nvPr/>
        </p:nvSpPr>
        <p:spPr>
          <a:xfrm>
            <a:off x="0" y="0"/>
            <a:ext cx="12192000" cy="10795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zh-CN" altLang="en-US" sz="1800">
              <a:solidFill>
                <a:prstClr val="white"/>
              </a:solidFill>
            </a:endParaRPr>
          </a:p>
        </p:txBody>
      </p:sp>
    </p:spTree>
    <p:extLst>
      <p:ext uri="{BB962C8B-B14F-4D97-AF65-F5344CB8AC3E}">
        <p14:creationId xmlns="" xmlns:p14="http://schemas.microsoft.com/office/powerpoint/2010/main" val="530816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Franklin Gothic Medium" pitchFamily="34" charset="0"/>
        </a:defRPr>
      </a:lvl2pPr>
      <a:lvl3pPr algn="ctr" rtl="0" eaLnBrk="0" fontAlgn="base" hangingPunct="0">
        <a:spcBef>
          <a:spcPct val="0"/>
        </a:spcBef>
        <a:spcAft>
          <a:spcPct val="0"/>
        </a:spcAft>
        <a:defRPr sz="4400">
          <a:solidFill>
            <a:schemeClr val="tx2"/>
          </a:solidFill>
          <a:latin typeface="Franklin Gothic Medium" pitchFamily="34" charset="0"/>
        </a:defRPr>
      </a:lvl3pPr>
      <a:lvl4pPr algn="ctr" rtl="0" eaLnBrk="0" fontAlgn="base" hangingPunct="0">
        <a:spcBef>
          <a:spcPct val="0"/>
        </a:spcBef>
        <a:spcAft>
          <a:spcPct val="0"/>
        </a:spcAft>
        <a:defRPr sz="4400">
          <a:solidFill>
            <a:schemeClr val="tx2"/>
          </a:solidFill>
          <a:latin typeface="Franklin Gothic Medium" pitchFamily="34" charset="0"/>
        </a:defRPr>
      </a:lvl4pPr>
      <a:lvl5pPr algn="ctr" rtl="0" eaLnBrk="0" fontAlgn="base" hangingPunct="0">
        <a:spcBef>
          <a:spcPct val="0"/>
        </a:spcBef>
        <a:spcAft>
          <a:spcPct val="0"/>
        </a:spcAft>
        <a:defRPr sz="4400">
          <a:solidFill>
            <a:schemeClr val="tx2"/>
          </a:solidFill>
          <a:latin typeface="Franklin Gothic Medium" pitchFamily="34"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882" indent="-342882" algn="l" rtl="0" eaLnBrk="0" fontAlgn="base" hangingPunct="0">
        <a:spcBef>
          <a:spcPct val="20000"/>
        </a:spcBef>
        <a:spcAft>
          <a:spcPct val="0"/>
        </a:spcAft>
        <a:buClr>
          <a:schemeClr val="tx2"/>
        </a:buClr>
        <a:buSzPct val="50000"/>
        <a:buFont typeface="Wingdings 2" pitchFamily="18" charset="2"/>
        <a:buChar char="ß"/>
        <a:defRPr sz="3200" kern="1200">
          <a:solidFill>
            <a:schemeClr val="tx1"/>
          </a:solidFill>
          <a:latin typeface="+mn-lt"/>
          <a:ea typeface="+mn-ea"/>
          <a:cs typeface="+mn-cs"/>
        </a:defRPr>
      </a:lvl1pPr>
      <a:lvl2pPr marL="742913" indent="-285737" algn="l" rtl="0" eaLnBrk="0" fontAlgn="base" hangingPunct="0">
        <a:spcBef>
          <a:spcPct val="20000"/>
        </a:spcBef>
        <a:spcAft>
          <a:spcPct val="0"/>
        </a:spcAft>
        <a:buClr>
          <a:schemeClr val="tx2"/>
        </a:buClr>
        <a:buSzPct val="50000"/>
        <a:buFont typeface="Wingdings 2" pitchFamily="18" charset="2"/>
        <a:buChar char="Þ"/>
        <a:defRPr sz="2800" kern="1200">
          <a:solidFill>
            <a:schemeClr val="tx1"/>
          </a:solidFill>
          <a:latin typeface="+mn-lt"/>
          <a:ea typeface="+mn-ea"/>
          <a:cs typeface="+mn-cs"/>
        </a:defRPr>
      </a:lvl2pPr>
      <a:lvl3pPr marL="1142942" indent="-228589" algn="l" rtl="0" eaLnBrk="0" fontAlgn="base" hangingPunct="0">
        <a:spcBef>
          <a:spcPct val="20000"/>
        </a:spcBef>
        <a:spcAft>
          <a:spcPct val="0"/>
        </a:spcAft>
        <a:buClr>
          <a:schemeClr val="tx2"/>
        </a:buClr>
        <a:buSzPct val="50000"/>
        <a:buFont typeface="Wingdings 2" pitchFamily="18" charset="2"/>
        <a:buChar char=""/>
        <a:defRPr sz="2400" kern="1200">
          <a:solidFill>
            <a:schemeClr val="tx1"/>
          </a:solidFill>
          <a:latin typeface="+mn-lt"/>
          <a:ea typeface="+mn-ea"/>
          <a:cs typeface="+mn-cs"/>
        </a:defRPr>
      </a:lvl3pPr>
      <a:lvl4pPr marL="1600120" indent="-228589"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4pPr>
      <a:lvl5pPr marL="2057298" indent="-228589" algn="l" rtl="0" eaLnBrk="0" fontAlgn="base" hangingPunct="0">
        <a:spcBef>
          <a:spcPct val="20000"/>
        </a:spcBef>
        <a:spcAft>
          <a:spcPct val="0"/>
        </a:spcAft>
        <a:buClr>
          <a:schemeClr val="tx2"/>
        </a:buClr>
        <a:buSzPct val="50000"/>
        <a:buFont typeface="Wingdings 2" pitchFamily="18" charset="2"/>
        <a:buChar char=""/>
        <a:defRPr sz="2000" kern="1200">
          <a:solidFill>
            <a:schemeClr val="tx1"/>
          </a:solidFill>
          <a:latin typeface="+mn-lt"/>
          <a:ea typeface="+mn-ea"/>
          <a:cs typeface="+mn-cs"/>
        </a:defRPr>
      </a:lvl5pPr>
      <a:lvl6pPr marL="2514474" indent="-228589" algn="l" rtl="0" eaLnBrk="1" latinLnBrk="0" hangingPunct="1">
        <a:spcBef>
          <a:spcPct val="20000"/>
        </a:spcBef>
        <a:buFont typeface="Arial"/>
        <a:buChar char="•"/>
        <a:defRPr kumimoji="0" sz="2000" kern="1200">
          <a:solidFill>
            <a:schemeClr val="tx1"/>
          </a:solidFill>
          <a:latin typeface="+mn-lt"/>
          <a:ea typeface="+mn-ea"/>
          <a:cs typeface="+mn-cs"/>
        </a:defRPr>
      </a:lvl6pPr>
      <a:lvl7pPr marL="2971652" indent="-228589" algn="l" rtl="0" eaLnBrk="1" latinLnBrk="0" hangingPunct="1">
        <a:spcBef>
          <a:spcPct val="20000"/>
        </a:spcBef>
        <a:buFont typeface="Arial"/>
        <a:buChar char="•"/>
        <a:defRPr kumimoji="0" sz="2000" kern="1200">
          <a:solidFill>
            <a:schemeClr val="tx1"/>
          </a:solidFill>
          <a:latin typeface="+mn-lt"/>
          <a:ea typeface="+mn-ea"/>
          <a:cs typeface="+mn-cs"/>
        </a:defRPr>
      </a:lvl7pPr>
      <a:lvl8pPr marL="3428829" indent="-228589" algn="l" rtl="0" eaLnBrk="1" latinLnBrk="0" hangingPunct="1">
        <a:spcBef>
          <a:spcPct val="20000"/>
        </a:spcBef>
        <a:buFont typeface="Arial"/>
        <a:buChar char="•"/>
        <a:defRPr kumimoji="0" sz="2000" kern="1200">
          <a:solidFill>
            <a:schemeClr val="tx1"/>
          </a:solidFill>
          <a:latin typeface="+mn-lt"/>
          <a:ea typeface="+mn-ea"/>
          <a:cs typeface="+mn-cs"/>
        </a:defRPr>
      </a:lvl8pPr>
      <a:lvl9pPr marL="3886006" indent="-228589"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78" algn="l" rtl="0" eaLnBrk="1" latinLnBrk="0" hangingPunct="1">
        <a:defRPr kumimoji="0" kern="1200">
          <a:solidFill>
            <a:schemeClr val="tx1"/>
          </a:solidFill>
          <a:latin typeface="+mn-lt"/>
          <a:ea typeface="+mn-ea"/>
          <a:cs typeface="+mn-cs"/>
        </a:defRPr>
      </a:lvl2pPr>
      <a:lvl3pPr marL="914354" algn="l" rtl="0" eaLnBrk="1" latinLnBrk="0" hangingPunct="1">
        <a:defRPr kumimoji="0" kern="1200">
          <a:solidFill>
            <a:schemeClr val="tx1"/>
          </a:solidFill>
          <a:latin typeface="+mn-lt"/>
          <a:ea typeface="+mn-ea"/>
          <a:cs typeface="+mn-cs"/>
        </a:defRPr>
      </a:lvl3pPr>
      <a:lvl4pPr marL="1371532" algn="l" rtl="0" eaLnBrk="1" latinLnBrk="0" hangingPunct="1">
        <a:defRPr kumimoji="0" kern="1200">
          <a:solidFill>
            <a:schemeClr val="tx1"/>
          </a:solidFill>
          <a:latin typeface="+mn-lt"/>
          <a:ea typeface="+mn-ea"/>
          <a:cs typeface="+mn-cs"/>
        </a:defRPr>
      </a:lvl4pPr>
      <a:lvl5pPr marL="1828709" algn="l" rtl="0" eaLnBrk="1" latinLnBrk="0" hangingPunct="1">
        <a:defRPr kumimoji="0" kern="1200">
          <a:solidFill>
            <a:schemeClr val="tx1"/>
          </a:solidFill>
          <a:latin typeface="+mn-lt"/>
          <a:ea typeface="+mn-ea"/>
          <a:cs typeface="+mn-cs"/>
        </a:defRPr>
      </a:lvl5pPr>
      <a:lvl6pPr marL="2285886" algn="l" rtl="0" eaLnBrk="1" latinLnBrk="0" hangingPunct="1">
        <a:defRPr kumimoji="0" kern="1200">
          <a:solidFill>
            <a:schemeClr val="tx1"/>
          </a:solidFill>
          <a:latin typeface="+mn-lt"/>
          <a:ea typeface="+mn-ea"/>
          <a:cs typeface="+mn-cs"/>
        </a:defRPr>
      </a:lvl6pPr>
      <a:lvl7pPr marL="2743062" algn="l" rtl="0" eaLnBrk="1" latinLnBrk="0" hangingPunct="1">
        <a:defRPr kumimoji="0" kern="1200">
          <a:solidFill>
            <a:schemeClr val="tx1"/>
          </a:solidFill>
          <a:latin typeface="+mn-lt"/>
          <a:ea typeface="+mn-ea"/>
          <a:cs typeface="+mn-cs"/>
        </a:defRPr>
      </a:lvl7pPr>
      <a:lvl8pPr marL="3200240" algn="l" rtl="0" eaLnBrk="1" latinLnBrk="0" hangingPunct="1">
        <a:defRPr kumimoji="0" kern="1200">
          <a:solidFill>
            <a:schemeClr val="tx1"/>
          </a:solidFill>
          <a:latin typeface="+mn-lt"/>
          <a:ea typeface="+mn-ea"/>
          <a:cs typeface="+mn-cs"/>
        </a:defRPr>
      </a:lvl8pPr>
      <a:lvl9pPr marL="365741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2.v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18.xml"/><Relationship Id="rId4" Type="http://schemas.openxmlformats.org/officeDocument/2006/relationships/image" Target="../media/image35.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18.xml"/><Relationship Id="rId6" Type="http://schemas.openxmlformats.org/officeDocument/2006/relationships/image" Target="../media/image33.png"/><Relationship Id="rId5" Type="http://schemas.openxmlformats.org/officeDocument/2006/relationships/image" Target="../media/image39.png"/><Relationship Id="rId4" Type="http://schemas.openxmlformats.org/officeDocument/2006/relationships/image" Target="../media/image38.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标题 1"/>
          <p:cNvSpPr txBox="1">
            <a:spLocks/>
          </p:cNvSpPr>
          <p:nvPr/>
        </p:nvSpPr>
        <p:spPr>
          <a:xfrm>
            <a:off x="0" y="2523595"/>
            <a:ext cx="12192000" cy="1393455"/>
          </a:xfrm>
          <a:prstGeom prst="rect">
            <a:avLst/>
          </a:prstGeom>
        </p:spPr>
        <p:txBody>
          <a:bodyPr>
            <a:no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smtClean="0">
                <a:solidFill>
                  <a:srgbClr val="FFFF00"/>
                </a:solidFill>
                <a:latin typeface="Times New Roman" panose="02020603050405020304" pitchFamily="18" charset="0"/>
                <a:ea typeface="黑体" pitchFamily="49" charset="-122"/>
                <a:cs typeface="Times New Roman" panose="02020603050405020304" pitchFamily="18" charset="0"/>
              </a:rPr>
              <a:t>Testing QED with Precision Spectroscopy of the Helium Atom</a:t>
            </a:r>
            <a:endParaRPr lang="zh-CN" altLang="en-US" sz="3200" b="1" dirty="0">
              <a:solidFill>
                <a:srgbClr val="FFFF00"/>
              </a:solidFill>
              <a:latin typeface="Times New Roman" panose="02020603050405020304" pitchFamily="18" charset="0"/>
              <a:cs typeface="Times New Roman" panose="02020603050405020304" pitchFamily="18" charset="0"/>
            </a:endParaRPr>
          </a:p>
        </p:txBody>
      </p:sp>
      <p:sp>
        <p:nvSpPr>
          <p:cNvPr id="4" name="矩形 3"/>
          <p:cNvSpPr/>
          <p:nvPr/>
        </p:nvSpPr>
        <p:spPr>
          <a:xfrm>
            <a:off x="2984500" y="3622267"/>
            <a:ext cx="6096000" cy="830997"/>
          </a:xfrm>
          <a:prstGeom prst="rect">
            <a:avLst/>
          </a:prstGeom>
        </p:spPr>
        <p:txBody>
          <a:bodyPr>
            <a:spAutoFit/>
          </a:bodyPr>
          <a:lstStyle/>
          <a:p>
            <a:pPr algn="ctr"/>
            <a:r>
              <a:rPr lang="en-US" altLang="zh-CN" sz="24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Yu </a:t>
            </a:r>
            <a:r>
              <a:rPr lang="en-US" altLang="zh-CN" sz="2400" b="1" dirty="0" smtClean="0">
                <a:solidFill>
                  <a:srgbClr val="FFFF00"/>
                </a:solidFill>
                <a:latin typeface="Times New Roman" panose="02020603050405020304" pitchFamily="18" charset="0"/>
                <a:ea typeface="黑体" panose="02010609060101010101" pitchFamily="49" charset="-122"/>
                <a:cs typeface="Times New Roman" panose="02020603050405020304" pitchFamily="18" charset="0"/>
              </a:rPr>
              <a:t>Sun </a:t>
            </a:r>
            <a:endParaRPr lang="en-US" altLang="zh-CN" sz="2400" b="1" dirty="0">
              <a:solidFill>
                <a:srgbClr val="FFFF00"/>
              </a:solidFill>
              <a:latin typeface="Times New Roman" panose="02020603050405020304" pitchFamily="18" charset="0"/>
              <a:ea typeface="黑体" panose="02010609060101010101" pitchFamily="49" charset="-122"/>
              <a:cs typeface="Times New Roman" panose="02020603050405020304" pitchFamily="18" charset="0"/>
            </a:endParaRPr>
          </a:p>
          <a:p>
            <a:pPr algn="ctr"/>
            <a:r>
              <a:rPr lang="zh-CN" altLang="en-US" sz="2400" b="1" dirty="0">
                <a:solidFill>
                  <a:srgbClr val="FFFF00"/>
                </a:solidFill>
                <a:latin typeface="+mj-ea"/>
                <a:ea typeface="+mj-ea"/>
              </a:rPr>
              <a:t>孙羽</a:t>
            </a:r>
            <a:endParaRPr lang="en-US" altLang="zh-CN" sz="2400" b="1" dirty="0">
              <a:solidFill>
                <a:srgbClr val="FFFF00"/>
              </a:solidFill>
              <a:latin typeface="+mj-ea"/>
              <a:ea typeface="+mj-ea"/>
            </a:endParaRPr>
          </a:p>
        </p:txBody>
      </p:sp>
      <p:sp>
        <p:nvSpPr>
          <p:cNvPr id="5" name="灯片编号占位符 4"/>
          <p:cNvSpPr>
            <a:spLocks noGrp="1"/>
          </p:cNvSpPr>
          <p:nvPr>
            <p:ph type="sldNum" sz="quarter" idx="12"/>
          </p:nvPr>
        </p:nvSpPr>
        <p:spPr/>
        <p:txBody>
          <a:bodyPr/>
          <a:lstStyle/>
          <a:p>
            <a:fld id="{C7540D9A-9897-4F00-B1E8-BC662C5C31CF}" type="slidenum">
              <a:rPr lang="zh-CN" altLang="en-US" sz="1600" smtClean="0">
                <a:solidFill>
                  <a:prstClr val="black">
                    <a:tint val="75000"/>
                  </a:prstClr>
                </a:solidFill>
              </a:rPr>
              <a:pPr/>
              <a:t>1</a:t>
            </a:fld>
            <a:endParaRPr lang="zh-CN" altLang="en-US" sz="1600" dirty="0">
              <a:solidFill>
                <a:prstClr val="black">
                  <a:tint val="75000"/>
                </a:prstClr>
              </a:solidFill>
            </a:endParaRPr>
          </a:p>
        </p:txBody>
      </p:sp>
      <p:sp>
        <p:nvSpPr>
          <p:cNvPr id="7" name="日期占位符 6"/>
          <p:cNvSpPr>
            <a:spLocks noGrp="1"/>
          </p:cNvSpPr>
          <p:nvPr>
            <p:ph type="dt" sz="half" idx="10"/>
          </p:nvPr>
        </p:nvSpPr>
        <p:spPr/>
        <p:txBody>
          <a:bodyPr/>
          <a:lstStyle/>
          <a:p>
            <a:fld id="{9CE3876F-D468-405E-8A14-DD03CB079184}" type="datetime1">
              <a:rPr lang="zh-CN" altLang="en-US" sz="1600" smtClean="0">
                <a:solidFill>
                  <a:prstClr val="black">
                    <a:tint val="75000"/>
                  </a:prstClr>
                </a:solidFill>
              </a:rPr>
              <a:pPr/>
              <a:t>2016/5/25</a:t>
            </a:fld>
            <a:endParaRPr lang="zh-CN" altLang="en-US" dirty="0">
              <a:solidFill>
                <a:prstClr val="black">
                  <a:tint val="75000"/>
                </a:prstClr>
              </a:solidFill>
            </a:endParaRPr>
          </a:p>
        </p:txBody>
      </p:sp>
      <p:sp>
        <p:nvSpPr>
          <p:cNvPr id="6" name="页脚占位符 5"/>
          <p:cNvSpPr>
            <a:spLocks noGrp="1"/>
          </p:cNvSpPr>
          <p:nvPr>
            <p:ph type="ftr" sz="quarter" idx="11"/>
          </p:nvPr>
        </p:nvSpPr>
        <p:spPr/>
        <p:txBody>
          <a:bodyPr/>
          <a:lstStyle/>
          <a:p>
            <a:r>
              <a:rPr lang="en-US" altLang="zh-CN" sz="1800" dirty="0" smtClean="0">
                <a:solidFill>
                  <a:prstClr val="black">
                    <a:tint val="75000"/>
                  </a:prstClr>
                </a:solidFill>
              </a:rPr>
              <a:t>PSAS 2016</a:t>
            </a:r>
            <a:endParaRPr lang="zh-CN" altLang="en-US" sz="1800" dirty="0">
              <a:solidFill>
                <a:prstClr val="black">
                  <a:tint val="75000"/>
                </a:prstClr>
              </a:solidFill>
            </a:endParaRPr>
          </a:p>
        </p:txBody>
      </p:sp>
      <p:sp>
        <p:nvSpPr>
          <p:cNvPr id="8" name="矩形 7"/>
          <p:cNvSpPr/>
          <p:nvPr/>
        </p:nvSpPr>
        <p:spPr>
          <a:xfrm>
            <a:off x="3048000" y="5675092"/>
            <a:ext cx="6096000" cy="584775"/>
          </a:xfrm>
          <a:prstGeom prst="rect">
            <a:avLst/>
          </a:prstGeom>
        </p:spPr>
        <p:txBody>
          <a:bodyPr>
            <a:spAutoFit/>
          </a:bodyPr>
          <a:lstStyle/>
          <a:p>
            <a:pPr algn="ctr"/>
            <a:r>
              <a:rPr lang="en-US" altLang="zh-CN" sz="16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University of Science and Technology of China,</a:t>
            </a:r>
          </a:p>
          <a:p>
            <a:pPr algn="ctr"/>
            <a:r>
              <a:rPr lang="en-US" altLang="zh-CN" sz="1600" b="1"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Hefei</a:t>
            </a:r>
            <a:r>
              <a:rPr lang="en-US" altLang="zh-CN" sz="16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600" b="1" dirty="0" smtClean="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Anhui</a:t>
            </a:r>
            <a:r>
              <a:rPr lang="en-US" altLang="zh-CN" sz="1600" b="1" dirty="0">
                <a:solidFill>
                  <a:prstClr val="black"/>
                </a:solidFill>
                <a:latin typeface="Times New Roman" panose="02020603050405020304" pitchFamily="18" charset="0"/>
                <a:ea typeface="黑体" panose="02010609060101010101" pitchFamily="49" charset="-122"/>
                <a:cs typeface="Times New Roman" panose="02020603050405020304" pitchFamily="18" charset="0"/>
              </a:rPr>
              <a:t>, P. R. China</a:t>
            </a:r>
          </a:p>
        </p:txBody>
      </p:sp>
    </p:spTree>
    <p:extLst>
      <p:ext uri="{BB962C8B-B14F-4D97-AF65-F5344CB8AC3E}">
        <p14:creationId xmlns="" xmlns:p14="http://schemas.microsoft.com/office/powerpoint/2010/main" val="29600666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p:cNvSpPr/>
          <p:nvPr/>
        </p:nvSpPr>
        <p:spPr>
          <a:xfrm>
            <a:off x="4510574" y="4110798"/>
            <a:ext cx="5200985" cy="707886"/>
          </a:xfrm>
          <a:prstGeom prst="rect">
            <a:avLst/>
          </a:prstGeom>
        </p:spPr>
        <p:txBody>
          <a:bodyPr wrap="square">
            <a:spAutoFit/>
          </a:bodyPr>
          <a:lstStyle/>
          <a:p>
            <a:pPr marL="285730" indent="-28573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A calculated correction </a:t>
            </a:r>
            <a:r>
              <a:rPr lang="en-US" altLang="zh-CN" sz="2000" b="1" dirty="0" smtClean="0">
                <a:latin typeface="Times New Roman" panose="02020603050405020304" pitchFamily="18" charset="0"/>
                <a:cs typeface="Times New Roman" panose="02020603050405020304" pitchFamily="18" charset="0"/>
              </a:rPr>
              <a:t>of </a:t>
            </a:r>
            <a:r>
              <a:rPr lang="en-US" altLang="zh-CN" sz="2000" b="1" dirty="0" smtClean="0">
                <a:solidFill>
                  <a:srgbClr val="FF0000"/>
                </a:solidFill>
                <a:latin typeface="Times New Roman" panose="02020603050405020304" pitchFamily="18" charset="0"/>
                <a:cs typeface="Times New Roman" panose="02020603050405020304" pitchFamily="18" charset="0"/>
              </a:rPr>
              <a:t>1.21(16)kHz </a:t>
            </a:r>
            <a:r>
              <a:rPr lang="en-US" altLang="zh-CN" sz="2000" b="1" dirty="0">
                <a:latin typeface="Times New Roman" panose="02020603050405020304" pitchFamily="18" charset="0"/>
                <a:cs typeface="Times New Roman" panose="02020603050405020304" pitchFamily="18" charset="0"/>
              </a:rPr>
              <a:t>for our 2</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P</a:t>
            </a:r>
            <a:r>
              <a:rPr lang="en-US" altLang="zh-CN" sz="2000" b="1" baseline="-25000" dirty="0">
                <a:latin typeface="Times New Roman" panose="02020603050405020304" pitchFamily="18" charset="0"/>
                <a:cs typeface="Times New Roman" panose="02020603050405020304" pitchFamily="18" charset="0"/>
              </a:rPr>
              <a:t>1</a:t>
            </a:r>
            <a:r>
              <a:rPr lang="en-US" altLang="zh-CN" sz="2000" b="1" dirty="0">
                <a:latin typeface="Times New Roman" panose="02020603050405020304" pitchFamily="18" charset="0"/>
                <a:cs typeface="Times New Roman" panose="02020603050405020304" pitchFamily="18" charset="0"/>
              </a:rPr>
              <a:t>-2</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P</a:t>
            </a:r>
            <a:r>
              <a:rPr lang="en-US" altLang="zh-CN" sz="2000" b="1" baseline="-25000" dirty="0">
                <a:latin typeface="Times New Roman" panose="02020603050405020304" pitchFamily="18" charset="0"/>
                <a:cs typeface="Times New Roman" panose="02020603050405020304" pitchFamily="18" charset="0"/>
              </a:rPr>
              <a:t>2</a:t>
            </a:r>
            <a:r>
              <a:rPr lang="zh-CN" altLang="en-US" sz="2000" b="1" dirty="0">
                <a:latin typeface="Times New Roman" panose="02020603050405020304" pitchFamily="18" charset="0"/>
                <a:cs typeface="Times New Roman" panose="02020603050405020304" pitchFamily="18" charset="0"/>
              </a:rPr>
              <a:t> </a:t>
            </a:r>
            <a:r>
              <a:rPr lang="en-US" altLang="zh-CN" sz="2000" b="1" dirty="0">
                <a:latin typeface="Times New Roman" panose="02020603050405020304" pitchFamily="18" charset="0"/>
                <a:cs typeface="Times New Roman" panose="02020603050405020304" pitchFamily="18" charset="0"/>
              </a:rPr>
              <a:t>measurement.</a:t>
            </a:r>
          </a:p>
        </p:txBody>
      </p:sp>
      <p:sp>
        <p:nvSpPr>
          <p:cNvPr id="43" name="灯片编号占位符 42"/>
          <p:cNvSpPr>
            <a:spLocks noGrp="1"/>
          </p:cNvSpPr>
          <p:nvPr>
            <p:ph type="sldNum" sz="quarter" idx="12"/>
          </p:nvPr>
        </p:nvSpPr>
        <p:spPr/>
        <p:txBody>
          <a:bodyPr/>
          <a:lstStyle/>
          <a:p>
            <a:fld id="{C7540D9A-9897-4F00-B1E8-BC662C5C31CF}" type="slidenum">
              <a:rPr lang="zh-CN" altLang="en-US" smtClean="0"/>
              <a:pPr/>
              <a:t>10</a:t>
            </a:fld>
            <a:endParaRPr lang="zh-CN" altLang="en-US" dirty="0"/>
          </a:p>
        </p:txBody>
      </p:sp>
      <p:grpSp>
        <p:nvGrpSpPr>
          <p:cNvPr id="2" name="组合 1"/>
          <p:cNvGrpSpPr/>
          <p:nvPr/>
        </p:nvGrpSpPr>
        <p:grpSpPr>
          <a:xfrm>
            <a:off x="1378857" y="1415570"/>
            <a:ext cx="2705290" cy="3933010"/>
            <a:chOff x="603117" y="1412040"/>
            <a:chExt cx="2705292" cy="3933007"/>
          </a:xfrm>
        </p:grpSpPr>
        <p:cxnSp>
          <p:nvCxnSpPr>
            <p:cNvPr id="8" name="直接连接符 7"/>
            <p:cNvCxnSpPr/>
            <p:nvPr/>
          </p:nvCxnSpPr>
          <p:spPr>
            <a:xfrm>
              <a:off x="1633788" y="2567038"/>
              <a:ext cx="872333"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603117" y="1973442"/>
              <a:ext cx="1214940" cy="369332"/>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2.29 GHz</a:t>
              </a:r>
            </a:p>
          </p:txBody>
        </p:sp>
        <p:sp>
          <p:nvSpPr>
            <p:cNvPr id="19" name="矩形 18"/>
            <p:cNvSpPr/>
            <p:nvPr/>
          </p:nvSpPr>
          <p:spPr>
            <a:xfrm>
              <a:off x="735633" y="3422029"/>
              <a:ext cx="1193597" cy="646331"/>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276.7 THz</a:t>
              </a:r>
            </a:p>
            <a:p>
              <a:r>
                <a:rPr lang="en-US" altLang="zh-CN" b="1" dirty="0">
                  <a:latin typeface="Times New Roman" panose="02020603050405020304" pitchFamily="18" charset="0"/>
                  <a:cs typeface="Times New Roman" panose="02020603050405020304" pitchFamily="18" charset="0"/>
                </a:rPr>
                <a:t>(1083nm)</a:t>
              </a:r>
              <a:endParaRPr lang="zh-CN" altLang="en-US" b="1" dirty="0">
                <a:latin typeface="Times New Roman" panose="02020603050405020304" pitchFamily="18" charset="0"/>
                <a:cs typeface="Times New Roman" panose="02020603050405020304" pitchFamily="18" charset="0"/>
              </a:endParaRPr>
            </a:p>
          </p:txBody>
        </p:sp>
        <p:sp>
          <p:nvSpPr>
            <p:cNvPr id="25" name="矩形 24"/>
            <p:cNvSpPr/>
            <p:nvPr/>
          </p:nvSpPr>
          <p:spPr>
            <a:xfrm>
              <a:off x="2533867" y="1644287"/>
              <a:ext cx="639919"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2</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P</a:t>
              </a:r>
              <a:r>
                <a:rPr lang="en-US" altLang="zh-CN" sz="2000" b="1" baseline="-25000" dirty="0">
                  <a:latin typeface="Times New Roman" panose="02020603050405020304" pitchFamily="18" charset="0"/>
                  <a:cs typeface="Times New Roman" panose="02020603050405020304" pitchFamily="18" charset="0"/>
                </a:rPr>
                <a:t>1</a:t>
              </a:r>
              <a:endParaRPr lang="zh-CN" altLang="en-US" sz="2000" b="1" baseline="-25000" dirty="0">
                <a:latin typeface="Times New Roman" panose="02020603050405020304" pitchFamily="18" charset="0"/>
                <a:cs typeface="Times New Roman" panose="02020603050405020304" pitchFamily="18" charset="0"/>
              </a:endParaRPr>
            </a:p>
          </p:txBody>
        </p:sp>
        <p:sp>
          <p:nvSpPr>
            <p:cNvPr id="26" name="矩形 25"/>
            <p:cNvSpPr/>
            <p:nvPr/>
          </p:nvSpPr>
          <p:spPr>
            <a:xfrm>
              <a:off x="2526441" y="2400825"/>
              <a:ext cx="639919"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2</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P</a:t>
              </a:r>
              <a:r>
                <a:rPr lang="en-US" altLang="zh-CN" sz="2000" b="1" baseline="-25000" dirty="0">
                  <a:latin typeface="Times New Roman" panose="02020603050405020304" pitchFamily="18" charset="0"/>
                  <a:cs typeface="Times New Roman" panose="02020603050405020304" pitchFamily="18" charset="0"/>
                </a:rPr>
                <a:t>2</a:t>
              </a:r>
              <a:endParaRPr lang="zh-CN" altLang="en-US" sz="2000" b="1" baseline="-25000" dirty="0">
                <a:latin typeface="Times New Roman" panose="02020603050405020304" pitchFamily="18" charset="0"/>
                <a:cs typeface="Times New Roman" panose="02020603050405020304" pitchFamily="18" charset="0"/>
              </a:endParaRPr>
            </a:p>
          </p:txBody>
        </p:sp>
        <p:sp>
          <p:nvSpPr>
            <p:cNvPr id="44" name="矩形 43"/>
            <p:cNvSpPr/>
            <p:nvPr/>
          </p:nvSpPr>
          <p:spPr>
            <a:xfrm>
              <a:off x="2550838" y="4944937"/>
              <a:ext cx="625492"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2</a:t>
              </a:r>
              <a:r>
                <a:rPr lang="en-US" altLang="zh-CN" sz="2000" b="1" baseline="30000" dirty="0">
                  <a:latin typeface="Times New Roman" panose="02020603050405020304" pitchFamily="18" charset="0"/>
                  <a:cs typeface="Times New Roman" panose="02020603050405020304" pitchFamily="18" charset="0"/>
                </a:rPr>
                <a:t>3</a:t>
              </a:r>
              <a:r>
                <a:rPr lang="en-US" altLang="zh-CN" sz="2000" b="1" dirty="0">
                  <a:latin typeface="Times New Roman" panose="02020603050405020304" pitchFamily="18" charset="0"/>
                  <a:cs typeface="Times New Roman" panose="02020603050405020304" pitchFamily="18" charset="0"/>
                </a:rPr>
                <a:t>S</a:t>
              </a:r>
              <a:r>
                <a:rPr lang="en-US" altLang="zh-CN" sz="2000" b="1" baseline="-25000" dirty="0">
                  <a:latin typeface="Times New Roman" panose="02020603050405020304" pitchFamily="18" charset="0"/>
                  <a:cs typeface="Times New Roman" panose="02020603050405020304" pitchFamily="18" charset="0"/>
                </a:rPr>
                <a:t>1</a:t>
              </a:r>
              <a:endParaRPr lang="zh-CN" altLang="en-US" sz="2000" b="1" baseline="-25000" dirty="0">
                <a:latin typeface="Times New Roman" panose="02020603050405020304" pitchFamily="18" charset="0"/>
                <a:cs typeface="Times New Roman" panose="02020603050405020304" pitchFamily="18" charset="0"/>
              </a:endParaRPr>
            </a:p>
          </p:txBody>
        </p:sp>
        <p:cxnSp>
          <p:nvCxnSpPr>
            <p:cNvPr id="55" name="直接连接符 54"/>
            <p:cNvCxnSpPr/>
            <p:nvPr/>
          </p:nvCxnSpPr>
          <p:spPr>
            <a:xfrm>
              <a:off x="1656674" y="5156907"/>
              <a:ext cx="87233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1656675" y="1813563"/>
              <a:ext cx="87233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flipV="1">
              <a:off x="2093469" y="1825479"/>
              <a:ext cx="15411" cy="331951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 xmlns:a14="http://schemas.microsoft.com/office/drawing/2010/main" Requires="a14">
            <p:sp>
              <p:nvSpPr>
                <p:cNvPr id="63" name="矩形 62"/>
                <p:cNvSpPr/>
                <p:nvPr/>
              </p:nvSpPr>
              <p:spPr>
                <a:xfrm>
                  <a:off x="1366713" y="1412040"/>
                  <a:ext cx="1941696" cy="369332"/>
                </a:xfrm>
                <a:prstGeom prst="rect">
                  <a:avLst/>
                </a:prstGeom>
              </p:spPr>
              <p:txBody>
                <a:bodyPr wrap="square">
                  <a:spAutoFit/>
                </a:bodyPr>
                <a:lstStyle/>
                <a:p>
                  <a14:m>
                    <m:oMath xmlns:m="http://schemas.openxmlformats.org/officeDocument/2006/math">
                      <m:sSub>
                        <m:sSubPr>
                          <m:ctrlPr>
                            <a:rPr lang="en-US" altLang="zh-CN" b="1" i="1">
                              <a:latin typeface="Cambria Math" panose="02040503050406030204" pitchFamily="18" charset="0"/>
                            </a:rPr>
                          </m:ctrlPr>
                        </m:sSubPr>
                        <m:e>
                          <m:r>
                            <a:rPr lang="zh-CN" altLang="en-US" b="1" i="1">
                              <a:latin typeface="Cambria Math" panose="02040503050406030204" pitchFamily="18" charset="0"/>
                            </a:rPr>
                            <m:t>𝚪</m:t>
                          </m:r>
                        </m:e>
                        <m:sub>
                          <m:r>
                            <a:rPr lang="en-US" altLang="zh-CN" b="1" i="1">
                              <a:latin typeface="Cambria Math" panose="02040503050406030204" pitchFamily="18" charset="0"/>
                            </a:rPr>
                            <m:t>𝟎</m:t>
                          </m:r>
                        </m:sub>
                      </m:sSub>
                    </m:oMath>
                  </a14:m>
                  <a:r>
                    <a:rPr lang="en-US" altLang="zh-CN" b="1" dirty="0">
                      <a:latin typeface="Times New Roman" panose="02020603050405020304" pitchFamily="18" charset="0"/>
                      <a:cs typeface="Times New Roman" panose="02020603050405020304" pitchFamily="18" charset="0"/>
                    </a:rPr>
                    <a:t> ~ 1.6 MHz</a:t>
                  </a:r>
                </a:p>
              </p:txBody>
            </p:sp>
          </mc:Choice>
          <mc:Fallback>
            <p:sp>
              <p:nvSpPr>
                <p:cNvPr id="63" name="矩形 62"/>
                <p:cNvSpPr>
                  <a:spLocks noRot="1" noChangeAspect="1" noMove="1" noResize="1" noEditPoints="1" noAdjustHandles="1" noChangeArrowheads="1" noChangeShapeType="1" noTextEdit="1"/>
                </p:cNvSpPr>
                <p:nvPr/>
              </p:nvSpPr>
              <p:spPr>
                <a:xfrm>
                  <a:off x="1366713" y="1412040"/>
                  <a:ext cx="1941696" cy="369332"/>
                </a:xfrm>
                <a:prstGeom prst="rect">
                  <a:avLst/>
                </a:prstGeom>
                <a:blipFill rotWithShape="0">
                  <a:blip r:embed="rId3"/>
                  <a:stretch>
                    <a:fillRect t="-8197" b="-24590"/>
                  </a:stretch>
                </a:blipFill>
              </p:spPr>
              <p:txBody>
                <a:bodyPr/>
                <a:lstStyle/>
                <a:p>
                  <a:r>
                    <a:rPr lang="zh-CN" altLang="en-US" dirty="0">
                      <a:noFill/>
                    </a:rPr>
                    <a:t> </a:t>
                  </a:r>
                </a:p>
              </p:txBody>
            </p:sp>
          </mc:Fallback>
        </mc:AlternateContent>
      </p:grpSp>
      <mc:AlternateContent xmlns:mc="http://schemas.openxmlformats.org/markup-compatibility/2006">
        <mc:Choice xmlns="" xmlns:a14="http://schemas.microsoft.com/office/drawing/2010/main" Requires="a14">
          <p:sp>
            <p:nvSpPr>
              <p:cNvPr id="64" name="矩形 63"/>
              <p:cNvSpPr/>
              <p:nvPr/>
            </p:nvSpPr>
            <p:spPr>
              <a:xfrm>
                <a:off x="5325444" y="2122507"/>
                <a:ext cx="3502882"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altLang="zh-CN" b="1" i="1">
                              <a:latin typeface="Cambria Math" panose="02040503050406030204" pitchFamily="18" charset="0"/>
                            </a:rPr>
                          </m:ctrlPr>
                        </m:fPr>
                        <m:num>
                          <m:r>
                            <a:rPr lang="en-US" altLang="zh-CN" b="1" i="1">
                              <a:latin typeface="Cambria Math" panose="02040503050406030204" pitchFamily="18" charset="0"/>
                            </a:rPr>
                            <m:t>𝒊𝒏𝒕𝒆𝒓𝒗𝒂𝒍</m:t>
                          </m:r>
                        </m:num>
                        <m:den>
                          <m:sSub>
                            <m:sSubPr>
                              <m:ctrlPr>
                                <a:rPr lang="en-US" altLang="zh-CN" b="1" i="1">
                                  <a:latin typeface="Cambria Math" panose="02040503050406030204" pitchFamily="18" charset="0"/>
                                </a:rPr>
                              </m:ctrlPr>
                            </m:sSubPr>
                            <m:e>
                              <m:r>
                                <a:rPr lang="zh-CN" altLang="en-US" b="1" i="1">
                                  <a:latin typeface="Cambria Math" panose="02040503050406030204" pitchFamily="18" charset="0"/>
                                </a:rPr>
                                <m:t>𝜞</m:t>
                              </m:r>
                            </m:e>
                            <m:sub>
                              <m:r>
                                <a:rPr lang="en-US" altLang="zh-CN" b="1" i="1">
                                  <a:latin typeface="Cambria Math" panose="02040503050406030204" pitchFamily="18" charset="0"/>
                                </a:rPr>
                                <m:t>𝟎</m:t>
                              </m:r>
                            </m:sub>
                          </m:sSub>
                        </m:den>
                      </m:f>
                      <m:r>
                        <a:rPr lang="en-US" altLang="zh-CN" b="1" i="1">
                          <a:latin typeface="Cambria Math" panose="02040503050406030204" pitchFamily="18" charset="0"/>
                        </a:rPr>
                        <m:t>=</m:t>
                      </m:r>
                      <m:f>
                        <m:fPr>
                          <m:ctrlPr>
                            <a:rPr lang="en-US" altLang="zh-CN" b="1" i="1">
                              <a:latin typeface="Cambria Math" panose="02040503050406030204" pitchFamily="18" charset="0"/>
                            </a:rPr>
                          </m:ctrlPr>
                        </m:fPr>
                        <m:num>
                          <m:r>
                            <a:rPr lang="en-US" altLang="zh-CN" b="1" i="1">
                              <a:latin typeface="Cambria Math" panose="02040503050406030204" pitchFamily="18" charset="0"/>
                            </a:rPr>
                            <m:t>𝟐</m:t>
                          </m:r>
                          <m:r>
                            <a:rPr lang="en-US" altLang="zh-CN" b="1" i="1">
                              <a:latin typeface="Cambria Math" panose="02040503050406030204" pitchFamily="18" charset="0"/>
                            </a:rPr>
                            <m:t> </m:t>
                          </m:r>
                          <m:r>
                            <a:rPr lang="en-US" altLang="zh-CN" b="1" i="1">
                              <a:latin typeface="Cambria Math" panose="02040503050406030204" pitchFamily="18" charset="0"/>
                            </a:rPr>
                            <m:t>𝟐𝟗𝟏</m:t>
                          </m:r>
                          <m:r>
                            <a:rPr lang="en-US" altLang="zh-CN" b="1" i="1">
                              <a:latin typeface="Cambria Math" panose="02040503050406030204" pitchFamily="18" charset="0"/>
                            </a:rPr>
                            <m:t> </m:t>
                          </m:r>
                          <m:r>
                            <a:rPr lang="en-US" altLang="zh-CN" b="1" i="1">
                              <a:latin typeface="Cambria Math" panose="02040503050406030204" pitchFamily="18" charset="0"/>
                            </a:rPr>
                            <m:t>𝑴𝑯𝒛</m:t>
                          </m:r>
                        </m:num>
                        <m:den>
                          <m:r>
                            <a:rPr lang="en-US" altLang="zh-CN" b="1" i="1">
                              <a:latin typeface="Cambria Math" panose="02040503050406030204" pitchFamily="18" charset="0"/>
                            </a:rPr>
                            <m:t>𝟏</m:t>
                          </m:r>
                          <m:r>
                            <a:rPr lang="en-US" altLang="zh-CN" b="1" i="1">
                              <a:latin typeface="Cambria Math" panose="02040503050406030204" pitchFamily="18" charset="0"/>
                            </a:rPr>
                            <m:t>.</m:t>
                          </m:r>
                          <m:r>
                            <a:rPr lang="en-US" altLang="zh-CN" b="1" i="1">
                              <a:latin typeface="Cambria Math" panose="02040503050406030204" pitchFamily="18" charset="0"/>
                            </a:rPr>
                            <m:t>𝟔</m:t>
                          </m:r>
                          <m:r>
                            <a:rPr lang="en-US" altLang="zh-CN" b="1" i="1">
                              <a:latin typeface="Cambria Math" panose="02040503050406030204" pitchFamily="18" charset="0"/>
                            </a:rPr>
                            <m:t> </m:t>
                          </m:r>
                          <m:r>
                            <a:rPr lang="en-US" altLang="zh-CN" b="1" i="1">
                              <a:latin typeface="Cambria Math" panose="02040503050406030204" pitchFamily="18" charset="0"/>
                            </a:rPr>
                            <m:t>𝑴𝑯𝒛</m:t>
                          </m:r>
                        </m:den>
                      </m:f>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𝟏𝟒𝟎𝟎</m:t>
                      </m:r>
                    </m:oMath>
                  </m:oMathPara>
                </a14:m>
                <a:endParaRPr lang="zh-CN" altLang="en-US" b="1" dirty="0">
                  <a:latin typeface="Times New Roman" panose="02020603050405020304" pitchFamily="18" charset="0"/>
                  <a:cs typeface="Times New Roman" panose="02020603050405020304" pitchFamily="18" charset="0"/>
                </a:endParaRPr>
              </a:p>
            </p:txBody>
          </p:sp>
        </mc:Choice>
        <mc:Fallback>
          <p:sp>
            <p:nvSpPr>
              <p:cNvPr id="64" name="矩形 63"/>
              <p:cNvSpPr>
                <a:spLocks noRot="1" noChangeAspect="1" noMove="1" noResize="1" noEditPoints="1" noAdjustHandles="1" noChangeArrowheads="1" noChangeShapeType="1" noTextEdit="1"/>
              </p:cNvSpPr>
              <p:nvPr/>
            </p:nvSpPr>
            <p:spPr>
              <a:xfrm>
                <a:off x="5325444" y="2122507"/>
                <a:ext cx="3502882" cy="665118"/>
              </a:xfrm>
              <a:prstGeom prst="rect">
                <a:avLst/>
              </a:prstGeom>
              <a:blipFill rotWithShape="0">
                <a:blip r:embed="rId4"/>
                <a:stretch>
                  <a:fillRect/>
                </a:stretch>
              </a:blipFill>
            </p:spPr>
            <p:txBody>
              <a:bodyPr/>
              <a:lstStyle/>
              <a:p>
                <a:r>
                  <a:rPr lang="zh-CN" altLang="en-US" dirty="0">
                    <a:noFill/>
                  </a:rPr>
                  <a:t> </a:t>
                </a:r>
              </a:p>
            </p:txBody>
          </p:sp>
        </mc:Fallback>
      </mc:AlternateContent>
      <p:sp>
        <p:nvSpPr>
          <p:cNvPr id="66" name="矩形 65"/>
          <p:cNvSpPr/>
          <p:nvPr/>
        </p:nvSpPr>
        <p:spPr>
          <a:xfrm>
            <a:off x="4510576" y="1479912"/>
            <a:ext cx="5866253" cy="400110"/>
          </a:xfrm>
          <a:prstGeom prst="rect">
            <a:avLst/>
          </a:prstGeom>
        </p:spPr>
        <p:txBody>
          <a:bodyPr wrap="square">
            <a:spAutoFit/>
          </a:bodyPr>
          <a:lstStyle/>
          <a:p>
            <a:pPr marL="285730" indent="-285730">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Interference from </a:t>
            </a:r>
            <a:r>
              <a:rPr lang="en-US" altLang="zh-CN" sz="2000" b="1" dirty="0">
                <a:solidFill>
                  <a:srgbClr val="FF0000"/>
                </a:solidFill>
                <a:latin typeface="Times New Roman" panose="02020603050405020304" pitchFamily="18" charset="0"/>
                <a:cs typeface="Times New Roman" panose="02020603050405020304" pitchFamily="18" charset="0"/>
              </a:rPr>
              <a:t>distant neighboring resonances</a:t>
            </a:r>
            <a:r>
              <a:rPr lang="en-US" altLang="zh-CN" sz="2000" b="1" dirty="0">
                <a:latin typeface="Times New Roman" panose="02020603050405020304" pitchFamily="18" charset="0"/>
                <a:cs typeface="Times New Roman" panose="02020603050405020304" pitchFamily="18" charset="0"/>
              </a:rPr>
              <a:t> </a:t>
            </a:r>
          </a:p>
        </p:txBody>
      </p:sp>
      <p:grpSp>
        <p:nvGrpSpPr>
          <p:cNvPr id="7" name="组合 6"/>
          <p:cNvGrpSpPr/>
          <p:nvPr/>
        </p:nvGrpSpPr>
        <p:grpSpPr>
          <a:xfrm>
            <a:off x="5325445" y="3075708"/>
            <a:ext cx="3188693" cy="612732"/>
            <a:chOff x="3801441" y="3075708"/>
            <a:chExt cx="3188691" cy="612732"/>
          </a:xfrm>
        </p:grpSpPr>
        <mc:AlternateContent xmlns:mc="http://schemas.openxmlformats.org/markup-compatibility/2006">
          <mc:Choice xmlns="" xmlns:a14="http://schemas.microsoft.com/office/drawing/2010/main" Requires="a14">
            <p:sp>
              <p:nvSpPr>
                <p:cNvPr id="65" name="矩形 64"/>
                <p:cNvSpPr/>
                <p:nvPr/>
              </p:nvSpPr>
              <p:spPr>
                <a:xfrm>
                  <a:off x="3801441" y="3075708"/>
                  <a:ext cx="3188691" cy="6127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1" i="1">
                            <a:latin typeface="Cambria Math" panose="02040503050406030204" pitchFamily="18" charset="0"/>
                          </a:rPr>
                          <m:t>𝒔𝒉𝒊𝒇𝒕</m:t>
                        </m:r>
                        <m:r>
                          <a:rPr lang="en-US" altLang="zh-CN" b="1" i="1">
                            <a:latin typeface="Cambria Math" panose="02040503050406030204" pitchFamily="18" charset="0"/>
                            <a:ea typeface="Cambria Math" panose="02040503050406030204" pitchFamily="18" charset="0"/>
                          </a:rPr>
                          <m:t>≈</m:t>
                        </m:r>
                        <m:f>
                          <m:fPr>
                            <m:ctrlPr>
                              <a:rPr lang="en-US" altLang="zh-CN" b="1" i="1">
                                <a:latin typeface="Cambria Math" panose="02040503050406030204" pitchFamily="18" charset="0"/>
                              </a:rPr>
                            </m:ctrlPr>
                          </m:fPr>
                          <m:num>
                            <m:r>
                              <a:rPr lang="en-US" altLang="zh-CN" b="1" i="1">
                                <a:latin typeface="Cambria Math" panose="02040503050406030204" pitchFamily="18" charset="0"/>
                              </a:rPr>
                              <m:t>𝟏</m:t>
                            </m:r>
                            <m:r>
                              <a:rPr lang="en-US" altLang="zh-CN" b="1" i="1">
                                <a:latin typeface="Cambria Math" panose="02040503050406030204" pitchFamily="18" charset="0"/>
                              </a:rPr>
                              <m:t>.</m:t>
                            </m:r>
                            <m:r>
                              <a:rPr lang="en-US" altLang="zh-CN" b="1" i="1">
                                <a:latin typeface="Cambria Math" panose="02040503050406030204" pitchFamily="18" charset="0"/>
                              </a:rPr>
                              <m:t>𝟔</m:t>
                            </m:r>
                            <m:r>
                              <a:rPr lang="en-US" altLang="zh-CN" b="1" i="1">
                                <a:latin typeface="Cambria Math" panose="02040503050406030204" pitchFamily="18" charset="0"/>
                              </a:rPr>
                              <m:t> </m:t>
                            </m:r>
                            <m:r>
                              <a:rPr lang="en-US" altLang="zh-CN" b="1" i="1">
                                <a:latin typeface="Cambria Math" panose="02040503050406030204" pitchFamily="18" charset="0"/>
                              </a:rPr>
                              <m:t>𝑴𝑯𝒛</m:t>
                            </m:r>
                          </m:num>
                          <m:den>
                            <m:r>
                              <a:rPr lang="en-US" altLang="zh-CN" b="1" i="1">
                                <a:latin typeface="Cambria Math" panose="02040503050406030204" pitchFamily="18" charset="0"/>
                              </a:rPr>
                              <m:t>𝟏𝟒𝟎𝟎</m:t>
                            </m:r>
                          </m:den>
                        </m:f>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𝟏</m:t>
                        </m:r>
                        <m:r>
                          <a:rPr lang="en-US" altLang="zh-CN" b="1" i="1">
                            <a:latin typeface="Cambria Math" panose="02040503050406030204" pitchFamily="18" charset="0"/>
                            <a:ea typeface="Cambria Math" panose="02040503050406030204" pitchFamily="18" charset="0"/>
                          </a:rPr>
                          <m:t>.</m:t>
                        </m:r>
                        <m:r>
                          <a:rPr lang="en-US" altLang="zh-CN" b="1" i="1">
                            <a:latin typeface="Cambria Math" panose="02040503050406030204" pitchFamily="18" charset="0"/>
                            <a:ea typeface="Cambria Math" panose="02040503050406030204" pitchFamily="18" charset="0"/>
                          </a:rPr>
                          <m:t>𝟏</m:t>
                        </m:r>
                        <m:r>
                          <a:rPr lang="en-US" altLang="zh-CN" b="1" i="1">
                            <a:latin typeface="Cambria Math" panose="02040503050406030204" pitchFamily="18" charset="0"/>
                            <a:ea typeface="Cambria Math" panose="02040503050406030204" pitchFamily="18" charset="0"/>
                          </a:rPr>
                          <m:t> </m:t>
                        </m:r>
                        <m:r>
                          <a:rPr lang="en-US" altLang="zh-CN" b="1" i="1">
                            <a:latin typeface="Cambria Math" panose="02040503050406030204" pitchFamily="18" charset="0"/>
                            <a:ea typeface="Cambria Math" panose="02040503050406030204" pitchFamily="18" charset="0"/>
                          </a:rPr>
                          <m:t>𝒌𝑯𝒛</m:t>
                        </m:r>
                      </m:oMath>
                    </m:oMathPara>
                  </a14:m>
                  <a:endParaRPr lang="zh-CN" altLang="en-US" b="1" dirty="0"/>
                </a:p>
              </p:txBody>
            </p:sp>
          </mc:Choice>
          <mc:Fallback>
            <p:sp>
              <p:nvSpPr>
                <p:cNvPr id="65" name="矩形 64"/>
                <p:cNvSpPr>
                  <a:spLocks noRot="1" noChangeAspect="1" noMove="1" noResize="1" noEditPoints="1" noAdjustHandles="1" noChangeArrowheads="1" noChangeShapeType="1" noTextEdit="1"/>
                </p:cNvSpPr>
                <p:nvPr/>
              </p:nvSpPr>
              <p:spPr>
                <a:xfrm>
                  <a:off x="3801441" y="3075708"/>
                  <a:ext cx="3187091" cy="612732"/>
                </a:xfrm>
                <a:prstGeom prst="rect">
                  <a:avLst/>
                </a:prstGeom>
                <a:blipFill rotWithShape="0">
                  <a:blip r:embed="rId5"/>
                  <a:stretch>
                    <a:fillRect/>
                  </a:stretch>
                </a:blipFill>
              </p:spPr>
              <p:txBody>
                <a:bodyPr/>
                <a:lstStyle/>
                <a:p>
                  <a:r>
                    <a:rPr lang="zh-CN" altLang="en-US">
                      <a:noFill/>
                    </a:rPr>
                    <a:t> </a:t>
                  </a:r>
                </a:p>
              </p:txBody>
            </p:sp>
          </mc:Fallback>
        </mc:AlternateContent>
        <p:sp>
          <p:nvSpPr>
            <p:cNvPr id="67" name="圆角矩形 66"/>
            <p:cNvSpPr/>
            <p:nvPr/>
          </p:nvSpPr>
          <p:spPr>
            <a:xfrm>
              <a:off x="5969871" y="3242817"/>
              <a:ext cx="936768" cy="34903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2561432" y="5598698"/>
            <a:ext cx="6415391" cy="369332"/>
          </a:xfrm>
          <a:prstGeom prst="rect">
            <a:avLst/>
          </a:prstGeom>
        </p:spPr>
        <p:txBody>
          <a:bodyPr wrap="square">
            <a:spAutoFit/>
          </a:bodyPr>
          <a:lstStyle/>
          <a:p>
            <a:r>
              <a:rPr lang="en-US" altLang="zh-CN" dirty="0">
                <a:latin typeface="Times New Roman" panose="02020603050405020304" pitchFamily="18" charset="0"/>
                <a:cs typeface="Times New Roman" panose="02020603050405020304" pitchFamily="18" charset="0"/>
              </a:rPr>
              <a:t>M. </a:t>
            </a:r>
            <a:r>
              <a:rPr lang="en-US" altLang="zh-CN" dirty="0" err="1">
                <a:latin typeface="Times New Roman" panose="02020603050405020304" pitchFamily="18" charset="0"/>
                <a:cs typeface="Times New Roman" panose="02020603050405020304" pitchFamily="18" charset="0"/>
              </a:rPr>
              <a:t>Horbatsch</a:t>
            </a:r>
            <a:r>
              <a:rPr lang="en-US" altLang="zh-CN" dirty="0">
                <a:latin typeface="Times New Roman" panose="02020603050405020304" pitchFamily="18" charset="0"/>
                <a:cs typeface="Times New Roman" panose="02020603050405020304" pitchFamily="18" charset="0"/>
              </a:rPr>
              <a:t>, E. A. </a:t>
            </a:r>
            <a:r>
              <a:rPr lang="en-US" altLang="zh-CN" dirty="0" err="1">
                <a:latin typeface="Times New Roman" panose="02020603050405020304" pitchFamily="18" charset="0"/>
                <a:cs typeface="Times New Roman" panose="02020603050405020304" pitchFamily="18" charset="0"/>
              </a:rPr>
              <a:t>Hessels</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Phys. Rev. A </a:t>
            </a:r>
            <a:r>
              <a:rPr lang="en-US" altLang="zh-CN" b="1" dirty="0">
                <a:latin typeface="Times New Roman" panose="02020603050405020304" pitchFamily="18" charset="0"/>
                <a:cs typeface="Times New Roman" panose="02020603050405020304" pitchFamily="18" charset="0"/>
              </a:rPr>
              <a:t>82</a:t>
            </a:r>
            <a:r>
              <a:rPr lang="en-US" altLang="zh-CN" dirty="0">
                <a:latin typeface="Times New Roman" panose="02020603050405020304" pitchFamily="18" charset="0"/>
                <a:cs typeface="Times New Roman" panose="02020603050405020304" pitchFamily="18" charset="0"/>
              </a:rPr>
              <a:t>, 052519 (2010)</a:t>
            </a:r>
            <a:endParaRPr lang="zh-CN" altLang="en-US" dirty="0">
              <a:latin typeface="Times New Roman" panose="02020603050405020304" pitchFamily="18" charset="0"/>
              <a:cs typeface="Times New Roman" panose="02020603050405020304" pitchFamily="18" charset="0"/>
            </a:endParaRPr>
          </a:p>
        </p:txBody>
      </p:sp>
      <p:sp>
        <p:nvSpPr>
          <p:cNvPr id="4" name="矩形 3"/>
          <p:cNvSpPr/>
          <p:nvPr/>
        </p:nvSpPr>
        <p:spPr>
          <a:xfrm>
            <a:off x="8910159" y="3109940"/>
            <a:ext cx="1608133" cy="646331"/>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Rule of thumb</a:t>
            </a:r>
          </a:p>
          <a:p>
            <a:r>
              <a:rPr lang="en-US" altLang="zh-CN" b="1" dirty="0">
                <a:latin typeface="Times New Roman" panose="02020603050405020304" pitchFamily="18" charset="0"/>
                <a:cs typeface="Times New Roman" panose="02020603050405020304" pitchFamily="18" charset="0"/>
              </a:rPr>
              <a:t>estimate</a:t>
            </a:r>
            <a:endParaRPr lang="zh-CN" altLang="en-US" dirty="0">
              <a:latin typeface="Times New Roman" panose="02020603050405020304" pitchFamily="18" charset="0"/>
              <a:cs typeface="Times New Roman" panose="02020603050405020304" pitchFamily="18" charset="0"/>
            </a:endParaRPr>
          </a:p>
        </p:txBody>
      </p:sp>
      <p:sp>
        <p:nvSpPr>
          <p:cNvPr id="28" name="标题 1"/>
          <p:cNvSpPr txBox="1">
            <a:spLocks/>
          </p:cNvSpPr>
          <p:nvPr/>
        </p:nvSpPr>
        <p:spPr>
          <a:xfrm>
            <a:off x="0" y="106034"/>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Quantum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Interference Effect</a:t>
            </a:r>
            <a:endPar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24" name="矩形 23"/>
          <p:cNvSpPr/>
          <p:nvPr/>
        </p:nvSpPr>
        <p:spPr>
          <a:xfrm>
            <a:off x="2561425" y="5897077"/>
            <a:ext cx="7379264" cy="369332"/>
          </a:xfrm>
          <a:prstGeom prst="rect">
            <a:avLst/>
          </a:prstGeom>
        </p:spPr>
        <p:txBody>
          <a:bodyPr wrap="none">
            <a:spAutoFit/>
          </a:bodyPr>
          <a:lstStyle/>
          <a:p>
            <a:r>
              <a:rPr lang="en-US" altLang="zh-CN" dirty="0">
                <a:latin typeface="Times New Roman" panose="02020603050405020304" pitchFamily="18" charset="0"/>
                <a:cs typeface="Times New Roman" panose="02020603050405020304" pitchFamily="18" charset="0"/>
              </a:rPr>
              <a:t>A. </a:t>
            </a:r>
            <a:r>
              <a:rPr lang="en-US" altLang="zh-CN" dirty="0" err="1">
                <a:latin typeface="Times New Roman" panose="02020603050405020304" pitchFamily="18" charset="0"/>
                <a:cs typeface="Times New Roman" panose="02020603050405020304" pitchFamily="18" charset="0"/>
              </a:rPr>
              <a:t>Marsman</a:t>
            </a:r>
            <a:r>
              <a:rPr lang="en-US" altLang="zh-CN" dirty="0">
                <a:latin typeface="Times New Roman" panose="02020603050405020304" pitchFamily="18" charset="0"/>
                <a:cs typeface="Times New Roman" panose="02020603050405020304" pitchFamily="18" charset="0"/>
              </a:rPr>
              <a:t>, M. </a:t>
            </a:r>
            <a:r>
              <a:rPr lang="en-US" altLang="zh-CN" dirty="0" err="1">
                <a:latin typeface="Times New Roman" panose="02020603050405020304" pitchFamily="18" charset="0"/>
                <a:cs typeface="Times New Roman" panose="02020603050405020304" pitchFamily="18" charset="0"/>
              </a:rPr>
              <a:t>Horbatsch</a:t>
            </a:r>
            <a:r>
              <a:rPr lang="en-US" altLang="zh-CN" dirty="0">
                <a:latin typeface="Times New Roman" panose="02020603050405020304" pitchFamily="18" charset="0"/>
                <a:cs typeface="Times New Roman" panose="02020603050405020304" pitchFamily="18" charset="0"/>
              </a:rPr>
              <a:t>, E. A. </a:t>
            </a:r>
            <a:r>
              <a:rPr lang="en-US" altLang="zh-CN" dirty="0" err="1">
                <a:latin typeface="Times New Roman" panose="02020603050405020304" pitchFamily="18" charset="0"/>
                <a:cs typeface="Times New Roman" panose="02020603050405020304" pitchFamily="18" charset="0"/>
              </a:rPr>
              <a:t>Hessels</a:t>
            </a:r>
            <a:r>
              <a:rPr lang="en-US" altLang="zh-CN" dirty="0">
                <a:latin typeface="Times New Roman" panose="02020603050405020304" pitchFamily="18" charset="0"/>
                <a:cs typeface="Times New Roman" panose="02020603050405020304" pitchFamily="18" charset="0"/>
              </a:rPr>
              <a:t>, </a:t>
            </a:r>
            <a:r>
              <a:rPr lang="en-US" altLang="zh-CN" i="1" dirty="0">
                <a:latin typeface="Times New Roman" panose="02020603050405020304" pitchFamily="18" charset="0"/>
                <a:cs typeface="Times New Roman" panose="02020603050405020304" pitchFamily="18" charset="0"/>
              </a:rPr>
              <a:t>Phys. Rev. A </a:t>
            </a:r>
            <a:r>
              <a:rPr lang="en-US" altLang="zh-CN" b="1" dirty="0">
                <a:latin typeface="Times New Roman" panose="02020603050405020304" pitchFamily="18" charset="0"/>
                <a:cs typeface="Times New Roman" panose="02020603050405020304" pitchFamily="18" charset="0"/>
              </a:rPr>
              <a:t>91</a:t>
            </a:r>
            <a:r>
              <a:rPr lang="en-US" altLang="zh-CN" dirty="0">
                <a:latin typeface="Times New Roman" panose="02020603050405020304" pitchFamily="18" charset="0"/>
                <a:cs typeface="Times New Roman" panose="02020603050405020304" pitchFamily="18" charset="0"/>
              </a:rPr>
              <a:t>, 062506 (2015)</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29599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64"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a:xfrm>
            <a:off x="5486000" y="6327190"/>
            <a:ext cx="1219200" cy="284163"/>
          </a:xfrm>
        </p:spPr>
        <p:txBody>
          <a:bodyPr/>
          <a:lstStyle/>
          <a:p>
            <a:pPr>
              <a:defRPr/>
            </a:pPr>
            <a:fld id="{201E3C09-BA95-44B0-AD22-AEB66239AF90}" type="slidenum">
              <a:rPr lang="en-US" smtClean="0"/>
              <a:pPr>
                <a:defRPr/>
              </a:pPr>
              <a:t>11</a:t>
            </a:fld>
            <a:endParaRPr lang="zh-CN" altLang="en-US" dirty="0"/>
          </a:p>
        </p:txBody>
      </p:sp>
      <p:sp>
        <p:nvSpPr>
          <p:cNvPr id="11"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He-4 (1s2p) 2</a:t>
            </a:r>
            <a:r>
              <a:rPr lang="en-US" altLang="zh-CN" sz="3200" b="1" baseline="30000" dirty="0">
                <a:latin typeface="Times New Roman" pitchFamily="18" charset="0"/>
                <a:ea typeface="Arial Unicode MS" panose="020B0604020202020204" pitchFamily="34" charset="-122"/>
                <a:cs typeface="Times New Roman" pitchFamily="18" charset="0"/>
              </a:rPr>
              <a:t>3</a:t>
            </a:r>
            <a:r>
              <a:rPr lang="en-US" altLang="zh-CN" sz="3200" b="1" dirty="0">
                <a:latin typeface="Times New Roman" pitchFamily="18" charset="0"/>
                <a:ea typeface="Arial Unicode MS" panose="020B0604020202020204" pitchFamily="34" charset="-122"/>
                <a:cs typeface="Times New Roman" pitchFamily="18" charset="0"/>
              </a:rPr>
              <a:t>P</a:t>
            </a:r>
            <a:r>
              <a:rPr lang="en-US" altLang="zh-CN" sz="3200" b="1" baseline="-25000" dirty="0">
                <a:latin typeface="Times New Roman" pitchFamily="18" charset="0"/>
                <a:ea typeface="Arial Unicode MS" panose="020B0604020202020204" pitchFamily="34" charset="-122"/>
                <a:cs typeface="Times New Roman" pitchFamily="18" charset="0"/>
              </a:rPr>
              <a:t>1</a:t>
            </a:r>
            <a:r>
              <a:rPr lang="en-US" altLang="zh-CN" sz="3200" b="1" dirty="0">
                <a:latin typeface="Times New Roman" pitchFamily="18" charset="0"/>
                <a:ea typeface="Arial Unicode MS" panose="020B0604020202020204" pitchFamily="34" charset="-122"/>
                <a:cs typeface="Times New Roman" pitchFamily="18" charset="0"/>
              </a:rPr>
              <a:t>-2</a:t>
            </a:r>
            <a:r>
              <a:rPr lang="en-US" altLang="zh-CN" sz="3200" b="1" baseline="30000" dirty="0">
                <a:latin typeface="Times New Roman" pitchFamily="18" charset="0"/>
                <a:ea typeface="Arial Unicode MS" panose="020B0604020202020204" pitchFamily="34" charset="-122"/>
                <a:cs typeface="Times New Roman" pitchFamily="18" charset="0"/>
              </a:rPr>
              <a:t>3</a:t>
            </a:r>
            <a:r>
              <a:rPr lang="en-US" altLang="zh-CN" sz="3200" b="1" dirty="0">
                <a:latin typeface="Times New Roman" pitchFamily="18" charset="0"/>
                <a:ea typeface="Arial Unicode MS" panose="020B0604020202020204" pitchFamily="34" charset="-122"/>
                <a:cs typeface="Times New Roman" pitchFamily="18" charset="0"/>
              </a:rPr>
              <a:t>P</a:t>
            </a:r>
            <a:r>
              <a:rPr lang="en-US" altLang="zh-CN" sz="3200" b="1" baseline="-25000" dirty="0">
                <a:latin typeface="Times New Roman" pitchFamily="18" charset="0"/>
                <a:ea typeface="Arial Unicode MS" panose="020B0604020202020204" pitchFamily="34" charset="-122"/>
                <a:cs typeface="Times New Roman" pitchFamily="18" charset="0"/>
              </a:rPr>
              <a:t>2</a:t>
            </a:r>
            <a:r>
              <a:rPr lang="en-US" altLang="zh-CN" sz="3200" b="1" dirty="0">
                <a:latin typeface="Times New Roman" pitchFamily="18" charset="0"/>
                <a:ea typeface="Arial Unicode MS" panose="020B0604020202020204" pitchFamily="34" charset="-122"/>
                <a:cs typeface="Times New Roman" pitchFamily="18" charset="0"/>
              </a:rPr>
              <a:t>  </a:t>
            </a:r>
            <a:r>
              <a:rPr lang="en-US" altLang="zh-CN" sz="3200" b="1" dirty="0" smtClean="0">
                <a:latin typeface="Times New Roman" pitchFamily="18" charset="0"/>
                <a:ea typeface="Arial Unicode MS" panose="020B0604020202020204" pitchFamily="34" charset="-122"/>
                <a:cs typeface="Times New Roman" pitchFamily="18" charset="0"/>
              </a:rPr>
              <a:t>Fine Structure Interval Splitting</a:t>
            </a:r>
            <a:endParaRPr lang="zh-CN" altLang="en-US" sz="3200" b="1" dirty="0">
              <a:ln w="0"/>
              <a:latin typeface="Times New Roman" pitchFamily="18" charset="0"/>
              <a:ea typeface="Arial Unicode MS" panose="020B0604020202020204" pitchFamily="34" charset="-122"/>
              <a:cs typeface="Times New Roman" pitchFamily="18" charset="0"/>
            </a:endParaRPr>
          </a:p>
        </p:txBody>
      </p:sp>
      <p:pic>
        <p:nvPicPr>
          <p:cNvPr id="2" name="图片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148113" y="928914"/>
            <a:ext cx="7445829" cy="5682439"/>
          </a:xfrm>
          <a:prstGeom prst="rect">
            <a:avLst/>
          </a:prstGeom>
        </p:spPr>
      </p:pic>
      <p:sp>
        <p:nvSpPr>
          <p:cNvPr id="21" name="文本框 20"/>
          <p:cNvSpPr txBox="1"/>
          <p:nvPr/>
        </p:nvSpPr>
        <p:spPr>
          <a:xfrm>
            <a:off x="6502399" y="2148115"/>
            <a:ext cx="1390124"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Pachucki’10</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22" name="文本框 21"/>
          <p:cNvSpPr txBox="1"/>
          <p:nvPr/>
        </p:nvSpPr>
        <p:spPr>
          <a:xfrm>
            <a:off x="6502399" y="3443386"/>
            <a:ext cx="1165704"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USTC’15 </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23" name="文本框 22"/>
          <p:cNvSpPr txBox="1"/>
          <p:nvPr/>
        </p:nvSpPr>
        <p:spPr>
          <a:xfrm>
            <a:off x="6502399" y="4515956"/>
            <a:ext cx="169181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North Texas’00</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24" name="文本框 23"/>
          <p:cNvSpPr txBox="1"/>
          <p:nvPr/>
        </p:nvSpPr>
        <p:spPr>
          <a:xfrm>
            <a:off x="6392699" y="3979671"/>
            <a:ext cx="97982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York’09</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25" name="文本框 24"/>
          <p:cNvSpPr txBox="1"/>
          <p:nvPr/>
        </p:nvSpPr>
        <p:spPr>
          <a:xfrm>
            <a:off x="6355723" y="4964029"/>
            <a:ext cx="1351652"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Harvard’05</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18" name="文本框 17"/>
          <p:cNvSpPr txBox="1"/>
          <p:nvPr/>
        </p:nvSpPr>
        <p:spPr>
          <a:xfrm>
            <a:off x="5180774" y="1049701"/>
            <a:ext cx="1380506" cy="461665"/>
          </a:xfrm>
          <a:prstGeom prst="rect">
            <a:avLst/>
          </a:prstGeom>
          <a:noFill/>
        </p:spPr>
        <p:txBody>
          <a:bodyPr wrap="non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2</a:t>
            </a:r>
            <a:r>
              <a:rPr lang="en-US" altLang="zh-CN" sz="2400" b="1" baseline="30000" dirty="0" smtClean="0">
                <a:solidFill>
                  <a:srgbClr val="FF0000"/>
                </a:solidFill>
                <a:latin typeface="Times New Roman" panose="02020603050405020304" pitchFamily="18" charset="0"/>
                <a:cs typeface="Times New Roman" panose="02020603050405020304" pitchFamily="18" charset="0"/>
              </a:rPr>
              <a:t>3</a:t>
            </a:r>
            <a:r>
              <a:rPr lang="en-US" altLang="zh-CN" sz="2400" b="1" dirty="0" smtClean="0">
                <a:solidFill>
                  <a:srgbClr val="FF0000"/>
                </a:solidFill>
                <a:latin typeface="Times New Roman" panose="02020603050405020304" pitchFamily="18" charset="0"/>
                <a:cs typeface="Times New Roman" panose="02020603050405020304" pitchFamily="18" charset="0"/>
              </a:rPr>
              <a:t>P</a:t>
            </a:r>
            <a:r>
              <a:rPr lang="en-US" altLang="zh-CN" sz="2400" b="1" baseline="-25000" dirty="0" smtClean="0">
                <a:solidFill>
                  <a:srgbClr val="FF0000"/>
                </a:solidFill>
                <a:latin typeface="Times New Roman" panose="02020603050405020304" pitchFamily="18" charset="0"/>
                <a:cs typeface="Times New Roman" panose="02020603050405020304" pitchFamily="18" charset="0"/>
              </a:rPr>
              <a:t>1</a:t>
            </a:r>
            <a:r>
              <a:rPr lang="en-US" altLang="zh-CN" sz="2400" b="1" dirty="0" smtClean="0">
                <a:solidFill>
                  <a:srgbClr val="FF0000"/>
                </a:solidFill>
                <a:latin typeface="Times New Roman" panose="02020603050405020304" pitchFamily="18" charset="0"/>
                <a:cs typeface="Times New Roman" panose="02020603050405020304" pitchFamily="18" charset="0"/>
              </a:rPr>
              <a:t>-2</a:t>
            </a:r>
            <a:r>
              <a:rPr lang="en-US" altLang="zh-CN" sz="2400" b="1" baseline="30000" dirty="0" smtClean="0">
                <a:solidFill>
                  <a:srgbClr val="FF0000"/>
                </a:solidFill>
                <a:latin typeface="Times New Roman" panose="02020603050405020304" pitchFamily="18" charset="0"/>
                <a:cs typeface="Times New Roman" panose="02020603050405020304" pitchFamily="18" charset="0"/>
              </a:rPr>
              <a:t>3</a:t>
            </a:r>
            <a:r>
              <a:rPr lang="en-US" altLang="zh-CN" sz="2400" b="1" dirty="0" smtClean="0">
                <a:solidFill>
                  <a:srgbClr val="FF0000"/>
                </a:solidFill>
                <a:latin typeface="Times New Roman" panose="02020603050405020304" pitchFamily="18" charset="0"/>
                <a:cs typeface="Times New Roman" panose="02020603050405020304" pitchFamily="18" charset="0"/>
              </a:rPr>
              <a:t>P</a:t>
            </a:r>
            <a:r>
              <a:rPr lang="en-US" altLang="zh-CN" sz="2400" b="1" baseline="-25000" dirty="0" smtClean="0">
                <a:solidFill>
                  <a:srgbClr val="FF0000"/>
                </a:solidFill>
                <a:latin typeface="Times New Roman" panose="02020603050405020304" pitchFamily="18" charset="0"/>
                <a:cs typeface="Times New Roman" panose="02020603050405020304" pitchFamily="18" charset="0"/>
              </a:rPr>
              <a:t>2</a:t>
            </a:r>
            <a:endParaRPr lang="zh-CN" altLang="en-US" sz="2400" b="1" baseline="-25000" dirty="0">
              <a:solidFill>
                <a:srgbClr val="FF0000"/>
              </a:solidFill>
              <a:latin typeface="Times New Roman" panose="02020603050405020304" pitchFamily="18" charset="0"/>
              <a:cs typeface="Times New Roman" panose="02020603050405020304" pitchFamily="18" charset="0"/>
            </a:endParaRPr>
          </a:p>
        </p:txBody>
      </p:sp>
      <p:pic>
        <p:nvPicPr>
          <p:cNvPr id="13315" name="Picture 3"/>
          <p:cNvPicPr>
            <a:picLocks noChangeAspect="1" noChangeArrowheads="1"/>
          </p:cNvPicPr>
          <p:nvPr/>
        </p:nvPicPr>
        <p:blipFill>
          <a:blip r:embed="rId4"/>
          <a:srcRect/>
          <a:stretch>
            <a:fillRect/>
          </a:stretch>
        </p:blipFill>
        <p:spPr bwMode="auto">
          <a:xfrm>
            <a:off x="6574220" y="1340069"/>
            <a:ext cx="5407573" cy="4713890"/>
          </a:xfrm>
          <a:prstGeom prst="rect">
            <a:avLst/>
          </a:prstGeom>
          <a:noFill/>
          <a:ln w="9525">
            <a:noFill/>
            <a:miter lim="800000"/>
            <a:headEnd/>
            <a:tailEnd/>
          </a:ln>
          <a:effectLst/>
        </p:spPr>
      </p:pic>
      <p:sp>
        <p:nvSpPr>
          <p:cNvPr id="19" name="文本框 18"/>
          <p:cNvSpPr txBox="1"/>
          <p:nvPr/>
        </p:nvSpPr>
        <p:spPr>
          <a:xfrm>
            <a:off x="8720329" y="900516"/>
            <a:ext cx="1380506" cy="461665"/>
          </a:xfrm>
          <a:prstGeom prst="rect">
            <a:avLst/>
          </a:prstGeom>
          <a:noFill/>
        </p:spPr>
        <p:txBody>
          <a:bodyPr wrap="none" rtlCol="0">
            <a:spAutoFit/>
          </a:bodyPr>
          <a:lstStyle/>
          <a:p>
            <a:r>
              <a:rPr lang="en-US" altLang="zh-CN" sz="2400" b="1" dirty="0" smtClean="0">
                <a:solidFill>
                  <a:srgbClr val="FF0000"/>
                </a:solidFill>
                <a:latin typeface="Times New Roman" panose="02020603050405020304" pitchFamily="18" charset="0"/>
                <a:cs typeface="Times New Roman" panose="02020603050405020304" pitchFamily="18" charset="0"/>
              </a:rPr>
              <a:t>2</a:t>
            </a:r>
            <a:r>
              <a:rPr lang="en-US" altLang="zh-CN" sz="2400" b="1" baseline="30000" dirty="0" smtClean="0">
                <a:solidFill>
                  <a:srgbClr val="FF0000"/>
                </a:solidFill>
                <a:latin typeface="Times New Roman" panose="02020603050405020304" pitchFamily="18" charset="0"/>
                <a:cs typeface="Times New Roman" panose="02020603050405020304" pitchFamily="18" charset="0"/>
              </a:rPr>
              <a:t>3</a:t>
            </a:r>
            <a:r>
              <a:rPr lang="en-US" altLang="zh-CN" sz="2400" b="1" dirty="0" smtClean="0">
                <a:solidFill>
                  <a:srgbClr val="FF0000"/>
                </a:solidFill>
                <a:latin typeface="Times New Roman" panose="02020603050405020304" pitchFamily="18" charset="0"/>
                <a:cs typeface="Times New Roman" panose="02020603050405020304" pitchFamily="18" charset="0"/>
              </a:rPr>
              <a:t>P</a:t>
            </a:r>
            <a:r>
              <a:rPr lang="en-US" altLang="zh-CN" sz="2400" b="1" baseline="-25000" dirty="0" smtClean="0">
                <a:solidFill>
                  <a:srgbClr val="FF0000"/>
                </a:solidFill>
                <a:latin typeface="Times New Roman" panose="02020603050405020304" pitchFamily="18" charset="0"/>
                <a:cs typeface="Times New Roman" panose="02020603050405020304" pitchFamily="18" charset="0"/>
              </a:rPr>
              <a:t>0</a:t>
            </a:r>
            <a:r>
              <a:rPr lang="en-US" altLang="zh-CN" sz="2400" b="1" dirty="0" smtClean="0">
                <a:solidFill>
                  <a:srgbClr val="FF0000"/>
                </a:solidFill>
                <a:latin typeface="Times New Roman" panose="02020603050405020304" pitchFamily="18" charset="0"/>
                <a:cs typeface="Times New Roman" panose="02020603050405020304" pitchFamily="18" charset="0"/>
              </a:rPr>
              <a:t>-2</a:t>
            </a:r>
            <a:r>
              <a:rPr lang="en-US" altLang="zh-CN" sz="2400" b="1" baseline="30000" dirty="0" smtClean="0">
                <a:solidFill>
                  <a:srgbClr val="FF0000"/>
                </a:solidFill>
                <a:latin typeface="Times New Roman" panose="02020603050405020304" pitchFamily="18" charset="0"/>
                <a:cs typeface="Times New Roman" panose="02020603050405020304" pitchFamily="18" charset="0"/>
              </a:rPr>
              <a:t>3</a:t>
            </a:r>
            <a:r>
              <a:rPr lang="en-US" altLang="zh-CN" sz="2400" b="1" dirty="0" smtClean="0">
                <a:solidFill>
                  <a:srgbClr val="FF0000"/>
                </a:solidFill>
                <a:latin typeface="Times New Roman" panose="02020603050405020304" pitchFamily="18" charset="0"/>
                <a:cs typeface="Times New Roman" panose="02020603050405020304" pitchFamily="18" charset="0"/>
              </a:rPr>
              <a:t>P</a:t>
            </a:r>
            <a:r>
              <a:rPr lang="en-US" altLang="zh-CN" sz="2400" b="1" baseline="-25000" dirty="0" smtClean="0">
                <a:solidFill>
                  <a:srgbClr val="FF0000"/>
                </a:solidFill>
                <a:latin typeface="Times New Roman" panose="02020603050405020304" pitchFamily="18" charset="0"/>
                <a:cs typeface="Times New Roman" panose="02020603050405020304" pitchFamily="18" charset="0"/>
              </a:rPr>
              <a:t>2</a:t>
            </a:r>
            <a:endParaRPr lang="zh-CN" altLang="en-US" sz="2400" b="1" baseline="-25000" dirty="0">
              <a:solidFill>
                <a:srgbClr val="FF0000"/>
              </a:solidFill>
              <a:latin typeface="Times New Roman" panose="02020603050405020304" pitchFamily="18" charset="0"/>
              <a:cs typeface="Times New Roman" panose="02020603050405020304" pitchFamily="18" charset="0"/>
            </a:endParaRPr>
          </a:p>
        </p:txBody>
      </p:sp>
      <p:cxnSp>
        <p:nvCxnSpPr>
          <p:cNvPr id="13" name="直接连接符 12"/>
          <p:cNvCxnSpPr/>
          <p:nvPr/>
        </p:nvCxnSpPr>
        <p:spPr>
          <a:xfrm>
            <a:off x="1412014" y="2060977"/>
            <a:ext cx="1511176" cy="386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16" name="矩形 15"/>
          <p:cNvSpPr/>
          <p:nvPr/>
        </p:nvSpPr>
        <p:spPr>
          <a:xfrm>
            <a:off x="814114" y="4756359"/>
            <a:ext cx="577402" cy="461665"/>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sz="2400" b="1" dirty="0">
                <a:solidFill>
                  <a:srgbClr val="FF0000"/>
                </a:solidFill>
                <a:latin typeface="Times New Roman" pitchFamily="18" charset="0"/>
                <a:ea typeface="黑体" panose="02010609060101010101" pitchFamily="49" charset="-122"/>
                <a:cs typeface="Times New Roman" pitchFamily="18" charset="0"/>
              </a:rPr>
              <a:t>P</a:t>
            </a:r>
            <a:r>
              <a:rPr lang="en-US" altLang="zh-CN" sz="2400" b="1" baseline="-25000" dirty="0">
                <a:solidFill>
                  <a:srgbClr val="FF0000"/>
                </a:solidFill>
                <a:latin typeface="Times New Roman" pitchFamily="18" charset="0"/>
                <a:ea typeface="黑体" panose="02010609060101010101" pitchFamily="49" charset="-122"/>
                <a:cs typeface="Times New Roman" pitchFamily="18" charset="0"/>
              </a:rPr>
              <a:t>2</a:t>
            </a:r>
            <a:endParaRPr lang="zh-CN" altLang="en-US" sz="2400" b="1" dirty="0">
              <a:solidFill>
                <a:srgbClr val="FF0000"/>
              </a:solidFill>
              <a:latin typeface="Times New Roman" pitchFamily="18" charset="0"/>
              <a:ea typeface="黑体" panose="02010609060101010101" pitchFamily="49" charset="-122"/>
              <a:cs typeface="Times New Roman" pitchFamily="18" charset="0"/>
            </a:endParaRPr>
          </a:p>
        </p:txBody>
      </p:sp>
      <p:sp>
        <p:nvSpPr>
          <p:cNvPr id="17" name="矩形 16"/>
          <p:cNvSpPr/>
          <p:nvPr/>
        </p:nvSpPr>
        <p:spPr>
          <a:xfrm>
            <a:off x="797847" y="4107483"/>
            <a:ext cx="577402" cy="461665"/>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sz="2400" b="1" dirty="0">
                <a:solidFill>
                  <a:srgbClr val="FF0000"/>
                </a:solidFill>
                <a:latin typeface="Times New Roman" pitchFamily="18" charset="0"/>
                <a:ea typeface="黑体" panose="02010609060101010101" pitchFamily="49" charset="-122"/>
                <a:cs typeface="Times New Roman" pitchFamily="18" charset="0"/>
              </a:rPr>
              <a:t>P</a:t>
            </a:r>
            <a:r>
              <a:rPr lang="en-US" altLang="zh-CN" sz="2400" b="1" baseline="-25000" dirty="0">
                <a:solidFill>
                  <a:srgbClr val="FF0000"/>
                </a:solidFill>
                <a:latin typeface="Times New Roman" pitchFamily="18" charset="0"/>
                <a:ea typeface="黑体" panose="02010609060101010101" pitchFamily="49" charset="-122"/>
                <a:cs typeface="Times New Roman" pitchFamily="18" charset="0"/>
              </a:rPr>
              <a:t>1</a:t>
            </a:r>
            <a:endParaRPr lang="zh-CN" altLang="en-US" sz="2400" b="1" dirty="0">
              <a:solidFill>
                <a:srgbClr val="FF0000"/>
              </a:solidFill>
              <a:latin typeface="Times New Roman" pitchFamily="18" charset="0"/>
              <a:ea typeface="黑体" panose="02010609060101010101" pitchFamily="49" charset="-122"/>
              <a:cs typeface="Times New Roman" pitchFamily="18" charset="0"/>
            </a:endParaRPr>
          </a:p>
        </p:txBody>
      </p:sp>
      <p:sp>
        <p:nvSpPr>
          <p:cNvPr id="20" name="矩形 19"/>
          <p:cNvSpPr/>
          <p:nvPr/>
        </p:nvSpPr>
        <p:spPr>
          <a:xfrm>
            <a:off x="871698" y="1802594"/>
            <a:ext cx="577402" cy="461665"/>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2400"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sz="2400" b="1" dirty="0">
                <a:solidFill>
                  <a:srgbClr val="FF0000"/>
                </a:solidFill>
                <a:latin typeface="Times New Roman" pitchFamily="18" charset="0"/>
                <a:ea typeface="黑体" panose="02010609060101010101" pitchFamily="49" charset="-122"/>
                <a:cs typeface="Times New Roman" pitchFamily="18" charset="0"/>
              </a:rPr>
              <a:t>P</a:t>
            </a:r>
            <a:r>
              <a:rPr lang="en-US" altLang="zh-CN" sz="2400" b="1" baseline="-25000" dirty="0">
                <a:solidFill>
                  <a:srgbClr val="FF0000"/>
                </a:solidFill>
                <a:latin typeface="Times New Roman" pitchFamily="18" charset="0"/>
                <a:ea typeface="黑体" panose="02010609060101010101" pitchFamily="49" charset="-122"/>
                <a:cs typeface="Times New Roman" pitchFamily="18" charset="0"/>
              </a:rPr>
              <a:t>0</a:t>
            </a:r>
            <a:endParaRPr lang="zh-CN" altLang="en-US" sz="2400" b="1" dirty="0">
              <a:solidFill>
                <a:srgbClr val="FF0000"/>
              </a:solidFill>
              <a:latin typeface="Times New Roman" pitchFamily="18" charset="0"/>
              <a:ea typeface="黑体" panose="02010609060101010101" pitchFamily="49" charset="-122"/>
              <a:cs typeface="Times New Roman" pitchFamily="18" charset="0"/>
            </a:endParaRPr>
          </a:p>
        </p:txBody>
      </p:sp>
      <p:cxnSp>
        <p:nvCxnSpPr>
          <p:cNvPr id="26" name="直接箭头连接符 25"/>
          <p:cNvCxnSpPr/>
          <p:nvPr/>
        </p:nvCxnSpPr>
        <p:spPr bwMode="auto">
          <a:xfrm rot="16200000" flipV="1">
            <a:off x="1760336" y="4676954"/>
            <a:ext cx="622034" cy="19393"/>
          </a:xfrm>
          <a:prstGeom prst="straightConnector1">
            <a:avLst/>
          </a:prstGeom>
          <a:ln w="254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矩形 26"/>
          <p:cNvSpPr/>
          <p:nvPr/>
        </p:nvSpPr>
        <p:spPr bwMode="auto">
          <a:xfrm>
            <a:off x="2147908" y="4508239"/>
            <a:ext cx="1260000" cy="33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altLang="zh-CN" sz="1600" b="1" dirty="0">
                <a:solidFill>
                  <a:schemeClr val="tx1"/>
                </a:solidFill>
                <a:latin typeface="Times New Roman" pitchFamily="18" charset="0"/>
                <a:ea typeface="黑体" panose="02010609060101010101" pitchFamily="49" charset="-122"/>
                <a:cs typeface="Times New Roman" pitchFamily="18" charset="0"/>
              </a:rPr>
              <a:t>V</a:t>
            </a:r>
            <a:r>
              <a:rPr lang="en-US" altLang="zh-CN" sz="1600" b="1" baseline="-25000" dirty="0">
                <a:solidFill>
                  <a:schemeClr val="tx1"/>
                </a:solidFill>
                <a:latin typeface="Times New Roman" pitchFamily="18" charset="0"/>
                <a:ea typeface="黑体" panose="02010609060101010101" pitchFamily="49" charset="-122"/>
                <a:cs typeface="Times New Roman" pitchFamily="18" charset="0"/>
              </a:rPr>
              <a:t>12 </a:t>
            </a:r>
            <a:r>
              <a:rPr lang="en-US" altLang="zh-CN" sz="1600" b="1" dirty="0">
                <a:solidFill>
                  <a:schemeClr val="tx1"/>
                </a:solidFill>
                <a:latin typeface="Times New Roman" pitchFamily="18" charset="0"/>
                <a:ea typeface="黑体" panose="02010609060101010101" pitchFamily="49" charset="-122"/>
                <a:cs typeface="Times New Roman" pitchFamily="18" charset="0"/>
              </a:rPr>
              <a:t>2.3GHz</a:t>
            </a:r>
            <a:endParaRPr lang="zh-CN" altLang="en-US" sz="1600" b="1" dirty="0">
              <a:solidFill>
                <a:schemeClr val="tx1"/>
              </a:solidFill>
              <a:latin typeface="Times New Roman" pitchFamily="18" charset="0"/>
              <a:ea typeface="黑体" panose="02010609060101010101" pitchFamily="49" charset="-122"/>
              <a:cs typeface="Times New Roman" pitchFamily="18" charset="0"/>
            </a:endParaRPr>
          </a:p>
        </p:txBody>
      </p:sp>
      <p:cxnSp>
        <p:nvCxnSpPr>
          <p:cNvPr id="28" name="直接箭头连接符 27"/>
          <p:cNvCxnSpPr/>
          <p:nvPr/>
        </p:nvCxnSpPr>
        <p:spPr bwMode="auto">
          <a:xfrm rot="16200000" flipV="1">
            <a:off x="321975" y="3506609"/>
            <a:ext cx="2899712" cy="19345"/>
          </a:xfrm>
          <a:prstGeom prst="straightConnector1">
            <a:avLst/>
          </a:prstGeom>
          <a:ln w="254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矩形 28"/>
          <p:cNvSpPr/>
          <p:nvPr/>
        </p:nvSpPr>
        <p:spPr bwMode="auto">
          <a:xfrm>
            <a:off x="581635" y="3113036"/>
            <a:ext cx="1260000" cy="408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altLang="zh-CN" sz="1600" b="1" dirty="0">
                <a:solidFill>
                  <a:schemeClr val="tx1"/>
                </a:solidFill>
                <a:latin typeface="Times New Roman" pitchFamily="18" charset="0"/>
                <a:ea typeface="黑体" panose="02010609060101010101" pitchFamily="49" charset="-122"/>
                <a:cs typeface="Times New Roman" pitchFamily="18" charset="0"/>
              </a:rPr>
              <a:t>V</a:t>
            </a:r>
            <a:r>
              <a:rPr lang="en-US" altLang="zh-CN" sz="1600" b="1" baseline="-25000" dirty="0">
                <a:solidFill>
                  <a:schemeClr val="tx1"/>
                </a:solidFill>
                <a:latin typeface="Times New Roman" pitchFamily="18" charset="0"/>
                <a:ea typeface="黑体" panose="02010609060101010101" pitchFamily="49" charset="-122"/>
                <a:cs typeface="Times New Roman" pitchFamily="18" charset="0"/>
              </a:rPr>
              <a:t>02 </a:t>
            </a:r>
            <a:r>
              <a:rPr lang="en-US" altLang="zh-CN" sz="1600" b="1" dirty="0">
                <a:solidFill>
                  <a:schemeClr val="tx1"/>
                </a:solidFill>
                <a:latin typeface="Times New Roman" pitchFamily="18" charset="0"/>
                <a:ea typeface="黑体" panose="02010609060101010101" pitchFamily="49" charset="-122"/>
                <a:cs typeface="Times New Roman" pitchFamily="18" charset="0"/>
              </a:rPr>
              <a:t>32 GHz</a:t>
            </a:r>
            <a:endParaRPr lang="zh-CN" altLang="en-US" sz="1600" b="1" dirty="0">
              <a:solidFill>
                <a:schemeClr val="tx1"/>
              </a:solidFill>
              <a:latin typeface="Times New Roman" pitchFamily="18" charset="0"/>
              <a:ea typeface="黑体" panose="02010609060101010101" pitchFamily="49" charset="-122"/>
              <a:cs typeface="Times New Roman" pitchFamily="18" charset="0"/>
            </a:endParaRPr>
          </a:p>
        </p:txBody>
      </p:sp>
      <p:sp>
        <p:nvSpPr>
          <p:cNvPr id="30" name="TextBox 46"/>
          <p:cNvSpPr txBox="1"/>
          <p:nvPr/>
        </p:nvSpPr>
        <p:spPr>
          <a:xfrm>
            <a:off x="1427092" y="1530277"/>
            <a:ext cx="1266693" cy="707886"/>
          </a:xfrm>
          <a:prstGeom prst="rect">
            <a:avLst/>
          </a:prstGeom>
          <a:noFill/>
        </p:spPr>
        <p:txBody>
          <a:bodyPr wrap="none" rtlCol="0">
            <a:spAutoFit/>
          </a:bodyPr>
          <a:lstStyle/>
          <a:p>
            <a:r>
              <a:rPr lang="en-US" altLang="zh-CN" sz="2000" b="1" dirty="0">
                <a:latin typeface="Times New Roman" pitchFamily="18" charset="0"/>
                <a:ea typeface="黑体" panose="02010609060101010101" pitchFamily="49" charset="-122"/>
                <a:cs typeface="Times New Roman" pitchFamily="18" charset="0"/>
              </a:rPr>
              <a:t>He-4 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P</a:t>
            </a:r>
            <a:r>
              <a:rPr lang="en-US" altLang="zh-CN" sz="2000" b="1" baseline="-25000" dirty="0">
                <a:latin typeface="Times New Roman" pitchFamily="18" charset="0"/>
                <a:ea typeface="黑体" panose="02010609060101010101" pitchFamily="49" charset="-122"/>
                <a:cs typeface="Times New Roman" pitchFamily="18" charset="0"/>
              </a:rPr>
              <a:t>J</a:t>
            </a:r>
            <a:endParaRPr lang="zh-CN" altLang="en-US" sz="2000" b="1" baseline="-25000" dirty="0">
              <a:latin typeface="Times New Roman" pitchFamily="18" charset="0"/>
              <a:ea typeface="黑体" panose="02010609060101010101" pitchFamily="49" charset="-122"/>
              <a:cs typeface="Times New Roman" pitchFamily="18" charset="0"/>
            </a:endParaRPr>
          </a:p>
          <a:p>
            <a:endParaRPr lang="zh-CN" altLang="en-US" sz="2000" b="1" dirty="0">
              <a:latin typeface="黑体" panose="02010609060101010101" pitchFamily="49" charset="-122"/>
              <a:ea typeface="黑体" panose="02010609060101010101" pitchFamily="49" charset="-122"/>
            </a:endParaRPr>
          </a:p>
        </p:txBody>
      </p:sp>
      <p:cxnSp>
        <p:nvCxnSpPr>
          <p:cNvPr id="33" name="直接连接符 32"/>
          <p:cNvCxnSpPr/>
          <p:nvPr/>
        </p:nvCxnSpPr>
        <p:spPr>
          <a:xfrm>
            <a:off x="1327931" y="4389018"/>
            <a:ext cx="1511176" cy="386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34" name="直接连接符 33"/>
          <p:cNvCxnSpPr/>
          <p:nvPr/>
        </p:nvCxnSpPr>
        <p:spPr>
          <a:xfrm>
            <a:off x="1343697" y="5035405"/>
            <a:ext cx="1511176" cy="3868"/>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1690044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315"/>
                                        </p:tgtEl>
                                        <p:attrNameLst>
                                          <p:attrName>style.visibility</p:attrName>
                                        </p:attrNameLst>
                                      </p:cBhvr>
                                      <p:to>
                                        <p:strVal val="visible"/>
                                      </p:to>
                                    </p:set>
                                    <p:animEffect transition="in" filter="fade">
                                      <p:cBhvr>
                                        <p:cTn id="10" dur="1000"/>
                                        <p:tgtEl>
                                          <p:spTgt spid="13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12</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He-4 (1s2p) 2</a:t>
            </a:r>
            <a:r>
              <a:rPr lang="en-US" altLang="zh-CN" sz="3200" b="1" baseline="30000" dirty="0">
                <a:latin typeface="Times New Roman" panose="02020603050405020304" pitchFamily="18" charset="0"/>
                <a:ea typeface="Arial Unicode MS" panose="020B0604020202020204" pitchFamily="34" charset="-122"/>
                <a:cs typeface="Times New Roman" panose="02020603050405020304" pitchFamily="18" charset="0"/>
              </a:rPr>
              <a:t>3</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P</a:t>
            </a:r>
            <a:r>
              <a:rPr lang="en-US" altLang="zh-CN" sz="3200" b="1" baseline="-25000" dirty="0">
                <a:latin typeface="Times New Roman" panose="02020603050405020304" pitchFamily="18" charset="0"/>
                <a:ea typeface="Arial Unicode MS" panose="020B0604020202020204" pitchFamily="34" charset="-122"/>
                <a:cs typeface="Times New Roman" panose="02020603050405020304" pitchFamily="18" charset="0"/>
              </a:rPr>
              <a:t>0</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-2</a:t>
            </a:r>
            <a:r>
              <a:rPr lang="en-US" altLang="zh-CN" sz="3200" b="1" baseline="30000" dirty="0">
                <a:latin typeface="Times New Roman" panose="02020603050405020304" pitchFamily="18" charset="0"/>
                <a:ea typeface="Arial Unicode MS" panose="020B0604020202020204" pitchFamily="34" charset="-122"/>
                <a:cs typeface="Times New Roman" panose="02020603050405020304" pitchFamily="18" charset="0"/>
              </a:rPr>
              <a:t>3</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P</a:t>
            </a:r>
            <a:r>
              <a:rPr lang="en-US" altLang="zh-CN" sz="3200" b="1" baseline="-25000" dirty="0">
                <a:latin typeface="Times New Roman" panose="02020603050405020304" pitchFamily="18" charset="0"/>
                <a:ea typeface="Arial Unicode MS" panose="020B0604020202020204" pitchFamily="34" charset="-122"/>
                <a:cs typeface="Times New Roman" panose="02020603050405020304" pitchFamily="18" charset="0"/>
              </a:rPr>
              <a:t>2</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 Measurement</a:t>
            </a:r>
            <a:endParaRPr lang="zh-CN" altLang="en-US" sz="3200" b="1" dirty="0">
              <a:ln w="0"/>
              <a:latin typeface="Times New Roman" panose="02020603050405020304" pitchFamily="18" charset="0"/>
              <a:ea typeface="Arial Unicode MS" panose="020B0604020202020204" pitchFamily="34" charset="-122"/>
              <a:cs typeface="Times New Roman" panose="02020603050405020304" pitchFamily="18" charset="0"/>
            </a:endParaRPr>
          </a:p>
        </p:txBody>
      </p:sp>
      <p:cxnSp>
        <p:nvCxnSpPr>
          <p:cNvPr id="4" name="Straight Connector 7"/>
          <p:cNvCxnSpPr/>
          <p:nvPr/>
        </p:nvCxnSpPr>
        <p:spPr>
          <a:xfrm>
            <a:off x="3863471" y="4330675"/>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5" name="Straight Connector 8"/>
          <p:cNvCxnSpPr/>
          <p:nvPr/>
        </p:nvCxnSpPr>
        <p:spPr>
          <a:xfrm>
            <a:off x="2112607" y="4534915"/>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6" name="TextBox 16"/>
          <p:cNvSpPr txBox="1"/>
          <p:nvPr/>
        </p:nvSpPr>
        <p:spPr>
          <a:xfrm>
            <a:off x="399422" y="4411725"/>
            <a:ext cx="71526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S</a:t>
            </a:r>
            <a:r>
              <a:rPr lang="en-US" sz="2400" b="1" baseline="-25000" dirty="0">
                <a:latin typeface="Times New Roman" pitchFamily="18" charset="0"/>
                <a:ea typeface="黑体" panose="02010609060101010101" pitchFamily="49" charset="-122"/>
                <a:cs typeface="Times New Roman" pitchFamily="18" charset="0"/>
              </a:rPr>
              <a:t>1</a:t>
            </a:r>
          </a:p>
        </p:txBody>
      </p:sp>
      <p:sp>
        <p:nvSpPr>
          <p:cNvPr id="7" name="TextBox 17"/>
          <p:cNvSpPr txBox="1"/>
          <p:nvPr/>
        </p:nvSpPr>
        <p:spPr>
          <a:xfrm>
            <a:off x="399395" y="2719640"/>
            <a:ext cx="73129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P</a:t>
            </a:r>
            <a:r>
              <a:rPr lang="en-US" sz="2400" b="1" baseline="-25000" dirty="0">
                <a:latin typeface="Times New Roman" pitchFamily="18" charset="0"/>
                <a:ea typeface="黑体" panose="02010609060101010101" pitchFamily="49" charset="-122"/>
                <a:cs typeface="Times New Roman" pitchFamily="18" charset="0"/>
              </a:rPr>
              <a:t>2</a:t>
            </a:r>
          </a:p>
        </p:txBody>
      </p:sp>
      <p:cxnSp>
        <p:nvCxnSpPr>
          <p:cNvPr id="8" name="Straight Connector 52"/>
          <p:cNvCxnSpPr/>
          <p:nvPr/>
        </p:nvCxnSpPr>
        <p:spPr>
          <a:xfrm>
            <a:off x="2997003" y="2896023"/>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Straight Connector 53"/>
          <p:cNvCxnSpPr/>
          <p:nvPr/>
        </p:nvCxnSpPr>
        <p:spPr>
          <a:xfrm>
            <a:off x="3863472" y="2780505"/>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54"/>
          <p:cNvCxnSpPr/>
          <p:nvPr/>
        </p:nvCxnSpPr>
        <p:spPr>
          <a:xfrm>
            <a:off x="2112607" y="2998524"/>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Straight Arrow Connector 60"/>
          <p:cNvCxnSpPr/>
          <p:nvPr/>
        </p:nvCxnSpPr>
        <p:spPr>
          <a:xfrm rot="16200000" flipV="1">
            <a:off x="3309970" y="3373031"/>
            <a:ext cx="1296619" cy="596823"/>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62"/>
          <p:cNvCxnSpPr/>
          <p:nvPr/>
        </p:nvCxnSpPr>
        <p:spPr>
          <a:xfrm rot="16200000" flipV="1">
            <a:off x="2805484" y="2710891"/>
            <a:ext cx="2132210" cy="95938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3" name="TextBox 73"/>
          <p:cNvSpPr txBox="1"/>
          <p:nvPr/>
        </p:nvSpPr>
        <p:spPr>
          <a:xfrm>
            <a:off x="2050396" y="4901506"/>
            <a:ext cx="8156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m=-1</a:t>
            </a:r>
          </a:p>
        </p:txBody>
      </p:sp>
      <p:sp>
        <p:nvSpPr>
          <p:cNvPr id="14" name="TextBox 74"/>
          <p:cNvSpPr txBox="1"/>
          <p:nvPr/>
        </p:nvSpPr>
        <p:spPr>
          <a:xfrm>
            <a:off x="2941224" y="4894788"/>
            <a:ext cx="8156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m=0</a:t>
            </a:r>
          </a:p>
        </p:txBody>
      </p:sp>
      <p:sp>
        <p:nvSpPr>
          <p:cNvPr id="15" name="TextBox 75"/>
          <p:cNvSpPr txBox="1"/>
          <p:nvPr/>
        </p:nvSpPr>
        <p:spPr>
          <a:xfrm>
            <a:off x="3756853" y="4910027"/>
            <a:ext cx="928683"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m=+1</a:t>
            </a:r>
          </a:p>
        </p:txBody>
      </p:sp>
      <p:cxnSp>
        <p:nvCxnSpPr>
          <p:cNvPr id="16" name="Straight Connector 53"/>
          <p:cNvCxnSpPr/>
          <p:nvPr/>
        </p:nvCxnSpPr>
        <p:spPr>
          <a:xfrm>
            <a:off x="4712011" y="2676327"/>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Straight Connector 53"/>
          <p:cNvCxnSpPr/>
          <p:nvPr/>
        </p:nvCxnSpPr>
        <p:spPr>
          <a:xfrm>
            <a:off x="1237057" y="3135229"/>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52"/>
          <p:cNvCxnSpPr/>
          <p:nvPr/>
        </p:nvCxnSpPr>
        <p:spPr>
          <a:xfrm>
            <a:off x="2997003" y="2034724"/>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21" name="TextBox 17"/>
          <p:cNvSpPr txBox="1"/>
          <p:nvPr/>
        </p:nvSpPr>
        <p:spPr>
          <a:xfrm>
            <a:off x="405162" y="1820208"/>
            <a:ext cx="73129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P</a:t>
            </a:r>
            <a:r>
              <a:rPr lang="en-US" altLang="zh-CN" sz="2400" b="1" baseline="-25000" dirty="0">
                <a:latin typeface="Times New Roman" pitchFamily="18" charset="0"/>
                <a:ea typeface="黑体" panose="02010609060101010101" pitchFamily="49" charset="-122"/>
                <a:cs typeface="Times New Roman" pitchFamily="18" charset="0"/>
              </a:rPr>
              <a:t>0</a:t>
            </a:r>
            <a:endParaRPr lang="en-US" sz="2400" b="1" baseline="-25000" dirty="0">
              <a:latin typeface="Times New Roman" pitchFamily="18" charset="0"/>
              <a:ea typeface="黑体" panose="02010609060101010101" pitchFamily="49" charset="-122"/>
              <a:cs typeface="Times New Roman" pitchFamily="18" charset="0"/>
            </a:endParaRPr>
          </a:p>
        </p:txBody>
      </p:sp>
      <p:sp>
        <p:nvSpPr>
          <p:cNvPr id="22" name="TextBox 73"/>
          <p:cNvSpPr txBox="1"/>
          <p:nvPr/>
        </p:nvSpPr>
        <p:spPr>
          <a:xfrm>
            <a:off x="1112629" y="4898090"/>
            <a:ext cx="8156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m=-2</a:t>
            </a:r>
          </a:p>
        </p:txBody>
      </p:sp>
      <p:sp>
        <p:nvSpPr>
          <p:cNvPr id="23" name="TextBox 73"/>
          <p:cNvSpPr txBox="1"/>
          <p:nvPr/>
        </p:nvSpPr>
        <p:spPr>
          <a:xfrm>
            <a:off x="4647678" y="4906158"/>
            <a:ext cx="9043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m=+2</a:t>
            </a:r>
          </a:p>
        </p:txBody>
      </p:sp>
      <p:cxnSp>
        <p:nvCxnSpPr>
          <p:cNvPr id="24" name="直接箭头连接符 23"/>
          <p:cNvCxnSpPr/>
          <p:nvPr/>
        </p:nvCxnSpPr>
        <p:spPr>
          <a:xfrm>
            <a:off x="5551307" y="2024723"/>
            <a:ext cx="5655" cy="84472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4398922" y="2197628"/>
            <a:ext cx="1016625" cy="400110"/>
          </a:xfrm>
          <a:prstGeom prst="rect">
            <a:avLst/>
          </a:prstGeom>
          <a:noFill/>
        </p:spPr>
        <p:txBody>
          <a:bodyPr wrap="none" rtlCol="0" anchor="ctr">
            <a:spAutoFit/>
          </a:bodyPr>
          <a:lstStyle/>
          <a:p>
            <a:pPr algn="ctr"/>
            <a:r>
              <a:rPr lang="en-US" altLang="zh-CN" sz="2000" b="1" dirty="0">
                <a:latin typeface="Times New Roman" pitchFamily="18" charset="0"/>
                <a:ea typeface="黑体" panose="02010609060101010101" pitchFamily="49" charset="-122"/>
                <a:cs typeface="Times New Roman" pitchFamily="18" charset="0"/>
              </a:rPr>
              <a:t>32 GHz</a:t>
            </a:r>
            <a:endParaRPr lang="zh-CN" altLang="en-US" sz="2000" b="1" dirty="0">
              <a:latin typeface="Times New Roman" pitchFamily="18" charset="0"/>
              <a:ea typeface="黑体" panose="02010609060101010101" pitchFamily="49" charset="-122"/>
              <a:cs typeface="Times New Roman" pitchFamily="18" charset="0"/>
            </a:endParaRPr>
          </a:p>
        </p:txBody>
      </p:sp>
      <p:cxnSp>
        <p:nvCxnSpPr>
          <p:cNvPr id="28" name="直接连接符 27"/>
          <p:cNvCxnSpPr/>
          <p:nvPr/>
        </p:nvCxnSpPr>
        <p:spPr>
          <a:xfrm flipV="1">
            <a:off x="5569653" y="3921767"/>
            <a:ext cx="0" cy="517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569653" y="2898735"/>
            <a:ext cx="0" cy="919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5417339" y="3775889"/>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409868" y="3881679"/>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文本框 31"/>
          <p:cNvSpPr txBox="1"/>
          <p:nvPr/>
        </p:nvSpPr>
        <p:spPr>
          <a:xfrm>
            <a:off x="4731725" y="4405480"/>
            <a:ext cx="1053494" cy="400110"/>
          </a:xfrm>
          <a:prstGeom prst="rect">
            <a:avLst/>
          </a:prstGeom>
          <a:noFill/>
        </p:spPr>
        <p:txBody>
          <a:bodyPr wrap="none" rtlCol="0" anchor="ctr">
            <a:spAutoFit/>
          </a:bodyPr>
          <a:lstStyle/>
          <a:p>
            <a:pPr algn="ctr"/>
            <a:r>
              <a:rPr lang="en-US" altLang="zh-CN" sz="2000" b="1" dirty="0">
                <a:latin typeface="Times New Roman" pitchFamily="18" charset="0"/>
                <a:ea typeface="黑体" panose="02010609060101010101" pitchFamily="49" charset="-122"/>
                <a:cs typeface="Times New Roman" pitchFamily="18" charset="0"/>
              </a:rPr>
              <a:t>1083nm</a:t>
            </a:r>
            <a:endParaRPr lang="zh-CN" altLang="en-US" sz="2000" b="1" dirty="0">
              <a:latin typeface="Times New Roman" pitchFamily="18" charset="0"/>
              <a:ea typeface="黑体" panose="02010609060101010101" pitchFamily="49" charset="-122"/>
              <a:cs typeface="Times New Roman" pitchFamily="18" charset="0"/>
            </a:endParaRPr>
          </a:p>
        </p:txBody>
      </p:sp>
      <p:cxnSp>
        <p:nvCxnSpPr>
          <p:cNvPr id="38" name="直接箭头连接符 37"/>
          <p:cNvCxnSpPr/>
          <p:nvPr/>
        </p:nvCxnSpPr>
        <p:spPr>
          <a:xfrm>
            <a:off x="3572701" y="2896031"/>
            <a:ext cx="11677" cy="150116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3338265" y="2204287"/>
            <a:ext cx="10589" cy="219291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6"/>
          <p:cNvCxnSpPr/>
          <p:nvPr/>
        </p:nvCxnSpPr>
        <p:spPr>
          <a:xfrm>
            <a:off x="2997003" y="4451223"/>
            <a:ext cx="691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43" name="TextBox 17"/>
          <p:cNvSpPr txBox="1"/>
          <p:nvPr/>
        </p:nvSpPr>
        <p:spPr>
          <a:xfrm>
            <a:off x="3972811" y="3158012"/>
            <a:ext cx="1526573" cy="400110"/>
          </a:xfrm>
          <a:prstGeom prst="rect">
            <a:avLst/>
          </a:prstGeom>
          <a:noFill/>
        </p:spPr>
        <p:txBody>
          <a:bodyPr wrap="none" rtlCol="0" anchor="ctr">
            <a:spAutoFit/>
          </a:bodyPr>
          <a:lstStyle/>
          <a:p>
            <a:pPr algn="ctr"/>
            <a:r>
              <a:rPr lang="en-US" sz="2000" b="1" dirty="0">
                <a:solidFill>
                  <a:srgbClr val="0000CC"/>
                </a:solidFill>
                <a:latin typeface="Times New Roman" pitchFamily="18" charset="0"/>
                <a:ea typeface="黑体" panose="02010609060101010101" pitchFamily="49" charset="-122"/>
                <a:cs typeface="Times New Roman" pitchFamily="18" charset="0"/>
              </a:rPr>
              <a:t>Probe Laser</a:t>
            </a:r>
            <a:endParaRPr lang="en-US" sz="2000" b="1" baseline="-25000" dirty="0">
              <a:solidFill>
                <a:srgbClr val="0000CC"/>
              </a:solidFill>
              <a:latin typeface="Times New Roman" pitchFamily="18" charset="0"/>
              <a:ea typeface="黑体" panose="02010609060101010101" pitchFamily="49" charset="-122"/>
              <a:cs typeface="Times New Roman" pitchFamily="18" charset="0"/>
            </a:endParaRPr>
          </a:p>
        </p:txBody>
      </p:sp>
      <p:sp>
        <p:nvSpPr>
          <p:cNvPr id="36" name="文本框 17"/>
          <p:cNvSpPr txBox="1"/>
          <p:nvPr/>
        </p:nvSpPr>
        <p:spPr>
          <a:xfrm>
            <a:off x="6370977" y="1604971"/>
            <a:ext cx="5442651" cy="3708708"/>
          </a:xfrm>
          <a:prstGeom prst="rect">
            <a:avLst/>
          </a:prstGeom>
          <a:noFill/>
        </p:spPr>
        <p:txBody>
          <a:bodyPr wrap="square" rtlCol="0">
            <a:spAutoFit/>
          </a:bodyPr>
          <a:lstStyle/>
          <a:p>
            <a:endParaRPr lang="en-US" altLang="zh-CN" sz="11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T</a:t>
            </a:r>
            <a:r>
              <a:rPr lang="en-US" altLang="zh-CN" sz="2400" b="1" dirty="0" smtClean="0">
                <a:latin typeface="Times New Roman" panose="02020603050405020304" pitchFamily="18" charset="0"/>
                <a:cs typeface="Times New Roman" panose="02020603050405020304" pitchFamily="18" charset="0"/>
              </a:rPr>
              <a:t>he same atomic beam system</a:t>
            </a:r>
          </a:p>
          <a:p>
            <a:pPr marL="285737" indent="-285737"/>
            <a:endParaRPr lang="en-US" altLang="zh-CN" sz="2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Probe laser polarization from </a:t>
            </a:r>
            <a:r>
              <a:rPr lang="zh-CN" altLang="en-US" sz="2400" b="1" dirty="0" smtClean="0">
                <a:latin typeface="Cambria Math"/>
                <a:cs typeface="Times New Roman" panose="02020603050405020304" pitchFamily="18" charset="0"/>
              </a:rPr>
              <a:t>𝜋 </a:t>
            </a:r>
            <a:r>
              <a:rPr lang="en-US" altLang="zh-CN" sz="2400" b="1" dirty="0" smtClean="0">
                <a:latin typeface="Cambria Math"/>
                <a:cs typeface="Times New Roman" panose="02020603050405020304" pitchFamily="18" charset="0"/>
              </a:rPr>
              <a:t>to</a:t>
            </a:r>
            <a:r>
              <a:rPr lang="en-US" altLang="zh-CN" sz="2400" b="1" dirty="0" smtClean="0">
                <a:latin typeface="Cambria Math"/>
                <a:cs typeface="Times New Roman" panose="02020603050405020304" pitchFamily="18" charset="0"/>
              </a:rPr>
              <a:t> </a:t>
            </a:r>
            <a:r>
              <a:rPr lang="zh-CN" altLang="en-US" sz="2400" b="1" dirty="0" smtClean="0">
                <a:latin typeface="Cambria Math"/>
                <a:cs typeface="Times New Roman" panose="02020603050405020304" pitchFamily="18" charset="0"/>
              </a:rPr>
              <a:t>𝜎</a:t>
            </a:r>
            <a:endParaRPr lang="en-US" altLang="zh-CN" sz="2400" b="1" dirty="0" smtClean="0">
              <a:latin typeface="Times New Roman" panose="02020603050405020304" pitchFamily="18" charset="0"/>
              <a:cs typeface="Times New Roman" panose="02020603050405020304" pitchFamily="18" charset="0"/>
            </a:endParaRPr>
          </a:p>
          <a:p>
            <a:pPr marL="285737" indent="-285737"/>
            <a:r>
              <a:rPr lang="en-US" altLang="zh-CN" sz="2400" b="1" dirty="0" smtClean="0">
                <a:latin typeface="Times New Roman" panose="02020603050405020304" pitchFamily="18" charset="0"/>
                <a:cs typeface="Times New Roman" panose="02020603050405020304" pitchFamily="18" charset="0"/>
              </a:rPr>
              <a:t> </a:t>
            </a:r>
            <a:endParaRPr lang="en-US" altLang="zh-CN" sz="2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400" b="1" dirty="0" smtClean="0">
                <a:latin typeface="Times New Roman" panose="02020603050405020304" pitchFamily="18" charset="0"/>
                <a:cs typeface="Times New Roman" panose="02020603050405020304" pitchFamily="18" charset="0"/>
              </a:rPr>
              <a:t>B field direction </a:t>
            </a:r>
          </a:p>
          <a:p>
            <a:pPr marL="285737" indent="-285737"/>
            <a:r>
              <a:rPr lang="en-US" altLang="zh-CN" sz="2400" b="1" dirty="0" smtClean="0">
                <a:latin typeface="Times New Roman" panose="02020603050405020304" pitchFamily="18" charset="0"/>
                <a:cs typeface="Times New Roman" panose="02020603050405020304" pitchFamily="18" charset="0"/>
              </a:rPr>
              <a:t> </a:t>
            </a:r>
            <a:endParaRPr lang="en-US" altLang="zh-CN" sz="2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400" b="1" dirty="0" smtClean="0">
                <a:solidFill>
                  <a:srgbClr val="FF0000"/>
                </a:solidFill>
                <a:latin typeface="Times New Roman" panose="02020603050405020304" pitchFamily="18" charset="0"/>
                <a:cs typeface="Times New Roman" panose="02020603050405020304" pitchFamily="18" charset="0"/>
              </a:rPr>
              <a:t>New laser locking system</a:t>
            </a:r>
            <a:endParaRPr lang="en-US" altLang="zh-CN" sz="2400" b="1" dirty="0">
              <a:solidFill>
                <a:srgbClr val="FF0000"/>
              </a:solidFill>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
        <p:nvSpPr>
          <p:cNvPr id="37" name="矩形 36"/>
          <p:cNvSpPr/>
          <p:nvPr/>
        </p:nvSpPr>
        <p:spPr>
          <a:xfrm>
            <a:off x="4250230" y="3543878"/>
            <a:ext cx="526722" cy="523220"/>
          </a:xfrm>
          <a:prstGeom prst="rect">
            <a:avLst/>
          </a:prstGeom>
        </p:spPr>
        <p:txBody>
          <a:bodyPr wrap="square">
            <a:spAutoFit/>
          </a:bodyPr>
          <a:lstStyle/>
          <a:p>
            <a:r>
              <a:rPr lang="zh-CN" altLang="en-US" sz="2800" b="1" dirty="0" smtClean="0">
                <a:latin typeface="Times New Roman" pitchFamily="18" charset="0"/>
                <a:cs typeface="Times New Roman" pitchFamily="18" charset="0"/>
              </a:rPr>
              <a:t>𝜎</a:t>
            </a:r>
            <a:r>
              <a:rPr lang="en-US" altLang="zh-CN" sz="2800" b="1" dirty="0" smtClean="0">
                <a:latin typeface="Times New Roman" pitchFamily="18" charset="0"/>
                <a:cs typeface="Times New Roman" pitchFamily="18" charset="0"/>
              </a:rPr>
              <a:t>-</a:t>
            </a:r>
            <a:endParaRPr lang="zh-CN" altLang="en-US" sz="2800" b="1" baseline="30000" dirty="0">
              <a:latin typeface="Times New Roman" pitchFamily="18" charset="0"/>
              <a:cs typeface="Times New Roman" pitchFamily="18" charset="0"/>
            </a:endParaRPr>
          </a:p>
        </p:txBody>
      </p:sp>
    </p:spTree>
    <p:extLst>
      <p:ext uri="{BB962C8B-B14F-4D97-AF65-F5344CB8AC3E}">
        <p14:creationId xmlns="" xmlns:p14="http://schemas.microsoft.com/office/powerpoint/2010/main" val="36376180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502166" y="6400809"/>
            <a:ext cx="1219200" cy="284163"/>
          </a:xfrm>
        </p:spPr>
        <p:txBody>
          <a:bodyPr/>
          <a:lstStyle/>
          <a:p>
            <a:pPr>
              <a:defRPr/>
            </a:pPr>
            <a:fld id="{201E3C09-BA95-44B0-AD22-AEB66239AF90}" type="slidenum">
              <a:rPr lang="en-US" smtClean="0">
                <a:solidFill>
                  <a:srgbClr val="2F2F2F">
                    <a:lumMod val="75000"/>
                    <a:lumOff val="25000"/>
                  </a:srgbClr>
                </a:solidFill>
              </a:rPr>
              <a:pPr>
                <a:defRPr/>
              </a:pPr>
              <a:t>13</a:t>
            </a:fld>
            <a:endParaRPr lang="zh-CN" altLang="en-US" dirty="0">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Old Setup</a:t>
            </a:r>
            <a:endParaRPr lang="zh-CN" altLang="en-US" sz="3200" b="1" dirty="0">
              <a:ln w="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5" name="文本框 4"/>
          <p:cNvSpPr txBox="1"/>
          <p:nvPr/>
        </p:nvSpPr>
        <p:spPr>
          <a:xfrm>
            <a:off x="5314386" y="3016208"/>
            <a:ext cx="3552576" cy="2831544"/>
          </a:xfrm>
          <a:prstGeom prst="rect">
            <a:avLst/>
          </a:prstGeom>
          <a:noFill/>
        </p:spPr>
        <p:txBody>
          <a:bodyPr wrap="none" rtlCol="0">
            <a:spAutoFit/>
          </a:bodyPr>
          <a:lstStyle/>
          <a:p>
            <a:endParaRPr lang="en-US" altLang="zh-CN" sz="2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Need regular maintenance</a:t>
            </a:r>
          </a:p>
          <a:p>
            <a:endParaRPr lang="en-US" altLang="zh-CN" sz="2000" dirty="0"/>
          </a:p>
          <a:p>
            <a:pPr marL="285737" indent="-285737">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Lack long term </a:t>
            </a:r>
            <a:r>
              <a:rPr lang="en-US" altLang="zh-CN" sz="2000" b="1" dirty="0" smtClean="0">
                <a:latin typeface="Times New Roman" panose="02020603050405020304" pitchFamily="18" charset="0"/>
                <a:cs typeface="Times New Roman" panose="02020603050405020304" pitchFamily="18" charset="0"/>
              </a:rPr>
              <a:t>stabilization</a:t>
            </a:r>
            <a:endParaRPr lang="en-US" altLang="zh-CN" sz="2000" b="1" dirty="0">
              <a:latin typeface="Times New Roman" panose="02020603050405020304" pitchFamily="18" charset="0"/>
              <a:cs typeface="Times New Roman" panose="02020603050405020304" pitchFamily="18" charset="0"/>
            </a:endParaRPr>
          </a:p>
          <a:p>
            <a:endParaRPr lang="en-US" altLang="zh-CN" sz="20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a:latin typeface="Times New Roman" panose="02020603050405020304" pitchFamily="18" charset="0"/>
                <a:cs typeface="Times New Roman" panose="02020603050405020304" pitchFamily="18" charset="0"/>
              </a:rPr>
              <a:t>Reduce SNR</a:t>
            </a:r>
          </a:p>
          <a:p>
            <a:endParaRPr lang="en-US" altLang="zh-CN" dirty="0"/>
          </a:p>
          <a:p>
            <a:endParaRPr lang="en-US" altLang="zh-CN" dirty="0"/>
          </a:p>
          <a:p>
            <a:endParaRPr lang="zh-CN" altLang="en-US" dirty="0"/>
          </a:p>
        </p:txBody>
      </p:sp>
      <p:grpSp>
        <p:nvGrpSpPr>
          <p:cNvPr id="6" name="组合 5"/>
          <p:cNvGrpSpPr/>
          <p:nvPr/>
        </p:nvGrpSpPr>
        <p:grpSpPr>
          <a:xfrm>
            <a:off x="4020206" y="1845878"/>
            <a:ext cx="4402221" cy="1118040"/>
            <a:chOff x="9508260" y="1355764"/>
            <a:chExt cx="2102069" cy="609600"/>
          </a:xfrm>
        </p:grpSpPr>
        <p:sp>
          <p:nvSpPr>
            <p:cNvPr id="7" name="圆角矩形 6"/>
            <p:cNvSpPr/>
            <p:nvPr/>
          </p:nvSpPr>
          <p:spPr>
            <a:xfrm>
              <a:off x="9508260" y="1355764"/>
              <a:ext cx="2102069" cy="609600"/>
            </a:xfrm>
            <a:prstGeom prst="round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9718468" y="1423695"/>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9845060" y="1741965"/>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10101371" y="1522289"/>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0477593" y="1391780"/>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0475213" y="1761898"/>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0844435" y="156435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11042771" y="1741965"/>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1301125" y="1582958"/>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1087516" y="1410831"/>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9615312" y="164691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10385618" y="1557299"/>
              <a:ext cx="342404" cy="21008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He*</a:t>
              </a:r>
              <a:endParaRPr lang="zh-CN" altLang="en-US" b="1" dirty="0">
                <a:latin typeface="Times New Roman" panose="02020603050405020304" pitchFamily="18" charset="0"/>
                <a:cs typeface="Times New Roman" panose="02020603050405020304" pitchFamily="18" charset="0"/>
              </a:endParaRPr>
            </a:p>
          </p:txBody>
        </p:sp>
      </p:grpSp>
      <p:sp>
        <p:nvSpPr>
          <p:cNvPr id="19" name="矩形 18"/>
          <p:cNvSpPr/>
          <p:nvPr/>
        </p:nvSpPr>
        <p:spPr>
          <a:xfrm>
            <a:off x="4889737" y="1389253"/>
            <a:ext cx="2916183" cy="369332"/>
          </a:xfrm>
          <a:prstGeom prst="rect">
            <a:avLst/>
          </a:prstGeom>
        </p:spPr>
        <p:txBody>
          <a:bodyPr wrap="none">
            <a:spAutoFit/>
          </a:bodyPr>
          <a:lstStyle/>
          <a:p>
            <a:r>
              <a:rPr lang="en-US" altLang="zh-CN" b="1" dirty="0">
                <a:latin typeface="Times New Roman" panose="02020603050405020304" pitchFamily="18" charset="0"/>
                <a:cs typeface="Times New Roman" panose="02020603050405020304" pitchFamily="18" charset="0"/>
              </a:rPr>
              <a:t>Helium </a:t>
            </a:r>
            <a:r>
              <a:rPr lang="en-US" altLang="zh-CN" b="1" dirty="0" smtClean="0">
                <a:latin typeface="Times New Roman" panose="02020603050405020304" pitchFamily="18" charset="0"/>
                <a:cs typeface="Times New Roman" panose="02020603050405020304" pitchFamily="18" charset="0"/>
              </a:rPr>
              <a:t>Gas Discharge Cell </a:t>
            </a:r>
            <a:endParaRPr lang="zh-CN" altLang="en-US" b="1" dirty="0">
              <a:latin typeface="Times New Roman" panose="02020603050405020304" pitchFamily="18" charset="0"/>
              <a:cs typeface="Times New Roman" panose="02020603050405020304" pitchFamily="18" charset="0"/>
            </a:endParaRPr>
          </a:p>
        </p:txBody>
      </p:sp>
      <p:cxnSp>
        <p:nvCxnSpPr>
          <p:cNvPr id="23" name="直接箭头连接符 22"/>
          <p:cNvCxnSpPr/>
          <p:nvPr/>
        </p:nvCxnSpPr>
        <p:spPr>
          <a:xfrm rot="10800000">
            <a:off x="8576441" y="2396359"/>
            <a:ext cx="1560786"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矩形 23"/>
          <p:cNvSpPr/>
          <p:nvPr/>
        </p:nvSpPr>
        <p:spPr>
          <a:xfrm>
            <a:off x="8605143" y="1935792"/>
            <a:ext cx="2567754" cy="369332"/>
          </a:xfrm>
          <a:prstGeom prst="rect">
            <a:avLst/>
          </a:prstGeom>
        </p:spPr>
        <p:txBody>
          <a:bodyPr wrap="none">
            <a:spAutoFit/>
          </a:bodyPr>
          <a:lstStyle/>
          <a:p>
            <a:r>
              <a:rPr lang="en-US" altLang="zh-CN" b="1" dirty="0" smtClean="0">
                <a:latin typeface="Times New Roman" panose="02020603050405020304" pitchFamily="18" charset="0"/>
                <a:cs typeface="Times New Roman" panose="02020603050405020304" pitchFamily="18" charset="0"/>
              </a:rPr>
              <a:t>RF driven gas discharge</a:t>
            </a:r>
            <a:endParaRPr lang="zh-CN" altLang="en-US" b="1" dirty="0">
              <a:latin typeface="Times New Roman" panose="02020603050405020304" pitchFamily="18" charset="0"/>
              <a:cs typeface="Times New Roman" panose="02020603050405020304" pitchFamily="18" charset="0"/>
            </a:endParaRPr>
          </a:p>
        </p:txBody>
      </p:sp>
      <p:sp>
        <p:nvSpPr>
          <p:cNvPr id="25" name="文本框 4"/>
          <p:cNvSpPr txBox="1"/>
          <p:nvPr/>
        </p:nvSpPr>
        <p:spPr>
          <a:xfrm>
            <a:off x="1872246" y="3357798"/>
            <a:ext cx="2260555" cy="1846659"/>
          </a:xfrm>
          <a:prstGeom prst="rect">
            <a:avLst/>
          </a:prstGeom>
          <a:noFill/>
        </p:spPr>
        <p:txBody>
          <a:bodyPr wrap="none" rtlCol="0">
            <a:spAutoFit/>
          </a:bodyPr>
          <a:lstStyle/>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Very Simple</a:t>
            </a:r>
          </a:p>
          <a:p>
            <a:pPr marL="285737" indent="-285737">
              <a:buFont typeface="Wingdings" panose="05000000000000000000" pitchFamily="2" charset="2"/>
              <a:buChar char="Ø"/>
            </a:pPr>
            <a:endParaRPr lang="en-US" altLang="zh-CN" sz="20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Easy to build up</a:t>
            </a:r>
            <a:endParaRPr lang="en-US" altLang="zh-CN" sz="2000" b="1" dirty="0">
              <a:latin typeface="Times New Roman" panose="02020603050405020304" pitchFamily="18" charset="0"/>
              <a:cs typeface="Times New Roman" panose="02020603050405020304" pitchFamily="18" charset="0"/>
            </a:endParaRPr>
          </a:p>
          <a:p>
            <a:endParaRPr lang="en-US" altLang="zh-CN" dirty="0"/>
          </a:p>
          <a:p>
            <a:endParaRPr lang="en-US" altLang="zh-CN" dirty="0"/>
          </a:p>
          <a:p>
            <a:endParaRPr lang="zh-CN" altLang="en-US" dirty="0"/>
          </a:p>
        </p:txBody>
      </p:sp>
      <p:sp>
        <p:nvSpPr>
          <p:cNvPr id="26" name="矩形 25"/>
          <p:cNvSpPr/>
          <p:nvPr/>
        </p:nvSpPr>
        <p:spPr>
          <a:xfrm>
            <a:off x="8473760" y="2592689"/>
            <a:ext cx="3525645" cy="369332"/>
          </a:xfrm>
          <a:prstGeom prst="rect">
            <a:avLst/>
          </a:prstGeom>
        </p:spPr>
        <p:txBody>
          <a:bodyPr wrap="none">
            <a:spAutoFit/>
          </a:bodyPr>
          <a:lstStyle/>
          <a:p>
            <a:r>
              <a:rPr lang="en-US" altLang="zh-CN" b="1" dirty="0" smtClean="0">
                <a:latin typeface="Times New Roman" panose="02020603050405020304" pitchFamily="18" charset="0"/>
                <a:cs typeface="Times New Roman" panose="02020603050405020304" pitchFamily="18" charset="0"/>
              </a:rPr>
              <a:t>For laser cooling  Frequency lock</a:t>
            </a:r>
            <a:endParaRPr lang="zh-CN" altLang="en-US" b="1" dirty="0">
              <a:latin typeface="Times New Roman" panose="02020603050405020304" pitchFamily="18" charset="0"/>
              <a:cs typeface="Times New Roman" panose="02020603050405020304" pitchFamily="18" charset="0"/>
            </a:endParaRPr>
          </a:p>
        </p:txBody>
      </p:sp>
      <p:grpSp>
        <p:nvGrpSpPr>
          <p:cNvPr id="27" name="组合 26"/>
          <p:cNvGrpSpPr/>
          <p:nvPr/>
        </p:nvGrpSpPr>
        <p:grpSpPr>
          <a:xfrm>
            <a:off x="9001435" y="3265132"/>
            <a:ext cx="2273639" cy="1868758"/>
            <a:chOff x="1203132" y="4747350"/>
            <a:chExt cx="1234603" cy="1309278"/>
          </a:xfrm>
        </p:grpSpPr>
        <p:sp>
          <p:nvSpPr>
            <p:cNvPr id="28" name="文本框 60"/>
            <p:cNvSpPr txBox="1">
              <a:spLocks noChangeAspect="1"/>
            </p:cNvSpPr>
            <p:nvPr/>
          </p:nvSpPr>
          <p:spPr>
            <a:xfrm>
              <a:off x="1203132" y="5776305"/>
              <a:ext cx="1234603" cy="280323"/>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S</a:t>
              </a:r>
              <a:r>
                <a:rPr lang="en-US" altLang="zh-CN" sz="2000" b="1" baseline="-25000" dirty="0">
                  <a:latin typeface="Times New Roman" pitchFamily="18" charset="0"/>
                  <a:ea typeface="黑体" panose="02010609060101010101" pitchFamily="49" charset="-122"/>
                  <a:cs typeface="Times New Roman" pitchFamily="18" charset="0"/>
                </a:rPr>
                <a:t>1</a:t>
              </a:r>
              <a:endParaRPr lang="zh-CN" altLang="en-US" sz="2000" b="1" baseline="-25000" dirty="0">
                <a:latin typeface="Times New Roman" pitchFamily="18" charset="0"/>
                <a:ea typeface="黑体" panose="02010609060101010101" pitchFamily="49" charset="-122"/>
                <a:cs typeface="Times New Roman" pitchFamily="18" charset="0"/>
              </a:endParaRPr>
            </a:p>
          </p:txBody>
        </p:sp>
        <p:grpSp>
          <p:nvGrpSpPr>
            <p:cNvPr id="29" name="组合 63"/>
            <p:cNvGrpSpPr/>
            <p:nvPr/>
          </p:nvGrpSpPr>
          <p:grpSpPr>
            <a:xfrm>
              <a:off x="1351728" y="4747350"/>
              <a:ext cx="925504" cy="1051088"/>
              <a:chOff x="1351728" y="4747350"/>
              <a:chExt cx="925504" cy="1051088"/>
            </a:xfrm>
          </p:grpSpPr>
          <p:cxnSp>
            <p:nvCxnSpPr>
              <p:cNvPr id="30" name="直接连接符 29"/>
              <p:cNvCxnSpPr>
                <a:cxnSpLocks noChangeAspect="1"/>
              </p:cNvCxnSpPr>
              <p:nvPr/>
            </p:nvCxnSpPr>
            <p:spPr>
              <a:xfrm>
                <a:off x="1617422" y="5798438"/>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1" name="直接连接符 30"/>
              <p:cNvCxnSpPr>
                <a:cxnSpLocks noChangeAspect="1"/>
              </p:cNvCxnSpPr>
              <p:nvPr/>
            </p:nvCxnSpPr>
            <p:spPr>
              <a:xfrm>
                <a:off x="1605105" y="5076555"/>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32" name="文本框 61"/>
              <p:cNvSpPr txBox="1">
                <a:spLocks noChangeAspect="1"/>
              </p:cNvSpPr>
              <p:nvPr/>
            </p:nvSpPr>
            <p:spPr>
              <a:xfrm>
                <a:off x="1351728" y="4747350"/>
                <a:ext cx="925504" cy="280323"/>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P</a:t>
                </a:r>
                <a:r>
                  <a:rPr lang="en-US" altLang="zh-CN" sz="2000" b="1" baseline="-25000" dirty="0">
                    <a:latin typeface="Times New Roman" pitchFamily="18" charset="0"/>
                    <a:ea typeface="黑体" panose="02010609060101010101" pitchFamily="49" charset="-122"/>
                    <a:cs typeface="Times New Roman" pitchFamily="18" charset="0"/>
                  </a:rPr>
                  <a:t>2</a:t>
                </a:r>
                <a:endParaRPr lang="zh-CN" altLang="en-US" sz="2000" b="1" baseline="-25000" dirty="0">
                  <a:latin typeface="Times New Roman" pitchFamily="18" charset="0"/>
                  <a:ea typeface="黑体" panose="02010609060101010101" pitchFamily="49" charset="-122"/>
                  <a:cs typeface="Times New Roman" pitchFamily="18" charset="0"/>
                </a:endParaRPr>
              </a:p>
            </p:txBody>
          </p:sp>
          <p:cxnSp>
            <p:nvCxnSpPr>
              <p:cNvPr id="33" name="直接箭头连接符 32"/>
              <p:cNvCxnSpPr>
                <a:cxnSpLocks noChangeAspect="1"/>
              </p:cNvCxnSpPr>
              <p:nvPr/>
            </p:nvCxnSpPr>
            <p:spPr>
              <a:xfrm flipV="1">
                <a:off x="1806278" y="5110296"/>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 xmlns:p14="http://schemas.microsoft.com/office/powerpoint/2010/main" val="3953929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14</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Old Setup</a:t>
            </a:r>
            <a:endParaRPr lang="zh-CN" altLang="en-US" sz="3200" b="1" dirty="0">
              <a:ln w="0"/>
              <a:latin typeface="Times New Roman" panose="02020603050405020304" pitchFamily="18" charset="0"/>
              <a:ea typeface="Arial Unicode MS" panose="020B0604020202020204" pitchFamily="34" charset="-122"/>
              <a:cs typeface="Times New Roman" panose="02020603050405020304" pitchFamily="18" charset="0"/>
            </a:endParaRPr>
          </a:p>
        </p:txBody>
      </p:sp>
      <p:graphicFrame>
        <p:nvGraphicFramePr>
          <p:cNvPr id="19" name="对象 18"/>
          <p:cNvGraphicFramePr>
            <a:graphicFrameLocks noChangeAspect="1"/>
          </p:cNvGraphicFramePr>
          <p:nvPr>
            <p:extLst>
              <p:ext uri="{D42A27DB-BD31-4B8C-83A1-F6EECF244321}">
                <p14:modId xmlns="" xmlns:p14="http://schemas.microsoft.com/office/powerpoint/2010/main" val="4006078809"/>
              </p:ext>
            </p:extLst>
          </p:nvPr>
        </p:nvGraphicFramePr>
        <p:xfrm>
          <a:off x="576626" y="2617100"/>
          <a:ext cx="5475643" cy="2456628"/>
        </p:xfrm>
        <a:graphic>
          <a:graphicData uri="http://schemas.openxmlformats.org/presentationml/2006/ole">
            <p:oleObj spid="_x0000_s8559" name="Graph" r:id="rId3" imgW="5486400" imgH="2926080" progId="Origin50.Graph">
              <p:embed/>
            </p:oleObj>
          </a:graphicData>
        </a:graphic>
      </p:graphicFrame>
      <p:sp>
        <p:nvSpPr>
          <p:cNvPr id="23" name="文本框 22"/>
          <p:cNvSpPr txBox="1"/>
          <p:nvPr/>
        </p:nvSpPr>
        <p:spPr>
          <a:xfrm>
            <a:off x="527206" y="1062359"/>
            <a:ext cx="3566041" cy="2862322"/>
          </a:xfrm>
          <a:prstGeom prst="rect">
            <a:avLst/>
          </a:prstGeom>
          <a:noFill/>
        </p:spPr>
        <p:txBody>
          <a:bodyPr wrap="none" rtlCol="0">
            <a:spAutoFit/>
          </a:bodyPr>
          <a:lstStyle/>
          <a:p>
            <a:pPr marL="285737" indent="-285737">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Fiber EOM Sideband </a:t>
            </a:r>
            <a:r>
              <a:rPr lang="en-US" altLang="zh-CN" b="1" dirty="0" smtClean="0">
                <a:latin typeface="Times New Roman" panose="02020603050405020304" pitchFamily="18" charset="0"/>
                <a:cs typeface="Times New Roman" panose="02020603050405020304" pitchFamily="18" charset="0"/>
              </a:rPr>
              <a:t>Scanning</a:t>
            </a:r>
            <a:endParaRPr lang="en-US" altLang="zh-CN" b="1" dirty="0">
              <a:latin typeface="Times New Roman" panose="02020603050405020304" pitchFamily="18" charset="0"/>
              <a:cs typeface="Times New Roman" panose="02020603050405020304" pitchFamily="18" charset="0"/>
            </a:endParaRPr>
          </a:p>
          <a:p>
            <a:endParaRPr lang="en-US" altLang="zh-CN"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b="1" dirty="0">
                <a:latin typeface="Times New Roman" panose="02020603050405020304" pitchFamily="18" charset="0"/>
                <a:cs typeface="Times New Roman" panose="02020603050405020304" pitchFamily="18" charset="0"/>
              </a:rPr>
              <a:t>Sideband </a:t>
            </a:r>
            <a:r>
              <a:rPr lang="en-US" altLang="zh-CN" b="1" dirty="0" smtClean="0">
                <a:latin typeface="Times New Roman" panose="02020603050405020304" pitchFamily="18" charset="0"/>
                <a:cs typeface="Times New Roman" panose="02020603050405020304" pitchFamily="18" charset="0"/>
              </a:rPr>
              <a:t>Power </a:t>
            </a:r>
            <a:r>
              <a:rPr lang="en-US" altLang="zh-CN" b="1" dirty="0" smtClean="0">
                <a:latin typeface="Times New Roman" panose="02020603050405020304" pitchFamily="18" charset="0"/>
                <a:cs typeface="Times New Roman" panose="02020603050405020304" pitchFamily="18" charset="0"/>
              </a:rPr>
              <a:t>V</a:t>
            </a:r>
            <a:r>
              <a:rPr lang="en-US" altLang="zh-CN" b="1" dirty="0" smtClean="0">
                <a:latin typeface="Times New Roman" panose="02020603050405020304" pitchFamily="18" charset="0"/>
                <a:cs typeface="Times New Roman" panose="02020603050405020304" pitchFamily="18" charset="0"/>
              </a:rPr>
              <a:t>ariation</a:t>
            </a:r>
          </a:p>
          <a:p>
            <a:pPr marL="285737" indent="-285737">
              <a:buFont typeface="Wingdings" panose="05000000000000000000" pitchFamily="2" charset="2"/>
              <a:buChar char="Ø"/>
            </a:pPr>
            <a:endParaRPr lang="en-US" altLang="zh-CN"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b="1" dirty="0" smtClean="0">
                <a:latin typeface="Times New Roman" panose="02020603050405020304" pitchFamily="18" charset="0"/>
                <a:cs typeface="Times New Roman" panose="02020603050405020304" pitchFamily="18" charset="0"/>
              </a:rPr>
              <a:t>Reduce the SNR</a:t>
            </a:r>
            <a:endParaRPr lang="en-US" altLang="zh-CN" b="1" dirty="0">
              <a:latin typeface="Times New Roman" panose="02020603050405020304" pitchFamily="18" charset="0"/>
              <a:cs typeface="Times New Roman" panose="02020603050405020304" pitchFamily="18" charset="0"/>
            </a:endParaRPr>
          </a:p>
          <a:p>
            <a:endParaRPr lang="en-US" altLang="zh-CN" dirty="0"/>
          </a:p>
          <a:p>
            <a:pPr marL="285737" indent="-285737"/>
            <a:endParaRPr lang="en-US" altLang="zh-CN" b="1" dirty="0">
              <a:latin typeface="Times New Roman" panose="02020603050405020304" pitchFamily="18" charset="0"/>
              <a:cs typeface="Times New Roman" panose="02020603050405020304" pitchFamily="18" charset="0"/>
            </a:endParaRPr>
          </a:p>
          <a:p>
            <a:endParaRPr lang="en-US" altLang="zh-CN" dirty="0"/>
          </a:p>
          <a:p>
            <a:endParaRPr lang="en-US" altLang="zh-CN" dirty="0"/>
          </a:p>
          <a:p>
            <a:endParaRPr lang="zh-CN" altLang="en-US" dirty="0"/>
          </a:p>
        </p:txBody>
      </p:sp>
      <p:sp>
        <p:nvSpPr>
          <p:cNvPr id="11" name="TextBox 10"/>
          <p:cNvSpPr txBox="1"/>
          <p:nvPr/>
        </p:nvSpPr>
        <p:spPr>
          <a:xfrm>
            <a:off x="6858000" y="3689131"/>
            <a:ext cx="2284600" cy="646331"/>
          </a:xfrm>
          <a:prstGeom prst="rect">
            <a:avLst/>
          </a:prstGeom>
          <a:noFill/>
        </p:spPr>
        <p:txBody>
          <a:bodyPr wrap="none" rtlCol="0">
            <a:spAutoFit/>
          </a:bodyPr>
          <a:lstStyle/>
          <a:p>
            <a:r>
              <a:rPr lang="el-GR" altLang="zh-CN" sz="3600" dirty="0" smtClean="0">
                <a:latin typeface="Cambria Math"/>
                <a:ea typeface="Cambria Math"/>
              </a:rPr>
              <a:t>𝛽</a:t>
            </a:r>
            <a:r>
              <a:rPr lang="en-US" altLang="zh-CN" sz="3600" dirty="0" smtClean="0"/>
              <a:t>=</a:t>
            </a:r>
            <a:r>
              <a:rPr lang="zh-CN" altLang="el-GR" sz="3600" dirty="0" smtClean="0">
                <a:latin typeface="Cambria Math"/>
              </a:rPr>
              <a:t>𝜋</a:t>
            </a:r>
            <a:r>
              <a:rPr lang="en-US" altLang="zh-CN" sz="3600" dirty="0" smtClean="0">
                <a:latin typeface="Cambria Math"/>
              </a:rPr>
              <a:t>V/V</a:t>
            </a:r>
            <a:r>
              <a:rPr lang="en-US" altLang="zh-CN" sz="3600" baseline="-25000" dirty="0" smtClean="0">
                <a:latin typeface="Cambria Math"/>
              </a:rPr>
              <a:t>1/2</a:t>
            </a:r>
            <a:endParaRPr lang="zh-CN" altLang="en-US" sz="3600" baseline="-25000" dirty="0"/>
          </a:p>
        </p:txBody>
      </p:sp>
    </p:spTree>
    <p:extLst>
      <p:ext uri="{BB962C8B-B14F-4D97-AF65-F5344CB8AC3E}">
        <p14:creationId xmlns="" xmlns:p14="http://schemas.microsoft.com/office/powerpoint/2010/main" val="9790836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椭圆 162"/>
          <p:cNvSpPr/>
          <p:nvPr/>
        </p:nvSpPr>
        <p:spPr>
          <a:xfrm>
            <a:off x="9359902" y="5270500"/>
            <a:ext cx="335404" cy="381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灯片编号占位符 12"/>
          <p:cNvSpPr>
            <a:spLocks noGrp="1"/>
          </p:cNvSpPr>
          <p:nvPr>
            <p:ph type="sldNum" sz="quarter" idx="12"/>
          </p:nvPr>
        </p:nvSpPr>
        <p:spPr/>
        <p:txBody>
          <a:bodyPr/>
          <a:lstStyle/>
          <a:p>
            <a:fld id="{C7540D9A-9897-4F00-B1E8-BC662C5C31CF}" type="slidenum">
              <a:rPr lang="zh-CN" altLang="en-US" smtClean="0"/>
              <a:pPr/>
              <a:t>15</a:t>
            </a:fld>
            <a:endParaRPr lang="zh-CN" altLang="en-US"/>
          </a:p>
        </p:txBody>
      </p:sp>
      <p:sp>
        <p:nvSpPr>
          <p:cNvPr id="17" name="标题 1"/>
          <p:cNvSpPr txBox="1">
            <a:spLocks/>
          </p:cNvSpPr>
          <p:nvPr/>
        </p:nvSpPr>
        <p:spPr>
          <a:xfrm>
            <a:off x="0" y="107535"/>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smtClean="0">
                <a:latin typeface="Times New Roman" pitchFamily="18" charset="0"/>
                <a:ea typeface="Arial Unicode MS" panose="020B0604020202020204" pitchFamily="34" charset="-122"/>
                <a:cs typeface="Times New Roman" pitchFamily="18" charset="0"/>
              </a:rPr>
              <a:t>New Optical Setup</a:t>
            </a:r>
            <a:endParaRPr lang="en-US" altLang="zh-CN" sz="3200" b="1" dirty="0">
              <a:latin typeface="Times New Roman" pitchFamily="18" charset="0"/>
              <a:ea typeface="Arial Unicode MS" panose="020B0604020202020204" pitchFamily="34" charset="-122"/>
              <a:cs typeface="Times New Roman" pitchFamily="18" charset="0"/>
            </a:endParaRPr>
          </a:p>
        </p:txBody>
      </p:sp>
      <p:sp>
        <p:nvSpPr>
          <p:cNvPr id="18" name="矩形 17"/>
          <p:cNvSpPr/>
          <p:nvPr/>
        </p:nvSpPr>
        <p:spPr>
          <a:xfrm>
            <a:off x="3577971" y="1230324"/>
            <a:ext cx="1608508" cy="68924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a:t>
            </a:r>
            <a:r>
              <a:rPr lang="en-US" altLang="zh-CN" b="1"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iber </a:t>
            </a: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Master Laser</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矩形 18"/>
          <p:cNvSpPr/>
          <p:nvPr/>
        </p:nvSpPr>
        <p:spPr>
          <a:xfrm>
            <a:off x="3547226" y="3207935"/>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Cooling Laser</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矩形 19"/>
          <p:cNvSpPr/>
          <p:nvPr/>
        </p:nvSpPr>
        <p:spPr>
          <a:xfrm>
            <a:off x="3547226" y="5093220"/>
            <a:ext cx="1608508" cy="682199"/>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Pump Laser</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1211988">
            <a:off x="425979" y="579509"/>
            <a:ext cx="2307775" cy="1545235"/>
          </a:xfrm>
          <a:prstGeom prst="rect">
            <a:avLst/>
          </a:prstGeom>
          <a:noFill/>
          <a:ln w="9525">
            <a:noFill/>
            <a:miter lim="800000"/>
            <a:headEnd/>
            <a:tailEnd/>
          </a:ln>
        </p:spPr>
      </p:pic>
      <p:sp>
        <p:nvSpPr>
          <p:cNvPr id="10" name="文本框 9"/>
          <p:cNvSpPr txBox="1"/>
          <p:nvPr/>
        </p:nvSpPr>
        <p:spPr>
          <a:xfrm>
            <a:off x="-40084" y="1890313"/>
            <a:ext cx="3701013"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Temperature </a:t>
            </a:r>
            <a:r>
              <a:rPr lang="en-US" altLang="zh-CN" b="1" dirty="0" smtClean="0">
                <a:latin typeface="Times New Roman" panose="02020603050405020304" pitchFamily="18" charset="0"/>
                <a:cs typeface="Times New Roman" panose="02020603050405020304" pitchFamily="18" charset="0"/>
              </a:rPr>
              <a:t>controlled </a:t>
            </a:r>
            <a:r>
              <a:rPr lang="en-US" altLang="zh-CN" b="1" dirty="0">
                <a:latin typeface="Times New Roman" panose="02020603050405020304" pitchFamily="18" charset="0"/>
                <a:cs typeface="Times New Roman" panose="02020603050405020304" pitchFamily="18" charset="0"/>
              </a:rPr>
              <a:t>ULE cavity</a:t>
            </a:r>
            <a:endParaRPr lang="zh-CN" altLang="en-US" b="1"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2574877" y="858485"/>
            <a:ext cx="2223686"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PDH locking scheme</a:t>
            </a:r>
            <a:endParaRPr lang="zh-CN" altLang="en-US" b="1" dirty="0">
              <a:latin typeface="Times New Roman" panose="02020603050405020304" pitchFamily="18" charset="0"/>
              <a:cs typeface="Times New Roman" panose="02020603050405020304" pitchFamily="18" charset="0"/>
            </a:endParaRPr>
          </a:p>
        </p:txBody>
      </p:sp>
      <p:sp>
        <p:nvSpPr>
          <p:cNvPr id="103" name="矩形 102"/>
          <p:cNvSpPr/>
          <p:nvPr/>
        </p:nvSpPr>
        <p:spPr>
          <a:xfrm>
            <a:off x="984560" y="2300087"/>
            <a:ext cx="1480365"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Phase lock module</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73" name="组合 72"/>
          <p:cNvGrpSpPr/>
          <p:nvPr/>
        </p:nvGrpSpPr>
        <p:grpSpPr>
          <a:xfrm>
            <a:off x="5024100" y="4686425"/>
            <a:ext cx="1840559" cy="1725786"/>
            <a:chOff x="1105172" y="4585161"/>
            <a:chExt cx="1234603" cy="1362209"/>
          </a:xfrm>
        </p:grpSpPr>
        <p:sp>
          <p:nvSpPr>
            <p:cNvPr id="67" name="文本框 66"/>
            <p:cNvSpPr txBox="1">
              <a:spLocks noChangeAspect="1"/>
            </p:cNvSpPr>
            <p:nvPr/>
          </p:nvSpPr>
          <p:spPr>
            <a:xfrm>
              <a:off x="1105172" y="5631553"/>
              <a:ext cx="1234603" cy="315817"/>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S</a:t>
              </a:r>
              <a:r>
                <a:rPr lang="en-US" altLang="zh-CN" sz="2000" b="1" baseline="-25000" dirty="0">
                  <a:ea typeface="黑体" panose="02010609060101010101" pitchFamily="49" charset="-122"/>
                  <a:cs typeface="Times New Roman" panose="02020603050405020304" pitchFamily="18" charset="0"/>
                </a:rPr>
                <a:t>1</a:t>
              </a:r>
              <a:endParaRPr lang="zh-CN" altLang="en-US" sz="2000" b="1" baseline="-25000" dirty="0">
                <a:ea typeface="黑体" panose="02010609060101010101" pitchFamily="49" charset="-122"/>
                <a:cs typeface="Times New Roman" panose="02020603050405020304" pitchFamily="18" charset="0"/>
              </a:endParaRPr>
            </a:p>
          </p:txBody>
        </p:sp>
        <p:cxnSp>
          <p:nvCxnSpPr>
            <p:cNvPr id="69" name="直接连接符 68"/>
            <p:cNvCxnSpPr>
              <a:cxnSpLocks noChangeAspect="1"/>
            </p:cNvCxnSpPr>
            <p:nvPr/>
          </p:nvCxnSpPr>
          <p:spPr>
            <a:xfrm>
              <a:off x="1535604" y="5636249"/>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0" name="直接连接符 69"/>
            <p:cNvCxnSpPr>
              <a:cxnSpLocks noChangeAspect="1"/>
            </p:cNvCxnSpPr>
            <p:nvPr/>
          </p:nvCxnSpPr>
          <p:spPr>
            <a:xfrm>
              <a:off x="1523287" y="4914366"/>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71" name="文本框 70"/>
            <p:cNvSpPr txBox="1">
              <a:spLocks noChangeAspect="1"/>
            </p:cNvSpPr>
            <p:nvPr/>
          </p:nvSpPr>
          <p:spPr>
            <a:xfrm>
              <a:off x="1269910" y="4585161"/>
              <a:ext cx="925504" cy="315818"/>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P</a:t>
              </a:r>
              <a:r>
                <a:rPr lang="en-US" altLang="zh-CN" sz="2000" b="1" baseline="-25000" dirty="0">
                  <a:ea typeface="黑体" panose="02010609060101010101" pitchFamily="49" charset="-122"/>
                  <a:cs typeface="Times New Roman" panose="02020603050405020304" pitchFamily="18" charset="0"/>
                </a:rPr>
                <a:t>1</a:t>
              </a:r>
              <a:endParaRPr lang="zh-CN" altLang="en-US" sz="2000" b="1" baseline="-25000" dirty="0">
                <a:ea typeface="黑体" panose="02010609060101010101" pitchFamily="49" charset="-122"/>
                <a:cs typeface="Times New Roman" panose="02020603050405020304" pitchFamily="18" charset="0"/>
              </a:endParaRPr>
            </a:p>
          </p:txBody>
        </p:sp>
        <p:cxnSp>
          <p:nvCxnSpPr>
            <p:cNvPr id="72" name="直接箭头连接符 71"/>
            <p:cNvCxnSpPr>
              <a:cxnSpLocks noChangeAspect="1"/>
            </p:cNvCxnSpPr>
            <p:nvPr/>
          </p:nvCxnSpPr>
          <p:spPr>
            <a:xfrm flipV="1">
              <a:off x="1722474" y="4922578"/>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4862884" y="2593021"/>
            <a:ext cx="2273639" cy="1868758"/>
            <a:chOff x="1203132" y="4747350"/>
            <a:chExt cx="1234603" cy="1309278"/>
          </a:xfrm>
        </p:grpSpPr>
        <p:sp>
          <p:nvSpPr>
            <p:cNvPr id="61" name="文本框 60"/>
            <p:cNvSpPr txBox="1">
              <a:spLocks noChangeAspect="1"/>
            </p:cNvSpPr>
            <p:nvPr/>
          </p:nvSpPr>
          <p:spPr>
            <a:xfrm>
              <a:off x="1203132" y="5776305"/>
              <a:ext cx="1234603" cy="280323"/>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S</a:t>
              </a:r>
              <a:r>
                <a:rPr lang="en-US" altLang="zh-CN" sz="2000" b="1" baseline="-25000" dirty="0">
                  <a:ea typeface="黑体" panose="02010609060101010101" pitchFamily="49" charset="-122"/>
                  <a:cs typeface="Times New Roman" panose="02020603050405020304" pitchFamily="18" charset="0"/>
                </a:rPr>
                <a:t>1</a:t>
              </a:r>
              <a:endParaRPr lang="zh-CN" altLang="en-US" sz="2000" b="1" baseline="-25000" dirty="0">
                <a:ea typeface="黑体" panose="02010609060101010101" pitchFamily="49" charset="-122"/>
                <a:cs typeface="Times New Roman" panose="02020603050405020304" pitchFamily="18" charset="0"/>
              </a:endParaRPr>
            </a:p>
          </p:txBody>
        </p:sp>
        <p:grpSp>
          <p:nvGrpSpPr>
            <p:cNvPr id="64" name="组合 63"/>
            <p:cNvGrpSpPr/>
            <p:nvPr/>
          </p:nvGrpSpPr>
          <p:grpSpPr>
            <a:xfrm>
              <a:off x="1351728" y="4747350"/>
              <a:ext cx="925504" cy="1051088"/>
              <a:chOff x="1351728" y="4747350"/>
              <a:chExt cx="925504" cy="1051088"/>
            </a:xfrm>
          </p:grpSpPr>
          <p:cxnSp>
            <p:nvCxnSpPr>
              <p:cNvPr id="59" name="直接连接符 58"/>
              <p:cNvCxnSpPr>
                <a:cxnSpLocks noChangeAspect="1"/>
              </p:cNvCxnSpPr>
              <p:nvPr/>
            </p:nvCxnSpPr>
            <p:spPr>
              <a:xfrm>
                <a:off x="1617422" y="5798438"/>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0" name="直接连接符 59"/>
              <p:cNvCxnSpPr>
                <a:cxnSpLocks noChangeAspect="1"/>
              </p:cNvCxnSpPr>
              <p:nvPr/>
            </p:nvCxnSpPr>
            <p:spPr>
              <a:xfrm>
                <a:off x="1605105" y="5076555"/>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62" name="文本框 61"/>
              <p:cNvSpPr txBox="1">
                <a:spLocks noChangeAspect="1"/>
              </p:cNvSpPr>
              <p:nvPr/>
            </p:nvSpPr>
            <p:spPr>
              <a:xfrm>
                <a:off x="1351728" y="4747350"/>
                <a:ext cx="925504" cy="280323"/>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P</a:t>
                </a:r>
                <a:r>
                  <a:rPr lang="en-US" altLang="zh-CN" sz="2000" b="1" baseline="-25000" dirty="0">
                    <a:ea typeface="黑体" panose="02010609060101010101" pitchFamily="49" charset="-122"/>
                    <a:cs typeface="Times New Roman" panose="02020603050405020304" pitchFamily="18" charset="0"/>
                  </a:rPr>
                  <a:t>2</a:t>
                </a:r>
                <a:endParaRPr lang="zh-CN" altLang="en-US" sz="2000" b="1" baseline="-25000" dirty="0">
                  <a:ea typeface="黑体" panose="02010609060101010101" pitchFamily="49" charset="-122"/>
                  <a:cs typeface="Times New Roman" panose="02020603050405020304" pitchFamily="18" charset="0"/>
                </a:endParaRPr>
              </a:p>
            </p:txBody>
          </p:sp>
          <p:cxnSp>
            <p:nvCxnSpPr>
              <p:cNvPr id="63" name="直接箭头连接符 62"/>
              <p:cNvCxnSpPr>
                <a:cxnSpLocks noChangeAspect="1"/>
              </p:cNvCxnSpPr>
              <p:nvPr/>
            </p:nvCxnSpPr>
            <p:spPr>
              <a:xfrm flipV="1">
                <a:off x="1806278" y="5110296"/>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 name="文本框 3"/>
          <p:cNvSpPr txBox="1"/>
          <p:nvPr/>
        </p:nvSpPr>
        <p:spPr>
          <a:xfrm>
            <a:off x="4421938" y="2170508"/>
            <a:ext cx="1306768" cy="64633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15GHz </a:t>
            </a:r>
          </a:p>
          <a:p>
            <a:r>
              <a:rPr lang="en-US" altLang="zh-CN" b="1" dirty="0">
                <a:latin typeface="Times New Roman" panose="02020603050405020304" pitchFamily="18" charset="0"/>
                <a:cs typeface="Times New Roman" panose="02020603050405020304" pitchFamily="18" charset="0"/>
              </a:rPr>
              <a:t>Beat Signal</a:t>
            </a:r>
            <a:endParaRPr lang="zh-CN" altLang="en-US" b="1" dirty="0">
              <a:latin typeface="Times New Roman" panose="02020603050405020304" pitchFamily="18" charset="0"/>
              <a:cs typeface="Times New Roman" panose="02020603050405020304" pitchFamily="18" charset="0"/>
            </a:endParaRPr>
          </a:p>
        </p:txBody>
      </p:sp>
      <p:sp>
        <p:nvSpPr>
          <p:cNvPr id="57" name="矩形 56"/>
          <p:cNvSpPr/>
          <p:nvPr/>
        </p:nvSpPr>
        <p:spPr>
          <a:xfrm>
            <a:off x="1809692" y="4195154"/>
            <a:ext cx="1480365"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Phase lock module</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66" name="直接箭头连接符 65"/>
          <p:cNvCxnSpPr/>
          <p:nvPr/>
        </p:nvCxnSpPr>
        <p:spPr>
          <a:xfrm rot="5400000">
            <a:off x="3720579" y="2597312"/>
            <a:ext cx="140271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8" name="文本框 67"/>
          <p:cNvSpPr txBox="1"/>
          <p:nvPr/>
        </p:nvSpPr>
        <p:spPr>
          <a:xfrm>
            <a:off x="4364711" y="4138608"/>
            <a:ext cx="1306768" cy="64633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2.3GHz </a:t>
            </a:r>
          </a:p>
          <a:p>
            <a:r>
              <a:rPr lang="en-US" altLang="zh-CN" b="1" dirty="0">
                <a:latin typeface="Times New Roman" panose="02020603050405020304" pitchFamily="18" charset="0"/>
                <a:cs typeface="Times New Roman" panose="02020603050405020304" pitchFamily="18" charset="0"/>
              </a:rPr>
              <a:t>Beat Signal</a:t>
            </a:r>
            <a:endParaRPr lang="zh-CN" altLang="en-US" b="1" dirty="0">
              <a:latin typeface="Times New Roman" panose="02020603050405020304" pitchFamily="18" charset="0"/>
              <a:cs typeface="Times New Roman" panose="02020603050405020304" pitchFamily="18" charset="0"/>
            </a:endParaRPr>
          </a:p>
        </p:txBody>
      </p:sp>
      <p:cxnSp>
        <p:nvCxnSpPr>
          <p:cNvPr id="84" name="直接箭头连接符 83"/>
          <p:cNvCxnSpPr/>
          <p:nvPr/>
        </p:nvCxnSpPr>
        <p:spPr>
          <a:xfrm rot="5400000">
            <a:off x="3691833" y="4466068"/>
            <a:ext cx="140271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H="1">
            <a:off x="3417051" y="2657603"/>
            <a:ext cx="1004884" cy="0"/>
          </a:xfrm>
          <a:prstGeom prst="straightConnector1">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直接箭头连接符 89"/>
          <p:cNvCxnSpPr/>
          <p:nvPr/>
        </p:nvCxnSpPr>
        <p:spPr>
          <a:xfrm flipH="1">
            <a:off x="3388307" y="4624485"/>
            <a:ext cx="1004884" cy="0"/>
          </a:xfrm>
          <a:prstGeom prst="straightConnector1">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91" name="矩形 90"/>
          <p:cNvSpPr/>
          <p:nvPr/>
        </p:nvSpPr>
        <p:spPr>
          <a:xfrm>
            <a:off x="2736409" y="2416084"/>
            <a:ext cx="629568" cy="483047"/>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÷8</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92" name="直接箭头连接符 91"/>
          <p:cNvCxnSpPr/>
          <p:nvPr/>
        </p:nvCxnSpPr>
        <p:spPr>
          <a:xfrm flipH="1">
            <a:off x="2478567" y="2632669"/>
            <a:ext cx="257844"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103" idx="2"/>
            <a:endCxn id="19" idx="1"/>
          </p:cNvCxnSpPr>
          <p:nvPr/>
        </p:nvCxnSpPr>
        <p:spPr>
          <a:xfrm rot="16200000" flipH="1">
            <a:off x="2352287" y="2337718"/>
            <a:ext cx="567407" cy="1822483"/>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7" name="肘形连接符 96"/>
          <p:cNvCxnSpPr>
            <a:endCxn id="20" idx="1"/>
          </p:cNvCxnSpPr>
          <p:nvPr/>
        </p:nvCxnSpPr>
        <p:spPr>
          <a:xfrm>
            <a:off x="2512058" y="4860318"/>
            <a:ext cx="1035171" cy="573996"/>
          </a:xfrm>
          <a:prstGeom prst="bentConnector3">
            <a:avLst>
              <a:gd name="adj1" fmla="val 926"/>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直接箭头连接符 99"/>
          <p:cNvCxnSpPr/>
          <p:nvPr/>
        </p:nvCxnSpPr>
        <p:spPr>
          <a:xfrm rot="10800000">
            <a:off x="2574883" y="1562380"/>
            <a:ext cx="909521"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4" name="矩形 103"/>
          <p:cNvSpPr/>
          <p:nvPr/>
        </p:nvSpPr>
        <p:spPr>
          <a:xfrm>
            <a:off x="6188974" y="1293787"/>
            <a:ext cx="1510388" cy="538187"/>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Fiber EOM</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06" name="直接箭头连接符 105"/>
          <p:cNvCxnSpPr/>
          <p:nvPr/>
        </p:nvCxnSpPr>
        <p:spPr>
          <a:xfrm>
            <a:off x="5238871" y="1562876"/>
            <a:ext cx="909521"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直接连接符 106"/>
          <p:cNvCxnSpPr/>
          <p:nvPr/>
        </p:nvCxnSpPr>
        <p:spPr>
          <a:xfrm>
            <a:off x="7689613" y="2079859"/>
            <a:ext cx="4194957" cy="0"/>
          </a:xfrm>
          <a:prstGeom prst="line">
            <a:avLst/>
          </a:prstGeom>
          <a:ln w="66675">
            <a:solidFill>
              <a:srgbClr val="7030A0"/>
            </a:solidFill>
          </a:ln>
          <a:scene3d>
            <a:camera prst="orthographicFront"/>
            <a:lightRig rig="threePt" dir="t"/>
          </a:scene3d>
          <a:sp3d prstMaterial="dkEdge">
            <a:bevelT/>
          </a:sp3d>
        </p:spPr>
        <p:style>
          <a:lnRef idx="1">
            <a:schemeClr val="accent1"/>
          </a:lnRef>
          <a:fillRef idx="0">
            <a:schemeClr val="accent1"/>
          </a:fillRef>
          <a:effectRef idx="0">
            <a:schemeClr val="accent1"/>
          </a:effectRef>
          <a:fontRef idx="minor">
            <a:schemeClr val="tx1"/>
          </a:fontRef>
        </p:style>
      </p:cxnSp>
      <p:cxnSp>
        <p:nvCxnSpPr>
          <p:cNvPr id="108" name="直接箭头连接符 107"/>
          <p:cNvCxnSpPr/>
          <p:nvPr/>
        </p:nvCxnSpPr>
        <p:spPr>
          <a:xfrm flipV="1">
            <a:off x="9787087" y="1054100"/>
            <a:ext cx="0" cy="1020880"/>
          </a:xfrm>
          <a:prstGeom prst="straightConnector1">
            <a:avLst/>
          </a:prstGeom>
          <a:ln w="73025">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0" name="直接箭头连接符 109"/>
          <p:cNvCxnSpPr/>
          <p:nvPr/>
        </p:nvCxnSpPr>
        <p:spPr>
          <a:xfrm flipV="1">
            <a:off x="8276521" y="1562383"/>
            <a:ext cx="0" cy="478467"/>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2" name="直接箭头连接符 111"/>
          <p:cNvCxnSpPr/>
          <p:nvPr/>
        </p:nvCxnSpPr>
        <p:spPr>
          <a:xfrm flipV="1">
            <a:off x="11273721" y="1562380"/>
            <a:ext cx="0" cy="478467"/>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13" name="直接箭头连接符 112"/>
          <p:cNvCxnSpPr/>
          <p:nvPr/>
        </p:nvCxnSpPr>
        <p:spPr>
          <a:xfrm>
            <a:off x="8309661" y="1710816"/>
            <a:ext cx="140271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8522109" y="1352127"/>
            <a:ext cx="1107996"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15.6GHz </a:t>
            </a:r>
          </a:p>
        </p:txBody>
      </p:sp>
      <p:sp>
        <p:nvSpPr>
          <p:cNvPr id="117" name="文本框 116"/>
          <p:cNvSpPr txBox="1"/>
          <p:nvPr/>
        </p:nvSpPr>
        <p:spPr>
          <a:xfrm>
            <a:off x="7944952" y="1193047"/>
            <a:ext cx="598241"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+1st</a:t>
            </a:r>
            <a:endParaRPr lang="zh-CN" altLang="en-US" b="1" dirty="0">
              <a:latin typeface="Times New Roman" panose="02020603050405020304" pitchFamily="18" charset="0"/>
              <a:cs typeface="Times New Roman" panose="02020603050405020304" pitchFamily="18" charset="0"/>
            </a:endParaRPr>
          </a:p>
        </p:txBody>
      </p:sp>
      <p:sp>
        <p:nvSpPr>
          <p:cNvPr id="118" name="文本框 117"/>
          <p:cNvSpPr txBox="1"/>
          <p:nvPr/>
        </p:nvSpPr>
        <p:spPr>
          <a:xfrm>
            <a:off x="10971862" y="1167461"/>
            <a:ext cx="543739"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-1st</a:t>
            </a:r>
            <a:endParaRPr lang="zh-CN" altLang="en-US" b="1" dirty="0">
              <a:latin typeface="Times New Roman" panose="02020603050405020304" pitchFamily="18" charset="0"/>
              <a:cs typeface="Times New Roman" panose="02020603050405020304" pitchFamily="18" charset="0"/>
            </a:endParaRPr>
          </a:p>
        </p:txBody>
      </p:sp>
      <p:sp>
        <p:nvSpPr>
          <p:cNvPr id="119" name="矩形 118"/>
          <p:cNvSpPr/>
          <p:nvPr/>
        </p:nvSpPr>
        <p:spPr>
          <a:xfrm>
            <a:off x="7200999" y="3545703"/>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ECDL Probe Laser I</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0" name="矩形 119"/>
          <p:cNvSpPr/>
          <p:nvPr/>
        </p:nvSpPr>
        <p:spPr>
          <a:xfrm>
            <a:off x="10223882" y="3584258"/>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ECDL Probe Laser II</a:t>
            </a:r>
            <a:endParaRPr lang="zh-CN" altLang="en-US" b="1" dirty="0">
              <a:solidFill>
                <a:schemeClr val="tx1"/>
              </a:solidFill>
              <a:latin typeface="Times New Roman" panose="02020603050405020304" pitchFamily="18" charset="0"/>
              <a:cs typeface="Times New Roman" panose="02020603050405020304" pitchFamily="18" charset="0"/>
            </a:endParaRPr>
          </a:p>
        </p:txBody>
      </p:sp>
      <p:cxnSp>
        <p:nvCxnSpPr>
          <p:cNvPr id="124" name="直接连接符 123"/>
          <p:cNvCxnSpPr/>
          <p:nvPr/>
        </p:nvCxnSpPr>
        <p:spPr>
          <a:xfrm flipV="1">
            <a:off x="7949199" y="1054105"/>
            <a:ext cx="0" cy="249159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a:xfrm flipV="1">
            <a:off x="11028135" y="1088501"/>
            <a:ext cx="0" cy="2512915"/>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8025593" y="2773999"/>
            <a:ext cx="1480365"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Phase lock module</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7" name="矩形 126"/>
          <p:cNvSpPr/>
          <p:nvPr/>
        </p:nvSpPr>
        <p:spPr>
          <a:xfrm>
            <a:off x="9532745" y="2773999"/>
            <a:ext cx="1480365"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Phase lock module</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130" name="直接箭头连接符 129"/>
          <p:cNvCxnSpPr/>
          <p:nvPr/>
        </p:nvCxnSpPr>
        <p:spPr>
          <a:xfrm>
            <a:off x="7924085" y="1880464"/>
            <a:ext cx="385581"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直接箭头连接符 132"/>
          <p:cNvCxnSpPr/>
          <p:nvPr/>
        </p:nvCxnSpPr>
        <p:spPr>
          <a:xfrm>
            <a:off x="10971860" y="1880464"/>
            <a:ext cx="322616"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肘形连接符 134"/>
          <p:cNvCxnSpPr/>
          <p:nvPr/>
        </p:nvCxnSpPr>
        <p:spPr>
          <a:xfrm rot="16200000" flipH="1">
            <a:off x="8027963" y="1997181"/>
            <a:ext cx="843952" cy="631667"/>
          </a:xfrm>
          <a:prstGeom prst="bentConnector3">
            <a:avLst>
              <a:gd name="adj1" fmla="val 50000"/>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7" name="肘形连接符 136"/>
          <p:cNvCxnSpPr/>
          <p:nvPr/>
        </p:nvCxnSpPr>
        <p:spPr>
          <a:xfrm rot="5400000">
            <a:off x="10350409" y="1954317"/>
            <a:ext cx="893533" cy="745837"/>
          </a:xfrm>
          <a:prstGeom prst="bentConnector3">
            <a:avLst>
              <a:gd name="adj1" fmla="val 50000"/>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40" name="肘形连接符 139"/>
          <p:cNvCxnSpPr/>
          <p:nvPr/>
        </p:nvCxnSpPr>
        <p:spPr>
          <a:xfrm rot="5400000">
            <a:off x="7666428" y="3184283"/>
            <a:ext cx="489983" cy="223084"/>
          </a:xfrm>
          <a:prstGeom prst="bentConnector3">
            <a:avLst>
              <a:gd name="adj1" fmla="val 3345"/>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肘形连接符 142"/>
          <p:cNvCxnSpPr/>
          <p:nvPr/>
        </p:nvCxnSpPr>
        <p:spPr>
          <a:xfrm rot="16200000" flipH="1">
            <a:off x="10857971" y="3198494"/>
            <a:ext cx="548040" cy="223476"/>
          </a:xfrm>
          <a:prstGeom prst="bentConnector3">
            <a:avLst>
              <a:gd name="adj1" fmla="val 3653"/>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0" name="下箭头 149"/>
          <p:cNvSpPr/>
          <p:nvPr/>
        </p:nvSpPr>
        <p:spPr>
          <a:xfrm>
            <a:off x="7953455" y="4176674"/>
            <a:ext cx="189160" cy="390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下箭头 150"/>
          <p:cNvSpPr/>
          <p:nvPr/>
        </p:nvSpPr>
        <p:spPr>
          <a:xfrm>
            <a:off x="11024161" y="4162673"/>
            <a:ext cx="189160" cy="39077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2" name="矩形 151"/>
          <p:cNvSpPr/>
          <p:nvPr/>
        </p:nvSpPr>
        <p:spPr>
          <a:xfrm>
            <a:off x="7209720" y="4551007"/>
            <a:ext cx="1780167" cy="448340"/>
          </a:xfrm>
          <a:prstGeom prst="rect">
            <a:avLst/>
          </a:prstGeom>
          <a:noFill/>
          <a:ln w="444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Shutter I</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4" name="矩形 153"/>
          <p:cNvSpPr/>
          <p:nvPr/>
        </p:nvSpPr>
        <p:spPr>
          <a:xfrm>
            <a:off x="10027460" y="4551007"/>
            <a:ext cx="1780167" cy="448340"/>
          </a:xfrm>
          <a:prstGeom prst="rect">
            <a:avLst/>
          </a:prstGeom>
          <a:noFill/>
          <a:ln w="444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latin typeface="Times New Roman" panose="02020603050405020304" pitchFamily="18" charset="0"/>
                <a:ea typeface="黑体" panose="02010609060101010101" pitchFamily="49" charset="-122"/>
                <a:cs typeface="Times New Roman" panose="02020603050405020304" pitchFamily="18" charset="0"/>
              </a:rPr>
              <a:t>Shutter II</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1" name="矩形 160"/>
          <p:cNvSpPr/>
          <p:nvPr/>
        </p:nvSpPr>
        <p:spPr>
          <a:xfrm>
            <a:off x="8644092" y="5838167"/>
            <a:ext cx="1780167" cy="562641"/>
          </a:xfrm>
          <a:prstGeom prst="rect">
            <a:avLst/>
          </a:prstGeom>
          <a:noFill/>
          <a:ln w="44450">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Power Noise Eater</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2" name="下箭头 161"/>
          <p:cNvSpPr/>
          <p:nvPr/>
        </p:nvSpPr>
        <p:spPr>
          <a:xfrm>
            <a:off x="9458252" y="6410999"/>
            <a:ext cx="207991" cy="2637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肘形连接符 164"/>
          <p:cNvCxnSpPr>
            <a:stCxn id="152" idx="2"/>
            <a:endCxn id="163" idx="2"/>
          </p:cNvCxnSpPr>
          <p:nvPr/>
        </p:nvCxnSpPr>
        <p:spPr>
          <a:xfrm rot="16200000" flipH="1">
            <a:off x="8499028" y="4600128"/>
            <a:ext cx="461653" cy="1260103"/>
          </a:xfrm>
          <a:prstGeom prst="bentConnector2">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肘形连接符 166"/>
          <p:cNvCxnSpPr>
            <a:stCxn id="154" idx="2"/>
            <a:endCxn id="163" idx="6"/>
          </p:cNvCxnSpPr>
          <p:nvPr/>
        </p:nvCxnSpPr>
        <p:spPr>
          <a:xfrm rot="5400000">
            <a:off x="10075600" y="4619057"/>
            <a:ext cx="461653" cy="1222232"/>
          </a:xfrm>
          <a:prstGeom prst="bentConnector2">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直接箭头连接符 168"/>
          <p:cNvCxnSpPr>
            <a:stCxn id="163" idx="4"/>
            <a:endCxn id="161" idx="0"/>
          </p:cNvCxnSpPr>
          <p:nvPr/>
        </p:nvCxnSpPr>
        <p:spPr>
          <a:xfrm>
            <a:off x="9527608" y="5651502"/>
            <a:ext cx="6567" cy="1866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8835380" y="4965648"/>
            <a:ext cx="1373581" cy="338554"/>
          </a:xfrm>
          <a:prstGeom prst="rect">
            <a:avLst/>
          </a:prstGeom>
          <a:noFill/>
        </p:spPr>
        <p:txBody>
          <a:bodyPr wrap="none" rtlCol="0">
            <a:spAutoFit/>
          </a:bodyPr>
          <a:lstStyle/>
          <a:p>
            <a:r>
              <a:rPr lang="en-US" altLang="zh-CN" sz="1600" b="1" dirty="0">
                <a:latin typeface="Times New Roman" panose="02020603050405020304" pitchFamily="18" charset="0"/>
                <a:cs typeface="Times New Roman" panose="02020603050405020304" pitchFamily="18" charset="0"/>
              </a:rPr>
              <a:t>Fiber </a:t>
            </a:r>
            <a:r>
              <a:rPr lang="en-US" altLang="zh-CN" sz="1600" b="1" dirty="0" smtClean="0">
                <a:latin typeface="Times New Roman" panose="02020603050405020304" pitchFamily="18" charset="0"/>
                <a:cs typeface="Times New Roman" panose="02020603050405020304" pitchFamily="18" charset="0"/>
              </a:rPr>
              <a:t>coupler</a:t>
            </a:r>
            <a:endParaRPr lang="zh-CN" altLang="en-US" sz="1600" b="1" dirty="0">
              <a:latin typeface="Times New Roman" panose="02020603050405020304" pitchFamily="18" charset="0"/>
              <a:cs typeface="Times New Roman" panose="02020603050405020304" pitchFamily="18" charset="0"/>
            </a:endParaRPr>
          </a:p>
        </p:txBody>
      </p:sp>
      <p:sp>
        <p:nvSpPr>
          <p:cNvPr id="75" name="矩形 74"/>
          <p:cNvSpPr/>
          <p:nvPr/>
        </p:nvSpPr>
        <p:spPr>
          <a:xfrm rot="20154218">
            <a:off x="7534254" y="4365370"/>
            <a:ext cx="3683367" cy="830997"/>
          </a:xfrm>
          <a:prstGeom prst="rect">
            <a:avLst/>
          </a:prstGeom>
          <a:solidFill>
            <a:schemeClr val="accent6">
              <a:lumMod val="40000"/>
              <a:lumOff val="60000"/>
            </a:schemeClr>
          </a:solidFill>
        </p:spPr>
        <p:txBody>
          <a:bodyPr wrap="square">
            <a:spAutoFit/>
          </a:bodyPr>
          <a:lstStyle/>
          <a:p>
            <a:pPr>
              <a:buFont typeface="Wingdings" pitchFamily="2" charset="2"/>
              <a:buChar char="u"/>
            </a:pPr>
            <a:r>
              <a:rPr lang="en-US" altLang="zh-CN" sz="2400" b="1" dirty="0" smtClean="0">
                <a:latin typeface="Times New Roman" panose="02020603050405020304" pitchFamily="18" charset="0"/>
                <a:cs typeface="Times New Roman" panose="02020603050405020304" pitchFamily="18" charset="0"/>
              </a:rPr>
              <a:t>Frequency Accuracy  </a:t>
            </a:r>
          </a:p>
          <a:p>
            <a:pPr>
              <a:buFont typeface="Wingdings" pitchFamily="2" charset="2"/>
              <a:buChar char="u"/>
            </a:pPr>
            <a:r>
              <a:rPr lang="en-US" altLang="zh-CN" sz="2400" b="1" dirty="0" smtClean="0">
                <a:latin typeface="Times New Roman" panose="02020603050405020304" pitchFamily="18" charset="0"/>
                <a:cs typeface="Times New Roman" panose="02020603050405020304" pitchFamily="18" charset="0"/>
              </a:rPr>
              <a:t>Power Stabilization</a:t>
            </a:r>
            <a:endParaRPr lang="en-US" altLang="zh-CN" sz="4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514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500"/>
                                        <p:tgtEl>
                                          <p:spTgt spid="6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500"/>
                                        <p:tgtEl>
                                          <p:spTgt spid="55"/>
                                        </p:tgtEl>
                                      </p:cBhvr>
                                    </p:animEffect>
                                  </p:childTnLst>
                                </p:cTn>
                              </p:par>
                              <p:par>
                                <p:cTn id="30" presetID="10" presetClass="entr" presetSubtype="0" fill="hold" nodeType="withEffect">
                                  <p:stCondLst>
                                    <p:cond delay="0"/>
                                  </p:stCondLst>
                                  <p:childTnLst>
                                    <p:set>
                                      <p:cBhvr>
                                        <p:cTn id="31" dur="1" fill="hold">
                                          <p:stCondLst>
                                            <p:cond delay="0"/>
                                          </p:stCondLst>
                                        </p:cTn>
                                        <p:tgtEl>
                                          <p:spTgt spid="65"/>
                                        </p:tgtEl>
                                        <p:attrNameLst>
                                          <p:attrName>style.visibility</p:attrName>
                                        </p:attrNameLst>
                                      </p:cBhvr>
                                      <p:to>
                                        <p:strVal val="visible"/>
                                      </p:to>
                                    </p:set>
                                    <p:animEffect transition="in" filter="fade">
                                      <p:cBhvr>
                                        <p:cTn id="32" dur="500"/>
                                        <p:tgtEl>
                                          <p:spTgt spid="6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nodeType="withEffect">
                                  <p:stCondLst>
                                    <p:cond delay="0"/>
                                  </p:stCondLst>
                                  <p:childTnLst>
                                    <p:set>
                                      <p:cBhvr>
                                        <p:cTn id="37" dur="1" fill="hold">
                                          <p:stCondLst>
                                            <p:cond delay="0"/>
                                          </p:stCondLst>
                                        </p:cTn>
                                        <p:tgtEl>
                                          <p:spTgt spid="92"/>
                                        </p:tgtEl>
                                        <p:attrNameLst>
                                          <p:attrName>style.visibility</p:attrName>
                                        </p:attrNameLst>
                                      </p:cBhvr>
                                      <p:to>
                                        <p:strVal val="visible"/>
                                      </p:to>
                                    </p:set>
                                    <p:animEffect transition="in" filter="fade">
                                      <p:cBhvr>
                                        <p:cTn id="38" dur="500"/>
                                        <p:tgtEl>
                                          <p:spTgt spid="9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03"/>
                                        </p:tgtEl>
                                        <p:attrNameLst>
                                          <p:attrName>style.visibility</p:attrName>
                                        </p:attrNameLst>
                                      </p:cBhvr>
                                      <p:to>
                                        <p:strVal val="visible"/>
                                      </p:to>
                                    </p:set>
                                    <p:animEffect transition="in" filter="fade">
                                      <p:cBhvr>
                                        <p:cTn id="41" dur="500"/>
                                        <p:tgtEl>
                                          <p:spTgt spid="103"/>
                                        </p:tgtEl>
                                      </p:cBhvr>
                                    </p:animEffect>
                                  </p:childTnLst>
                                </p:cTn>
                              </p:par>
                              <p:par>
                                <p:cTn id="42" presetID="10" presetClass="entr" presetSubtype="0" fill="hold" nodeType="withEffect">
                                  <p:stCondLst>
                                    <p:cond delay="0"/>
                                  </p:stCondLst>
                                  <p:childTnLst>
                                    <p:set>
                                      <p:cBhvr>
                                        <p:cTn id="43" dur="1" fill="hold">
                                          <p:stCondLst>
                                            <p:cond delay="0"/>
                                          </p:stCondLst>
                                        </p:cTn>
                                        <p:tgtEl>
                                          <p:spTgt spid="94"/>
                                        </p:tgtEl>
                                        <p:attrNameLst>
                                          <p:attrName>style.visibility</p:attrName>
                                        </p:attrNameLst>
                                      </p:cBhvr>
                                      <p:to>
                                        <p:strVal val="visible"/>
                                      </p:to>
                                    </p:set>
                                    <p:animEffect transition="in" filter="fade">
                                      <p:cBhvr>
                                        <p:cTn id="44" dur="500"/>
                                        <p:tgtEl>
                                          <p:spTgt spid="9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84"/>
                                        </p:tgtEl>
                                        <p:attrNameLst>
                                          <p:attrName>style.visibility</p:attrName>
                                        </p:attrNameLst>
                                      </p:cBhvr>
                                      <p:to>
                                        <p:strVal val="visible"/>
                                      </p:to>
                                    </p:set>
                                    <p:animEffect transition="in" filter="fade">
                                      <p:cBhvr>
                                        <p:cTn id="49" dur="500"/>
                                        <p:tgtEl>
                                          <p:spTgt spid="8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0"/>
                                        </p:tgtEl>
                                        <p:attrNameLst>
                                          <p:attrName>style.visibility</p:attrName>
                                        </p:attrNameLst>
                                      </p:cBhvr>
                                      <p:to>
                                        <p:strVal val="visible"/>
                                      </p:to>
                                    </p:set>
                                    <p:animEffect transition="in" filter="fade">
                                      <p:cBhvr>
                                        <p:cTn id="57" dur="500"/>
                                        <p:tgtEl>
                                          <p:spTgt spid="9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500"/>
                                        <p:tgtEl>
                                          <p:spTgt spid="57"/>
                                        </p:tgtEl>
                                      </p:cBhvr>
                                    </p:animEffect>
                                  </p:childTnLst>
                                </p:cTn>
                              </p:par>
                              <p:par>
                                <p:cTn id="61" presetID="10" presetClass="entr" presetSubtype="0" fill="hold" nodeType="withEffect">
                                  <p:stCondLst>
                                    <p:cond delay="0"/>
                                  </p:stCondLst>
                                  <p:childTnLst>
                                    <p:set>
                                      <p:cBhvr>
                                        <p:cTn id="62" dur="1" fill="hold">
                                          <p:stCondLst>
                                            <p:cond delay="0"/>
                                          </p:stCondLst>
                                        </p:cTn>
                                        <p:tgtEl>
                                          <p:spTgt spid="97"/>
                                        </p:tgtEl>
                                        <p:attrNameLst>
                                          <p:attrName>style.visibility</p:attrName>
                                        </p:attrNameLst>
                                      </p:cBhvr>
                                      <p:to>
                                        <p:strVal val="visible"/>
                                      </p:to>
                                    </p:set>
                                    <p:animEffect transition="in" filter="fade">
                                      <p:cBhvr>
                                        <p:cTn id="63" dur="500"/>
                                        <p:tgtEl>
                                          <p:spTgt spid="97"/>
                                        </p:tgtEl>
                                      </p:cBhvr>
                                    </p:animEffect>
                                  </p:childTnLst>
                                </p:cTn>
                              </p:par>
                              <p:par>
                                <p:cTn id="64" presetID="10" presetClass="entr" presetSubtype="0"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06"/>
                                        </p:tgtEl>
                                        <p:attrNameLst>
                                          <p:attrName>style.visibility</p:attrName>
                                        </p:attrNameLst>
                                      </p:cBhvr>
                                      <p:to>
                                        <p:strVal val="visible"/>
                                      </p:to>
                                    </p:set>
                                    <p:animEffect transition="in" filter="fade">
                                      <p:cBhvr>
                                        <p:cTn id="71" dur="500"/>
                                        <p:tgtEl>
                                          <p:spTgt spid="106"/>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4"/>
                                        </p:tgtEl>
                                        <p:attrNameLst>
                                          <p:attrName>style.visibility</p:attrName>
                                        </p:attrNameLst>
                                      </p:cBhvr>
                                      <p:to>
                                        <p:strVal val="visible"/>
                                      </p:to>
                                    </p:set>
                                    <p:animEffect transition="in" filter="fade">
                                      <p:cBhvr>
                                        <p:cTn id="74" dur="500"/>
                                        <p:tgtEl>
                                          <p:spTgt spid="104"/>
                                        </p:tgtEl>
                                      </p:cBhvr>
                                    </p:animEffect>
                                  </p:childTnLst>
                                </p:cTn>
                              </p:par>
                              <p:par>
                                <p:cTn id="75" presetID="10" presetClass="entr" presetSubtype="0" fill="hold" nodeType="withEffect">
                                  <p:stCondLst>
                                    <p:cond delay="0"/>
                                  </p:stCondLst>
                                  <p:childTnLst>
                                    <p:set>
                                      <p:cBhvr>
                                        <p:cTn id="76" dur="1" fill="hold">
                                          <p:stCondLst>
                                            <p:cond delay="0"/>
                                          </p:stCondLst>
                                        </p:cTn>
                                        <p:tgtEl>
                                          <p:spTgt spid="107"/>
                                        </p:tgtEl>
                                        <p:attrNameLst>
                                          <p:attrName>style.visibility</p:attrName>
                                        </p:attrNameLst>
                                      </p:cBhvr>
                                      <p:to>
                                        <p:strVal val="visible"/>
                                      </p:to>
                                    </p:set>
                                    <p:animEffect transition="in" filter="fade">
                                      <p:cBhvr>
                                        <p:cTn id="77" dur="500"/>
                                        <p:tgtEl>
                                          <p:spTgt spid="107"/>
                                        </p:tgtEl>
                                      </p:cBhvr>
                                    </p:animEffect>
                                  </p:childTnLst>
                                </p:cTn>
                              </p:par>
                              <p:par>
                                <p:cTn id="78" presetID="10" presetClass="entr" presetSubtype="0" fill="hold" nodeType="withEffect">
                                  <p:stCondLst>
                                    <p:cond delay="0"/>
                                  </p:stCondLst>
                                  <p:childTnLst>
                                    <p:set>
                                      <p:cBhvr>
                                        <p:cTn id="79" dur="1" fill="hold">
                                          <p:stCondLst>
                                            <p:cond delay="0"/>
                                          </p:stCondLst>
                                        </p:cTn>
                                        <p:tgtEl>
                                          <p:spTgt spid="108"/>
                                        </p:tgtEl>
                                        <p:attrNameLst>
                                          <p:attrName>style.visibility</p:attrName>
                                        </p:attrNameLst>
                                      </p:cBhvr>
                                      <p:to>
                                        <p:strVal val="visible"/>
                                      </p:to>
                                    </p:set>
                                    <p:animEffect transition="in" filter="fade">
                                      <p:cBhvr>
                                        <p:cTn id="80" dur="500"/>
                                        <p:tgtEl>
                                          <p:spTgt spid="108"/>
                                        </p:tgtEl>
                                      </p:cBhvr>
                                    </p:animEffect>
                                  </p:childTnLst>
                                </p:cTn>
                              </p:par>
                              <p:par>
                                <p:cTn id="81" presetID="10" presetClass="entr" presetSubtype="0" fill="hold" nodeType="withEffect">
                                  <p:stCondLst>
                                    <p:cond delay="0"/>
                                  </p:stCondLst>
                                  <p:childTnLst>
                                    <p:set>
                                      <p:cBhvr>
                                        <p:cTn id="82" dur="1" fill="hold">
                                          <p:stCondLst>
                                            <p:cond delay="0"/>
                                          </p:stCondLst>
                                        </p:cTn>
                                        <p:tgtEl>
                                          <p:spTgt spid="110"/>
                                        </p:tgtEl>
                                        <p:attrNameLst>
                                          <p:attrName>style.visibility</p:attrName>
                                        </p:attrNameLst>
                                      </p:cBhvr>
                                      <p:to>
                                        <p:strVal val="visible"/>
                                      </p:to>
                                    </p:set>
                                    <p:animEffect transition="in" filter="fade">
                                      <p:cBhvr>
                                        <p:cTn id="83" dur="500"/>
                                        <p:tgtEl>
                                          <p:spTgt spid="110"/>
                                        </p:tgtEl>
                                      </p:cBhvr>
                                    </p:animEffect>
                                  </p:childTnLst>
                                </p:cTn>
                              </p:par>
                              <p:par>
                                <p:cTn id="84" presetID="10" presetClass="entr" presetSubtype="0" fill="hold" nodeType="with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fade">
                                      <p:cBhvr>
                                        <p:cTn id="86" dur="500"/>
                                        <p:tgtEl>
                                          <p:spTgt spid="112"/>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18"/>
                                        </p:tgtEl>
                                        <p:attrNameLst>
                                          <p:attrName>style.visibility</p:attrName>
                                        </p:attrNameLst>
                                      </p:cBhvr>
                                      <p:to>
                                        <p:strVal val="visible"/>
                                      </p:to>
                                    </p:set>
                                    <p:animEffect transition="in" filter="fade">
                                      <p:cBhvr>
                                        <p:cTn id="89" dur="500"/>
                                        <p:tgtEl>
                                          <p:spTgt spid="118"/>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17"/>
                                        </p:tgtEl>
                                        <p:attrNameLst>
                                          <p:attrName>style.visibility</p:attrName>
                                        </p:attrNameLst>
                                      </p:cBhvr>
                                      <p:to>
                                        <p:strVal val="visible"/>
                                      </p:to>
                                    </p:set>
                                    <p:animEffect transition="in" filter="fade">
                                      <p:cBhvr>
                                        <p:cTn id="92" dur="500"/>
                                        <p:tgtEl>
                                          <p:spTgt spid="11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113"/>
                                        </p:tgtEl>
                                        <p:attrNameLst>
                                          <p:attrName>style.visibility</p:attrName>
                                        </p:attrNameLst>
                                      </p:cBhvr>
                                      <p:to>
                                        <p:strVal val="visible"/>
                                      </p:to>
                                    </p:set>
                                    <p:animEffect transition="in" filter="fade">
                                      <p:cBhvr>
                                        <p:cTn id="97" dur="500"/>
                                        <p:tgtEl>
                                          <p:spTgt spid="113"/>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115"/>
                                        </p:tgtEl>
                                        <p:attrNameLst>
                                          <p:attrName>style.visibility</p:attrName>
                                        </p:attrNameLst>
                                      </p:cBhvr>
                                      <p:to>
                                        <p:strVal val="visible"/>
                                      </p:to>
                                    </p:set>
                                    <p:animEffect transition="in" filter="fade">
                                      <p:cBhvr>
                                        <p:cTn id="100" dur="500"/>
                                        <p:tgtEl>
                                          <p:spTgt spid="115"/>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fade">
                                      <p:cBhvr>
                                        <p:cTn id="105" dur="500"/>
                                        <p:tgtEl>
                                          <p:spTgt spid="119"/>
                                        </p:tgtEl>
                                      </p:cBhvr>
                                    </p:animEffect>
                                  </p:childTnLst>
                                </p:cTn>
                              </p:par>
                              <p:par>
                                <p:cTn id="106" presetID="10" presetClass="entr" presetSubtype="0" fill="hold" nodeType="withEffect">
                                  <p:stCondLst>
                                    <p:cond delay="0"/>
                                  </p:stCondLst>
                                  <p:childTnLst>
                                    <p:set>
                                      <p:cBhvr>
                                        <p:cTn id="107" dur="1" fill="hold">
                                          <p:stCondLst>
                                            <p:cond delay="0"/>
                                          </p:stCondLst>
                                        </p:cTn>
                                        <p:tgtEl>
                                          <p:spTgt spid="124"/>
                                        </p:tgtEl>
                                        <p:attrNameLst>
                                          <p:attrName>style.visibility</p:attrName>
                                        </p:attrNameLst>
                                      </p:cBhvr>
                                      <p:to>
                                        <p:strVal val="visible"/>
                                      </p:to>
                                    </p:set>
                                    <p:animEffect transition="in" filter="fade">
                                      <p:cBhvr>
                                        <p:cTn id="108" dur="500"/>
                                        <p:tgtEl>
                                          <p:spTgt spid="12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20"/>
                                        </p:tgtEl>
                                        <p:attrNameLst>
                                          <p:attrName>style.visibility</p:attrName>
                                        </p:attrNameLst>
                                      </p:cBhvr>
                                      <p:to>
                                        <p:strVal val="visible"/>
                                      </p:to>
                                    </p:set>
                                    <p:animEffect transition="in" filter="fade">
                                      <p:cBhvr>
                                        <p:cTn id="111" dur="500"/>
                                        <p:tgtEl>
                                          <p:spTgt spid="120"/>
                                        </p:tgtEl>
                                      </p:cBhvr>
                                    </p:animEffect>
                                  </p:childTnLst>
                                </p:cTn>
                              </p:par>
                              <p:par>
                                <p:cTn id="112" presetID="10" presetClass="entr" presetSubtype="0" fill="hold" nodeType="withEffect">
                                  <p:stCondLst>
                                    <p:cond delay="0"/>
                                  </p:stCondLst>
                                  <p:childTnLst>
                                    <p:set>
                                      <p:cBhvr>
                                        <p:cTn id="113" dur="1" fill="hold">
                                          <p:stCondLst>
                                            <p:cond delay="0"/>
                                          </p:stCondLst>
                                        </p:cTn>
                                        <p:tgtEl>
                                          <p:spTgt spid="125"/>
                                        </p:tgtEl>
                                        <p:attrNameLst>
                                          <p:attrName>style.visibility</p:attrName>
                                        </p:attrNameLst>
                                      </p:cBhvr>
                                      <p:to>
                                        <p:strVal val="visible"/>
                                      </p:to>
                                    </p:set>
                                    <p:animEffect transition="in" filter="fade">
                                      <p:cBhvr>
                                        <p:cTn id="114" dur="500"/>
                                        <p:tgtEl>
                                          <p:spTgt spid="125"/>
                                        </p:tgtEl>
                                      </p:cBhvr>
                                    </p:animEffect>
                                  </p:childTnLst>
                                </p:cTn>
                              </p:par>
                              <p:par>
                                <p:cTn id="115" presetID="10" presetClass="entr" presetSubtype="0" fill="hold" nodeType="withEffect">
                                  <p:stCondLst>
                                    <p:cond delay="0"/>
                                  </p:stCondLst>
                                  <p:childTnLst>
                                    <p:set>
                                      <p:cBhvr>
                                        <p:cTn id="116" dur="1" fill="hold">
                                          <p:stCondLst>
                                            <p:cond delay="0"/>
                                          </p:stCondLst>
                                        </p:cTn>
                                        <p:tgtEl>
                                          <p:spTgt spid="133"/>
                                        </p:tgtEl>
                                        <p:attrNameLst>
                                          <p:attrName>style.visibility</p:attrName>
                                        </p:attrNameLst>
                                      </p:cBhvr>
                                      <p:to>
                                        <p:strVal val="visible"/>
                                      </p:to>
                                    </p:set>
                                    <p:animEffect transition="in" filter="fade">
                                      <p:cBhvr>
                                        <p:cTn id="117" dur="500"/>
                                        <p:tgtEl>
                                          <p:spTgt spid="133"/>
                                        </p:tgtEl>
                                      </p:cBhvr>
                                    </p:animEffect>
                                  </p:childTnLst>
                                </p:cTn>
                              </p:par>
                              <p:par>
                                <p:cTn id="118" presetID="10" presetClass="entr" presetSubtype="0" fill="hold" nodeType="withEffect">
                                  <p:stCondLst>
                                    <p:cond delay="0"/>
                                  </p:stCondLst>
                                  <p:childTnLst>
                                    <p:set>
                                      <p:cBhvr>
                                        <p:cTn id="119" dur="1" fill="hold">
                                          <p:stCondLst>
                                            <p:cond delay="0"/>
                                          </p:stCondLst>
                                        </p:cTn>
                                        <p:tgtEl>
                                          <p:spTgt spid="130"/>
                                        </p:tgtEl>
                                        <p:attrNameLst>
                                          <p:attrName>style.visibility</p:attrName>
                                        </p:attrNameLst>
                                      </p:cBhvr>
                                      <p:to>
                                        <p:strVal val="visible"/>
                                      </p:to>
                                    </p:set>
                                    <p:animEffect transition="in" filter="fade">
                                      <p:cBhvr>
                                        <p:cTn id="120" dur="500"/>
                                        <p:tgtEl>
                                          <p:spTgt spid="130"/>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35"/>
                                        </p:tgtEl>
                                        <p:attrNameLst>
                                          <p:attrName>style.visibility</p:attrName>
                                        </p:attrNameLst>
                                      </p:cBhvr>
                                      <p:to>
                                        <p:strVal val="visible"/>
                                      </p:to>
                                    </p:set>
                                    <p:animEffect transition="in" filter="fade">
                                      <p:cBhvr>
                                        <p:cTn id="125" dur="500"/>
                                        <p:tgtEl>
                                          <p:spTgt spid="13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fade">
                                      <p:cBhvr>
                                        <p:cTn id="128" dur="500"/>
                                        <p:tgtEl>
                                          <p:spTgt spid="126"/>
                                        </p:tgtEl>
                                      </p:cBhvr>
                                    </p:animEffect>
                                  </p:childTnLst>
                                </p:cTn>
                              </p:par>
                              <p:par>
                                <p:cTn id="129" presetID="10" presetClass="entr" presetSubtype="0" fill="hold" nodeType="withEffect">
                                  <p:stCondLst>
                                    <p:cond delay="0"/>
                                  </p:stCondLst>
                                  <p:childTnLst>
                                    <p:set>
                                      <p:cBhvr>
                                        <p:cTn id="130" dur="1" fill="hold">
                                          <p:stCondLst>
                                            <p:cond delay="0"/>
                                          </p:stCondLst>
                                        </p:cTn>
                                        <p:tgtEl>
                                          <p:spTgt spid="140"/>
                                        </p:tgtEl>
                                        <p:attrNameLst>
                                          <p:attrName>style.visibility</p:attrName>
                                        </p:attrNameLst>
                                      </p:cBhvr>
                                      <p:to>
                                        <p:strVal val="visible"/>
                                      </p:to>
                                    </p:set>
                                    <p:animEffect transition="in" filter="fade">
                                      <p:cBhvr>
                                        <p:cTn id="131" dur="500"/>
                                        <p:tgtEl>
                                          <p:spTgt spid="140"/>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137"/>
                                        </p:tgtEl>
                                        <p:attrNameLst>
                                          <p:attrName>style.visibility</p:attrName>
                                        </p:attrNameLst>
                                      </p:cBhvr>
                                      <p:to>
                                        <p:strVal val="visible"/>
                                      </p:to>
                                    </p:set>
                                    <p:animEffect transition="in" filter="fade">
                                      <p:cBhvr>
                                        <p:cTn id="136" dur="500"/>
                                        <p:tgtEl>
                                          <p:spTgt spid="137"/>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127"/>
                                        </p:tgtEl>
                                        <p:attrNameLst>
                                          <p:attrName>style.visibility</p:attrName>
                                        </p:attrNameLst>
                                      </p:cBhvr>
                                      <p:to>
                                        <p:strVal val="visible"/>
                                      </p:to>
                                    </p:set>
                                    <p:animEffect transition="in" filter="fade">
                                      <p:cBhvr>
                                        <p:cTn id="139" dur="500"/>
                                        <p:tgtEl>
                                          <p:spTgt spid="127"/>
                                        </p:tgtEl>
                                      </p:cBhvr>
                                    </p:animEffect>
                                  </p:childTnLst>
                                </p:cTn>
                              </p:par>
                              <p:par>
                                <p:cTn id="140" presetID="10" presetClass="entr" presetSubtype="0" fill="hold" nodeType="withEffect">
                                  <p:stCondLst>
                                    <p:cond delay="0"/>
                                  </p:stCondLst>
                                  <p:childTnLst>
                                    <p:set>
                                      <p:cBhvr>
                                        <p:cTn id="141" dur="1" fill="hold">
                                          <p:stCondLst>
                                            <p:cond delay="0"/>
                                          </p:stCondLst>
                                        </p:cTn>
                                        <p:tgtEl>
                                          <p:spTgt spid="143"/>
                                        </p:tgtEl>
                                        <p:attrNameLst>
                                          <p:attrName>style.visibility</p:attrName>
                                        </p:attrNameLst>
                                      </p:cBhvr>
                                      <p:to>
                                        <p:strVal val="visible"/>
                                      </p:to>
                                    </p:set>
                                    <p:animEffect transition="in" filter="fade">
                                      <p:cBhvr>
                                        <p:cTn id="142" dur="500"/>
                                        <p:tgtEl>
                                          <p:spTgt spid="14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63"/>
                                        </p:tgtEl>
                                        <p:attrNameLst>
                                          <p:attrName>style.visibility</p:attrName>
                                        </p:attrNameLst>
                                      </p:cBhvr>
                                      <p:to>
                                        <p:strVal val="visible"/>
                                      </p:to>
                                    </p:set>
                                    <p:animEffect transition="in" filter="fade">
                                      <p:cBhvr>
                                        <p:cTn id="147" dur="500"/>
                                        <p:tgtEl>
                                          <p:spTgt spid="16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152"/>
                                        </p:tgtEl>
                                        <p:attrNameLst>
                                          <p:attrName>style.visibility</p:attrName>
                                        </p:attrNameLst>
                                      </p:cBhvr>
                                      <p:to>
                                        <p:strVal val="visible"/>
                                      </p:to>
                                    </p:set>
                                    <p:animEffect transition="in" filter="fade">
                                      <p:cBhvr>
                                        <p:cTn id="150" dur="500"/>
                                        <p:tgtEl>
                                          <p:spTgt spid="152"/>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154"/>
                                        </p:tgtEl>
                                        <p:attrNameLst>
                                          <p:attrName>style.visibility</p:attrName>
                                        </p:attrNameLst>
                                      </p:cBhvr>
                                      <p:to>
                                        <p:strVal val="visible"/>
                                      </p:to>
                                    </p:set>
                                    <p:animEffect transition="in" filter="fade">
                                      <p:cBhvr>
                                        <p:cTn id="153" dur="500"/>
                                        <p:tgtEl>
                                          <p:spTgt spid="154"/>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161"/>
                                        </p:tgtEl>
                                        <p:attrNameLst>
                                          <p:attrName>style.visibility</p:attrName>
                                        </p:attrNameLst>
                                      </p:cBhvr>
                                      <p:to>
                                        <p:strVal val="visible"/>
                                      </p:to>
                                    </p:set>
                                    <p:animEffect transition="in" filter="fade">
                                      <p:cBhvr>
                                        <p:cTn id="156" dur="500"/>
                                        <p:tgtEl>
                                          <p:spTgt spid="161"/>
                                        </p:tgtEl>
                                      </p:cBhvr>
                                    </p:animEffect>
                                  </p:childTnLst>
                                </p:cTn>
                              </p:par>
                              <p:par>
                                <p:cTn id="157" presetID="10" presetClass="entr" presetSubtype="0" fill="hold" nodeType="withEffect">
                                  <p:stCondLst>
                                    <p:cond delay="0"/>
                                  </p:stCondLst>
                                  <p:childTnLst>
                                    <p:set>
                                      <p:cBhvr>
                                        <p:cTn id="158" dur="1" fill="hold">
                                          <p:stCondLst>
                                            <p:cond delay="0"/>
                                          </p:stCondLst>
                                        </p:cTn>
                                        <p:tgtEl>
                                          <p:spTgt spid="165"/>
                                        </p:tgtEl>
                                        <p:attrNameLst>
                                          <p:attrName>style.visibility</p:attrName>
                                        </p:attrNameLst>
                                      </p:cBhvr>
                                      <p:to>
                                        <p:strVal val="visible"/>
                                      </p:to>
                                    </p:set>
                                    <p:animEffect transition="in" filter="fade">
                                      <p:cBhvr>
                                        <p:cTn id="159" dur="500"/>
                                        <p:tgtEl>
                                          <p:spTgt spid="165"/>
                                        </p:tgtEl>
                                      </p:cBhvr>
                                    </p:animEffect>
                                  </p:childTnLst>
                                </p:cTn>
                              </p:par>
                              <p:par>
                                <p:cTn id="160" presetID="10" presetClass="entr" presetSubtype="0" fill="hold" nodeType="withEffect">
                                  <p:stCondLst>
                                    <p:cond delay="0"/>
                                  </p:stCondLst>
                                  <p:childTnLst>
                                    <p:set>
                                      <p:cBhvr>
                                        <p:cTn id="161" dur="1" fill="hold">
                                          <p:stCondLst>
                                            <p:cond delay="0"/>
                                          </p:stCondLst>
                                        </p:cTn>
                                        <p:tgtEl>
                                          <p:spTgt spid="167"/>
                                        </p:tgtEl>
                                        <p:attrNameLst>
                                          <p:attrName>style.visibility</p:attrName>
                                        </p:attrNameLst>
                                      </p:cBhvr>
                                      <p:to>
                                        <p:strVal val="visible"/>
                                      </p:to>
                                    </p:set>
                                    <p:animEffect transition="in" filter="fade">
                                      <p:cBhvr>
                                        <p:cTn id="162" dur="500"/>
                                        <p:tgtEl>
                                          <p:spTgt spid="167"/>
                                        </p:tgtEl>
                                      </p:cBhvr>
                                    </p:animEffect>
                                  </p:childTnLst>
                                </p:cTn>
                              </p:par>
                              <p:par>
                                <p:cTn id="163" presetID="10" presetClass="entr" presetSubtype="0" fill="hold" nodeType="withEffect">
                                  <p:stCondLst>
                                    <p:cond delay="0"/>
                                  </p:stCondLst>
                                  <p:childTnLst>
                                    <p:set>
                                      <p:cBhvr>
                                        <p:cTn id="164" dur="1" fill="hold">
                                          <p:stCondLst>
                                            <p:cond delay="0"/>
                                          </p:stCondLst>
                                        </p:cTn>
                                        <p:tgtEl>
                                          <p:spTgt spid="169"/>
                                        </p:tgtEl>
                                        <p:attrNameLst>
                                          <p:attrName>style.visibility</p:attrName>
                                        </p:attrNameLst>
                                      </p:cBhvr>
                                      <p:to>
                                        <p:strVal val="visible"/>
                                      </p:to>
                                    </p:set>
                                    <p:animEffect transition="in" filter="fade">
                                      <p:cBhvr>
                                        <p:cTn id="165" dur="500"/>
                                        <p:tgtEl>
                                          <p:spTgt spid="169"/>
                                        </p:tgtEl>
                                      </p:cBhvr>
                                    </p:animEffect>
                                  </p:childTnLst>
                                </p:cTn>
                              </p:par>
                              <p:par>
                                <p:cTn id="166" presetID="10" presetClass="entr" presetSubtype="0" fill="hold" grpId="0" nodeType="withEffect">
                                  <p:stCondLst>
                                    <p:cond delay="0"/>
                                  </p:stCondLst>
                                  <p:childTnLst>
                                    <p:set>
                                      <p:cBhvr>
                                        <p:cTn id="167" dur="1" fill="hold">
                                          <p:stCondLst>
                                            <p:cond delay="0"/>
                                          </p:stCondLst>
                                        </p:cTn>
                                        <p:tgtEl>
                                          <p:spTgt spid="2"/>
                                        </p:tgtEl>
                                        <p:attrNameLst>
                                          <p:attrName>style.visibility</p:attrName>
                                        </p:attrNameLst>
                                      </p:cBhvr>
                                      <p:to>
                                        <p:strVal val="visible"/>
                                      </p:to>
                                    </p:set>
                                    <p:animEffect transition="in" filter="fade">
                                      <p:cBhvr>
                                        <p:cTn id="168" dur="500"/>
                                        <p:tgtEl>
                                          <p:spTgt spid="2"/>
                                        </p:tgtEl>
                                      </p:cBhvr>
                                    </p:animEffect>
                                  </p:childTnLst>
                                </p:cTn>
                              </p:par>
                              <p:par>
                                <p:cTn id="169" presetID="10" presetClass="entr" presetSubtype="0" fill="hold" grpId="0" nodeType="withEffect">
                                  <p:stCondLst>
                                    <p:cond delay="0"/>
                                  </p:stCondLst>
                                  <p:childTnLst>
                                    <p:set>
                                      <p:cBhvr>
                                        <p:cTn id="170" dur="1" fill="hold">
                                          <p:stCondLst>
                                            <p:cond delay="0"/>
                                          </p:stCondLst>
                                        </p:cTn>
                                        <p:tgtEl>
                                          <p:spTgt spid="162"/>
                                        </p:tgtEl>
                                        <p:attrNameLst>
                                          <p:attrName>style.visibility</p:attrName>
                                        </p:attrNameLst>
                                      </p:cBhvr>
                                      <p:to>
                                        <p:strVal val="visible"/>
                                      </p:to>
                                    </p:set>
                                    <p:animEffect transition="in" filter="fade">
                                      <p:cBhvr>
                                        <p:cTn id="171" dur="500"/>
                                        <p:tgtEl>
                                          <p:spTgt spid="162"/>
                                        </p:tgtEl>
                                      </p:cBhvr>
                                    </p:animEffect>
                                  </p:childTnLst>
                                </p:cTn>
                              </p:par>
                              <p:par>
                                <p:cTn id="172" presetID="10" presetClass="entr" presetSubtype="0" fill="hold" grpId="0" nodeType="withEffect">
                                  <p:stCondLst>
                                    <p:cond delay="0"/>
                                  </p:stCondLst>
                                  <p:childTnLst>
                                    <p:set>
                                      <p:cBhvr>
                                        <p:cTn id="173" dur="1" fill="hold">
                                          <p:stCondLst>
                                            <p:cond delay="0"/>
                                          </p:stCondLst>
                                        </p:cTn>
                                        <p:tgtEl>
                                          <p:spTgt spid="150"/>
                                        </p:tgtEl>
                                        <p:attrNameLst>
                                          <p:attrName>style.visibility</p:attrName>
                                        </p:attrNameLst>
                                      </p:cBhvr>
                                      <p:to>
                                        <p:strVal val="visible"/>
                                      </p:to>
                                    </p:set>
                                    <p:animEffect transition="in" filter="fade">
                                      <p:cBhvr>
                                        <p:cTn id="174" dur="500"/>
                                        <p:tgtEl>
                                          <p:spTgt spid="150"/>
                                        </p:tgtEl>
                                      </p:cBhvr>
                                    </p:animEffect>
                                  </p:childTnLst>
                                </p:cTn>
                              </p:par>
                              <p:par>
                                <p:cTn id="175" presetID="10" presetClass="entr" presetSubtype="0" fill="hold" grpId="0" nodeType="withEffect">
                                  <p:stCondLst>
                                    <p:cond delay="0"/>
                                  </p:stCondLst>
                                  <p:childTnLst>
                                    <p:set>
                                      <p:cBhvr>
                                        <p:cTn id="176" dur="1" fill="hold">
                                          <p:stCondLst>
                                            <p:cond delay="0"/>
                                          </p:stCondLst>
                                        </p:cTn>
                                        <p:tgtEl>
                                          <p:spTgt spid="151"/>
                                        </p:tgtEl>
                                        <p:attrNameLst>
                                          <p:attrName>style.visibility</p:attrName>
                                        </p:attrNameLst>
                                      </p:cBhvr>
                                      <p:to>
                                        <p:strVal val="visible"/>
                                      </p:to>
                                    </p:set>
                                    <p:animEffect transition="in" filter="fade">
                                      <p:cBhvr>
                                        <p:cTn id="177" dur="500"/>
                                        <p:tgtEl>
                                          <p:spTgt spid="151"/>
                                        </p:tgtEl>
                                      </p:cBhvr>
                                    </p:animEffec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grpId="0" nodeType="clickEffect">
                                  <p:stCondLst>
                                    <p:cond delay="0"/>
                                  </p:stCondLst>
                                  <p:childTnLst>
                                    <p:set>
                                      <p:cBhvr>
                                        <p:cTn id="181" dur="1" fill="hold">
                                          <p:stCondLst>
                                            <p:cond delay="0"/>
                                          </p:stCondLst>
                                        </p:cTn>
                                        <p:tgtEl>
                                          <p:spTgt spid="75"/>
                                        </p:tgtEl>
                                        <p:attrNameLst>
                                          <p:attrName>style.visibility</p:attrName>
                                        </p:attrNameLst>
                                      </p:cBhvr>
                                      <p:to>
                                        <p:strVal val="visible"/>
                                      </p:to>
                                    </p:set>
                                    <p:animEffect transition="in" filter="fade">
                                      <p:cBhvr>
                                        <p:cTn id="182"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 grpId="0" animBg="1"/>
      <p:bldP spid="10" grpId="0"/>
      <p:bldP spid="23" grpId="0"/>
      <p:bldP spid="103" grpId="0" animBg="1"/>
      <p:bldP spid="4" grpId="0"/>
      <p:bldP spid="57" grpId="0" animBg="1"/>
      <p:bldP spid="68" grpId="0"/>
      <p:bldP spid="91" grpId="0" animBg="1"/>
      <p:bldP spid="104" grpId="0" animBg="1"/>
      <p:bldP spid="115" grpId="0"/>
      <p:bldP spid="117" grpId="0"/>
      <p:bldP spid="118" grpId="0"/>
      <p:bldP spid="119" grpId="0" animBg="1"/>
      <p:bldP spid="120" grpId="0" animBg="1"/>
      <p:bldP spid="126" grpId="0" animBg="1"/>
      <p:bldP spid="127" grpId="0" animBg="1"/>
      <p:bldP spid="150" grpId="0" animBg="1"/>
      <p:bldP spid="151" grpId="0" animBg="1"/>
      <p:bldP spid="152" grpId="0" animBg="1"/>
      <p:bldP spid="154" grpId="0" animBg="1"/>
      <p:bldP spid="161" grpId="0" animBg="1"/>
      <p:bldP spid="162" grpId="0" animBg="1"/>
      <p:bldP spid="2" grpId="0"/>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16</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 System Improvement</a:t>
            </a:r>
            <a:endParaRPr lang="zh-CN" altLang="en-US" sz="3200" b="1" dirty="0">
              <a:ln w="0"/>
              <a:latin typeface="Times New Roman" pitchFamily="18" charset="0"/>
              <a:ea typeface="Arial Unicode MS" panose="020B0604020202020204" pitchFamily="34" charset="-122"/>
              <a:cs typeface="Times New Roman" pitchFamily="18" charset="0"/>
            </a:endParaRPr>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32429" y="1053789"/>
            <a:ext cx="6168715" cy="4906979"/>
          </a:xfrm>
          <a:prstGeom prst="rect">
            <a:avLst/>
          </a:prstGeom>
        </p:spPr>
      </p:pic>
      <p:sp>
        <p:nvSpPr>
          <p:cNvPr id="5" name="文本框 4"/>
          <p:cNvSpPr txBox="1"/>
          <p:nvPr/>
        </p:nvSpPr>
        <p:spPr>
          <a:xfrm>
            <a:off x="6976791" y="1222551"/>
            <a:ext cx="4610864" cy="3262432"/>
          </a:xfrm>
          <a:prstGeom prst="rect">
            <a:avLst/>
          </a:prstGeom>
          <a:noFill/>
        </p:spPr>
        <p:txBody>
          <a:bodyPr wrap="square" rtlCol="0">
            <a:spAutoFit/>
          </a:bodyPr>
          <a:lstStyle/>
          <a:p>
            <a:endParaRPr lang="en-US" altLang="zh-CN" sz="22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200" b="1" dirty="0">
                <a:latin typeface="Times New Roman" panose="02020603050405020304" pitchFamily="18" charset="0"/>
                <a:cs typeface="Times New Roman" panose="02020603050405020304" pitchFamily="18" charset="0"/>
              </a:rPr>
              <a:t>Increase the SNR by </a:t>
            </a:r>
            <a:r>
              <a:rPr lang="en-US" altLang="zh-CN" sz="2200" b="1" dirty="0" smtClean="0">
                <a:latin typeface="Times New Roman" panose="02020603050405020304" pitchFamily="18" charset="0"/>
                <a:cs typeface="Times New Roman" panose="02020603050405020304" pitchFamily="18" charset="0"/>
              </a:rPr>
              <a:t>a factor </a:t>
            </a:r>
            <a:r>
              <a:rPr lang="en-US" altLang="zh-CN" sz="2200" b="1" dirty="0">
                <a:latin typeface="Times New Roman" panose="02020603050405020304" pitchFamily="18" charset="0"/>
                <a:cs typeface="Times New Roman" panose="02020603050405020304" pitchFamily="18" charset="0"/>
              </a:rPr>
              <a:t>of </a:t>
            </a:r>
            <a:r>
              <a:rPr lang="en-US" altLang="zh-CN" sz="2200" b="1" dirty="0" smtClean="0">
                <a:latin typeface="Times New Roman" panose="02020603050405020304" pitchFamily="18" charset="0"/>
                <a:cs typeface="Times New Roman" panose="02020603050405020304" pitchFamily="18" charset="0"/>
              </a:rPr>
              <a:t> 3</a:t>
            </a:r>
          </a:p>
          <a:p>
            <a:pPr marL="285737" indent="-285737">
              <a:buFont typeface="Wingdings" panose="05000000000000000000" pitchFamily="2" charset="2"/>
              <a:buChar char="Ø"/>
            </a:pPr>
            <a:endParaRPr lang="en-US" altLang="zh-CN" sz="28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200" b="1" dirty="0" smtClean="0">
                <a:latin typeface="Times New Roman" panose="02020603050405020304" pitchFamily="18" charset="0"/>
                <a:cs typeface="Times New Roman" panose="02020603050405020304" pitchFamily="18" charset="0"/>
              </a:rPr>
              <a:t>Statistical </a:t>
            </a:r>
            <a:r>
              <a:rPr lang="en-US" altLang="zh-CN" sz="2200" b="1" dirty="0" smtClean="0">
                <a:latin typeface="Times New Roman" panose="02020603050405020304" pitchFamily="18" charset="0"/>
                <a:cs typeface="Times New Roman" panose="02020603050405020304" pitchFamily="18" charset="0"/>
              </a:rPr>
              <a:t>e</a:t>
            </a:r>
            <a:r>
              <a:rPr lang="en-US" altLang="zh-CN" sz="2200" b="1" dirty="0" smtClean="0">
                <a:latin typeface="Times New Roman" panose="02020603050405020304" pitchFamily="18" charset="0"/>
                <a:cs typeface="Times New Roman" panose="02020603050405020304" pitchFamily="18" charset="0"/>
              </a:rPr>
              <a:t>rror &lt; 100Hz</a:t>
            </a:r>
            <a:endParaRPr lang="en-US" altLang="zh-CN" sz="22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28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28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
        <p:nvSpPr>
          <p:cNvPr id="13" name="矩形 12"/>
          <p:cNvSpPr/>
          <p:nvPr/>
        </p:nvSpPr>
        <p:spPr>
          <a:xfrm>
            <a:off x="2216397" y="6019066"/>
            <a:ext cx="2569934" cy="400110"/>
          </a:xfrm>
          <a:prstGeom prst="rect">
            <a:avLst/>
          </a:prstGeom>
        </p:spPr>
        <p:txBody>
          <a:bodyPr wrap="none">
            <a:spAutoFit/>
          </a:bodyPr>
          <a:lstStyle/>
          <a:p>
            <a:pPr marL="285737" indent="-285737">
              <a:buFont typeface="Wingdings" panose="05000000000000000000" pitchFamily="2" charset="2"/>
              <a:buChar char="Ø"/>
            </a:pPr>
            <a:r>
              <a:rPr lang="en-US" altLang="zh-CN" sz="2000" b="1" dirty="0" smtClean="0">
                <a:ln w="0"/>
                <a:latin typeface="Times New Roman" panose="02020603050405020304" pitchFamily="18" charset="0"/>
                <a:ea typeface="黑体" panose="02010609060101010101" pitchFamily="49" charset="-122"/>
                <a:cs typeface="Times New Roman" panose="02020603050405020304" pitchFamily="18" charset="0"/>
              </a:rPr>
              <a:t>Single scan, </a:t>
            </a:r>
            <a:r>
              <a:rPr lang="en-US" altLang="zh-CN" sz="2000" b="1" dirty="0" smtClean="0">
                <a:ln w="0"/>
                <a:latin typeface="Times New Roman" panose="02020603050405020304" pitchFamily="18" charset="0"/>
                <a:ea typeface="黑体" panose="02010609060101010101" pitchFamily="49" charset="-122"/>
                <a:cs typeface="Times New Roman" panose="02020603050405020304" pitchFamily="18" charset="0"/>
              </a:rPr>
              <a:t>~1 </a:t>
            </a:r>
            <a:r>
              <a:rPr lang="en-US" altLang="zh-CN" sz="2000" b="1" dirty="0" smtClean="0">
                <a:ln w="0"/>
                <a:latin typeface="Times New Roman" panose="02020603050405020304" pitchFamily="18" charset="0"/>
                <a:ea typeface="黑体" panose="02010609060101010101" pitchFamily="49" charset="-122"/>
                <a:cs typeface="Times New Roman" panose="02020603050405020304" pitchFamily="18" charset="0"/>
              </a:rPr>
              <a:t>min</a:t>
            </a:r>
            <a:endParaRPr lang="en-US" altLang="zh-CN" sz="2000" b="1"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8582934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 name="直接连接符 14"/>
          <p:cNvCxnSpPr/>
          <p:nvPr/>
        </p:nvCxnSpPr>
        <p:spPr>
          <a:xfrm flipV="1">
            <a:off x="7035659" y="2995738"/>
            <a:ext cx="8344" cy="1697999"/>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16" name="直接连接符 15"/>
          <p:cNvCxnSpPr>
            <a:stCxn id="14" idx="0"/>
          </p:cNvCxnSpPr>
          <p:nvPr/>
        </p:nvCxnSpPr>
        <p:spPr>
          <a:xfrm flipV="1">
            <a:off x="7102369" y="3156455"/>
            <a:ext cx="23919" cy="2424316"/>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17</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Arial Unicode MS" panose="020B0604020202020204" pitchFamily="34" charset="-122"/>
                <a:ea typeface="Arial Unicode MS" panose="020B0604020202020204" pitchFamily="34" charset="-122"/>
                <a:cs typeface="Arial Unicode MS" panose="020B0604020202020204" pitchFamily="34" charset="-122"/>
              </a:rPr>
              <a:t>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Systematic Check -- Probe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Lasers</a:t>
            </a:r>
            <a:endParaRPr lang="zh-CN" altLang="en-US" sz="3200" b="1" dirty="0">
              <a:ln w="0"/>
              <a:latin typeface="Times New Roman" panose="02020603050405020304" pitchFamily="18" charset="0"/>
              <a:ea typeface="Arial Unicode MS" panose="020B0604020202020204" pitchFamily="34" charset="-122"/>
              <a:cs typeface="Times New Roman" panose="02020603050405020304" pitchFamily="18" charset="0"/>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85809" y="1352952"/>
            <a:ext cx="6244945" cy="4536221"/>
          </a:xfrm>
          <a:prstGeom prst="rect">
            <a:avLst/>
          </a:prstGeom>
        </p:spPr>
      </p:pic>
      <p:cxnSp>
        <p:nvCxnSpPr>
          <p:cNvPr id="5" name="直接连接符 4"/>
          <p:cNvCxnSpPr/>
          <p:nvPr/>
        </p:nvCxnSpPr>
        <p:spPr>
          <a:xfrm>
            <a:off x="6891816" y="4044454"/>
            <a:ext cx="4194957" cy="0"/>
          </a:xfrm>
          <a:prstGeom prst="line">
            <a:avLst/>
          </a:prstGeom>
          <a:ln w="66675">
            <a:solidFill>
              <a:srgbClr val="7030A0"/>
            </a:solidFill>
          </a:ln>
          <a:scene3d>
            <a:camera prst="orthographicFront"/>
            <a:lightRig rig="threePt" dir="t"/>
          </a:scene3d>
          <a:sp3d prstMaterial="dkEdge">
            <a:bevelT/>
          </a:sp3d>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flipV="1">
            <a:off x="8989290" y="3018695"/>
            <a:ext cx="0" cy="1020880"/>
          </a:xfrm>
          <a:prstGeom prst="straightConnector1">
            <a:avLst/>
          </a:prstGeom>
          <a:ln w="73025">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 name="直接箭头连接符 6"/>
          <p:cNvCxnSpPr/>
          <p:nvPr/>
        </p:nvCxnSpPr>
        <p:spPr>
          <a:xfrm flipV="1">
            <a:off x="7478724" y="3526978"/>
            <a:ext cx="0" cy="478467"/>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8" name="直接箭头连接符 7"/>
          <p:cNvCxnSpPr/>
          <p:nvPr/>
        </p:nvCxnSpPr>
        <p:spPr>
          <a:xfrm flipV="1">
            <a:off x="10475924" y="3526975"/>
            <a:ext cx="0" cy="478467"/>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矩形 12"/>
          <p:cNvSpPr/>
          <p:nvPr/>
        </p:nvSpPr>
        <p:spPr>
          <a:xfrm>
            <a:off x="6261130" y="4693737"/>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ECDL Probe Laser I</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矩形 13"/>
          <p:cNvSpPr/>
          <p:nvPr/>
        </p:nvSpPr>
        <p:spPr>
          <a:xfrm>
            <a:off x="6298115" y="5580771"/>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cs typeface="Times New Roman" panose="02020603050405020304" pitchFamily="18" charset="0"/>
              </a:rPr>
              <a:t>ECDL Probe Laser II</a:t>
            </a:r>
            <a:endParaRPr lang="zh-CN" altLang="en-US" b="1" dirty="0">
              <a:solidFill>
                <a:schemeClr val="tx1"/>
              </a:solidFill>
              <a:latin typeface="Times New Roman" panose="02020603050405020304" pitchFamily="18" charset="0"/>
              <a:cs typeface="Times New Roman" panose="02020603050405020304" pitchFamily="18" charset="0"/>
            </a:endParaRPr>
          </a:p>
        </p:txBody>
      </p:sp>
      <p:cxnSp>
        <p:nvCxnSpPr>
          <p:cNvPr id="19" name="直接箭头连接符 18"/>
          <p:cNvCxnSpPr/>
          <p:nvPr/>
        </p:nvCxnSpPr>
        <p:spPr>
          <a:xfrm>
            <a:off x="7035659" y="3845059"/>
            <a:ext cx="476210"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7126288" y="3646371"/>
            <a:ext cx="385581"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5976940" y="1352953"/>
            <a:ext cx="2273639" cy="1868758"/>
            <a:chOff x="1203132" y="4747350"/>
            <a:chExt cx="1234603" cy="1309278"/>
          </a:xfrm>
        </p:grpSpPr>
        <p:sp>
          <p:nvSpPr>
            <p:cNvPr id="35" name="文本框 34"/>
            <p:cNvSpPr txBox="1">
              <a:spLocks noChangeAspect="1"/>
            </p:cNvSpPr>
            <p:nvPr/>
          </p:nvSpPr>
          <p:spPr>
            <a:xfrm>
              <a:off x="1203132" y="5776305"/>
              <a:ext cx="1234603" cy="280323"/>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S</a:t>
              </a:r>
              <a:r>
                <a:rPr lang="en-US" altLang="zh-CN" sz="2000" b="1" baseline="-25000" dirty="0">
                  <a:ea typeface="黑体" panose="02010609060101010101" pitchFamily="49" charset="-122"/>
                  <a:cs typeface="Times New Roman" panose="02020603050405020304" pitchFamily="18" charset="0"/>
                </a:rPr>
                <a:t>1</a:t>
              </a:r>
              <a:endParaRPr lang="zh-CN" altLang="en-US" sz="2000" b="1" baseline="-25000" dirty="0">
                <a:ea typeface="黑体" panose="02010609060101010101" pitchFamily="49" charset="-122"/>
                <a:cs typeface="Times New Roman" panose="02020603050405020304" pitchFamily="18" charset="0"/>
              </a:endParaRPr>
            </a:p>
          </p:txBody>
        </p:sp>
        <p:grpSp>
          <p:nvGrpSpPr>
            <p:cNvPr id="36" name="组合 35"/>
            <p:cNvGrpSpPr/>
            <p:nvPr/>
          </p:nvGrpSpPr>
          <p:grpSpPr>
            <a:xfrm>
              <a:off x="1351728" y="4747350"/>
              <a:ext cx="925504" cy="1051088"/>
              <a:chOff x="1351728" y="4747350"/>
              <a:chExt cx="925504" cy="1051088"/>
            </a:xfrm>
          </p:grpSpPr>
          <p:cxnSp>
            <p:nvCxnSpPr>
              <p:cNvPr id="37" name="直接连接符 36"/>
              <p:cNvCxnSpPr>
                <a:cxnSpLocks noChangeAspect="1"/>
              </p:cNvCxnSpPr>
              <p:nvPr/>
            </p:nvCxnSpPr>
            <p:spPr>
              <a:xfrm>
                <a:off x="1617422" y="5798438"/>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38" name="直接连接符 37"/>
              <p:cNvCxnSpPr>
                <a:cxnSpLocks noChangeAspect="1"/>
              </p:cNvCxnSpPr>
              <p:nvPr/>
            </p:nvCxnSpPr>
            <p:spPr>
              <a:xfrm>
                <a:off x="1605105" y="5076555"/>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39" name="文本框 38"/>
              <p:cNvSpPr txBox="1">
                <a:spLocks noChangeAspect="1"/>
              </p:cNvSpPr>
              <p:nvPr/>
            </p:nvSpPr>
            <p:spPr>
              <a:xfrm>
                <a:off x="1351728" y="4747350"/>
                <a:ext cx="925504" cy="280323"/>
              </a:xfrm>
              <a:prstGeom prst="rect">
                <a:avLst/>
              </a:prstGeom>
              <a:noFill/>
            </p:spPr>
            <p:txBody>
              <a:bodyPr wrap="square" rtlCol="0">
                <a:spAutoFit/>
              </a:bodyPr>
              <a:lstStyle/>
              <a:p>
                <a:pPr algn="ctr"/>
                <a:r>
                  <a:rPr lang="en-US" altLang="zh-CN" sz="2000" b="1" dirty="0">
                    <a:ea typeface="黑体" panose="02010609060101010101" pitchFamily="49" charset="-122"/>
                    <a:cs typeface="Times New Roman" panose="02020603050405020304" pitchFamily="18" charset="0"/>
                  </a:rPr>
                  <a:t>2</a:t>
                </a:r>
                <a:r>
                  <a:rPr lang="en-US" altLang="zh-CN" sz="2000" b="1" baseline="30000" dirty="0">
                    <a:ea typeface="黑体" panose="02010609060101010101" pitchFamily="49" charset="-122"/>
                    <a:cs typeface="Times New Roman" panose="02020603050405020304" pitchFamily="18" charset="0"/>
                  </a:rPr>
                  <a:t>3</a:t>
                </a:r>
                <a:r>
                  <a:rPr lang="en-US" altLang="zh-CN" sz="2000" b="1" dirty="0">
                    <a:ea typeface="黑体" panose="02010609060101010101" pitchFamily="49" charset="-122"/>
                    <a:cs typeface="Times New Roman" panose="02020603050405020304" pitchFamily="18" charset="0"/>
                  </a:rPr>
                  <a:t>P</a:t>
                </a:r>
                <a:r>
                  <a:rPr lang="en-US" altLang="zh-CN" sz="2000" b="1" baseline="-25000" dirty="0">
                    <a:ea typeface="黑体" panose="02010609060101010101" pitchFamily="49" charset="-122"/>
                    <a:cs typeface="Times New Roman" panose="02020603050405020304" pitchFamily="18" charset="0"/>
                  </a:rPr>
                  <a:t>2</a:t>
                </a:r>
                <a:endParaRPr lang="zh-CN" altLang="en-US" sz="2000" b="1" baseline="-25000" dirty="0">
                  <a:ea typeface="黑体" panose="02010609060101010101" pitchFamily="49" charset="-122"/>
                  <a:cs typeface="Times New Roman" panose="02020603050405020304" pitchFamily="18" charset="0"/>
                </a:endParaRPr>
              </a:p>
            </p:txBody>
          </p:sp>
          <p:cxnSp>
            <p:nvCxnSpPr>
              <p:cNvPr id="40" name="直接箭头连接符 39"/>
              <p:cNvCxnSpPr>
                <a:cxnSpLocks noChangeAspect="1"/>
              </p:cNvCxnSpPr>
              <p:nvPr/>
            </p:nvCxnSpPr>
            <p:spPr>
              <a:xfrm flipV="1">
                <a:off x="1806278" y="5110296"/>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41" name="文本框 40"/>
          <p:cNvSpPr txBox="1"/>
          <p:nvPr/>
        </p:nvSpPr>
        <p:spPr>
          <a:xfrm>
            <a:off x="6904525" y="5263707"/>
            <a:ext cx="473206" cy="1477328"/>
          </a:xfrm>
          <a:prstGeom prst="rect">
            <a:avLst/>
          </a:prstGeom>
          <a:noFill/>
        </p:spPr>
        <p:txBody>
          <a:bodyPr wrap="none" rtlCol="0">
            <a:spAutoFit/>
          </a:bodyPr>
          <a:lstStyle/>
          <a:p>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20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
        <p:nvSpPr>
          <p:cNvPr id="48" name="文本框 47"/>
          <p:cNvSpPr txBox="1"/>
          <p:nvPr/>
        </p:nvSpPr>
        <p:spPr>
          <a:xfrm>
            <a:off x="7632223" y="1136078"/>
            <a:ext cx="4442692" cy="1354217"/>
          </a:xfrm>
          <a:prstGeom prst="rect">
            <a:avLst/>
          </a:prstGeom>
          <a:noFill/>
        </p:spPr>
        <p:txBody>
          <a:bodyPr wrap="square" rtlCol="0">
            <a:spAutoFit/>
          </a:bodyPr>
          <a:lstStyle/>
          <a:p>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No </a:t>
            </a:r>
            <a:r>
              <a:rPr lang="en-US" altLang="zh-CN" sz="2000" b="1" dirty="0" smtClean="0">
                <a:latin typeface="Times New Roman" panose="02020603050405020304" pitchFamily="18" charset="0"/>
                <a:cs typeface="Times New Roman" panose="02020603050405020304" pitchFamily="18" charset="0"/>
              </a:rPr>
              <a:t>systematic deviation between the two </a:t>
            </a:r>
            <a:r>
              <a:rPr lang="en-US" altLang="zh-CN" sz="2000" b="1" dirty="0" smtClean="0">
                <a:latin typeface="Times New Roman" panose="02020603050405020304" pitchFamily="18" charset="0"/>
                <a:cs typeface="Times New Roman" panose="02020603050405020304" pitchFamily="18" charset="0"/>
              </a:rPr>
              <a:t>lasers</a:t>
            </a: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Tree>
    <p:extLst>
      <p:ext uri="{BB962C8B-B14F-4D97-AF65-F5344CB8AC3E}">
        <p14:creationId xmlns="" xmlns:p14="http://schemas.microsoft.com/office/powerpoint/2010/main" val="24891199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18</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 Systematic Check -- Laser </a:t>
            </a:r>
            <a:r>
              <a:rPr lang="en-US" altLang="zh-CN" sz="3200" b="1" dirty="0" smtClean="0">
                <a:latin typeface="Times New Roman" pitchFamily="18" charset="0"/>
                <a:ea typeface="Arial Unicode MS" panose="020B0604020202020204" pitchFamily="34" charset="-122"/>
                <a:cs typeface="Times New Roman" pitchFamily="18" charset="0"/>
              </a:rPr>
              <a:t>Power</a:t>
            </a:r>
            <a:endParaRPr lang="zh-CN" altLang="en-US" sz="3200" b="1" dirty="0">
              <a:ln w="0"/>
              <a:latin typeface="Times New Roman" pitchFamily="18" charset="0"/>
              <a:ea typeface="Arial Unicode MS" panose="020B0604020202020204" pitchFamily="34" charset="-122"/>
              <a:cs typeface="Times New Roman" pitchFamily="18" charset="0"/>
            </a:endParaRPr>
          </a:p>
        </p:txBody>
      </p:sp>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31074" y="1087820"/>
            <a:ext cx="6794939" cy="4993750"/>
          </a:xfrm>
          <a:prstGeom prst="rect">
            <a:avLst/>
          </a:prstGeom>
        </p:spPr>
      </p:pic>
      <p:cxnSp>
        <p:nvCxnSpPr>
          <p:cNvPr id="5" name="Straight Connector 7"/>
          <p:cNvCxnSpPr/>
          <p:nvPr/>
        </p:nvCxnSpPr>
        <p:spPr>
          <a:xfrm>
            <a:off x="10065301" y="3952303"/>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Straight Connector 8"/>
          <p:cNvCxnSpPr/>
          <p:nvPr/>
        </p:nvCxnSpPr>
        <p:spPr>
          <a:xfrm>
            <a:off x="8314437" y="4156543"/>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7" name="TextBox 16"/>
          <p:cNvSpPr txBox="1"/>
          <p:nvPr/>
        </p:nvSpPr>
        <p:spPr>
          <a:xfrm>
            <a:off x="7531418" y="3922994"/>
            <a:ext cx="71526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S</a:t>
            </a:r>
            <a:r>
              <a:rPr lang="en-US" sz="2400" b="1" baseline="-25000" dirty="0">
                <a:latin typeface="Times New Roman" pitchFamily="18" charset="0"/>
                <a:ea typeface="黑体" panose="02010609060101010101" pitchFamily="49" charset="-122"/>
                <a:cs typeface="Times New Roman" pitchFamily="18" charset="0"/>
              </a:rPr>
              <a:t>1</a:t>
            </a:r>
          </a:p>
        </p:txBody>
      </p:sp>
      <p:sp>
        <p:nvSpPr>
          <p:cNvPr id="8" name="TextBox 17"/>
          <p:cNvSpPr txBox="1"/>
          <p:nvPr/>
        </p:nvSpPr>
        <p:spPr>
          <a:xfrm>
            <a:off x="7531391" y="2845765"/>
            <a:ext cx="73129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P</a:t>
            </a:r>
            <a:r>
              <a:rPr lang="en-US" sz="2400" b="1" baseline="-25000" dirty="0">
                <a:latin typeface="Times New Roman" pitchFamily="18" charset="0"/>
                <a:ea typeface="黑体" panose="02010609060101010101" pitchFamily="49" charset="-122"/>
                <a:cs typeface="Times New Roman" pitchFamily="18" charset="0"/>
              </a:rPr>
              <a:t>2</a:t>
            </a:r>
          </a:p>
        </p:txBody>
      </p:sp>
      <p:cxnSp>
        <p:nvCxnSpPr>
          <p:cNvPr id="9" name="Straight Connector 52"/>
          <p:cNvCxnSpPr/>
          <p:nvPr/>
        </p:nvCxnSpPr>
        <p:spPr>
          <a:xfrm>
            <a:off x="9198833" y="2517651"/>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53"/>
          <p:cNvCxnSpPr/>
          <p:nvPr/>
        </p:nvCxnSpPr>
        <p:spPr>
          <a:xfrm>
            <a:off x="10065302" y="2402133"/>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Straight Connector 54"/>
          <p:cNvCxnSpPr/>
          <p:nvPr/>
        </p:nvCxnSpPr>
        <p:spPr>
          <a:xfrm>
            <a:off x="8314437" y="2620152"/>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2" name="Straight Arrow Connector 60"/>
          <p:cNvCxnSpPr/>
          <p:nvPr/>
        </p:nvCxnSpPr>
        <p:spPr>
          <a:xfrm rot="16200000" flipV="1">
            <a:off x="9511800" y="2994659"/>
            <a:ext cx="1296619" cy="596823"/>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62"/>
          <p:cNvCxnSpPr/>
          <p:nvPr/>
        </p:nvCxnSpPr>
        <p:spPr>
          <a:xfrm rot="16200000" flipV="1">
            <a:off x="9007314" y="2332519"/>
            <a:ext cx="2132210" cy="959388"/>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TextBox 73"/>
          <p:cNvSpPr txBox="1"/>
          <p:nvPr/>
        </p:nvSpPr>
        <p:spPr>
          <a:xfrm>
            <a:off x="8252226" y="4523134"/>
            <a:ext cx="815631" cy="369332"/>
          </a:xfrm>
          <a:prstGeom prst="rect">
            <a:avLst/>
          </a:prstGeom>
          <a:noFill/>
        </p:spPr>
        <p:txBody>
          <a:bodyPr wrap="square" rtlCol="0" anchor="ctr">
            <a:spAutoFit/>
          </a:bodyPr>
          <a:lstStyle/>
          <a:p>
            <a:pPr algn="ctr"/>
            <a:r>
              <a:rPr lang="en-US"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m=-1</a:t>
            </a:r>
          </a:p>
        </p:txBody>
      </p:sp>
      <p:sp>
        <p:nvSpPr>
          <p:cNvPr id="15" name="TextBox 74"/>
          <p:cNvSpPr txBox="1"/>
          <p:nvPr/>
        </p:nvSpPr>
        <p:spPr>
          <a:xfrm>
            <a:off x="9143054" y="4516416"/>
            <a:ext cx="8156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m=0</a:t>
            </a:r>
          </a:p>
        </p:txBody>
      </p:sp>
      <p:sp>
        <p:nvSpPr>
          <p:cNvPr id="16" name="TextBox 75"/>
          <p:cNvSpPr txBox="1"/>
          <p:nvPr/>
        </p:nvSpPr>
        <p:spPr>
          <a:xfrm>
            <a:off x="9958683" y="4531655"/>
            <a:ext cx="928683" cy="369332"/>
          </a:xfrm>
          <a:prstGeom prst="rect">
            <a:avLst/>
          </a:prstGeom>
          <a:noFill/>
        </p:spPr>
        <p:txBody>
          <a:bodyPr wrap="square" rtlCol="0" anchor="ctr">
            <a:spAutoFit/>
          </a:bodyPr>
          <a:lstStyle/>
          <a:p>
            <a:pPr algn="ctr"/>
            <a:r>
              <a:rPr lang="en-US" b="1"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m=+1</a:t>
            </a:r>
          </a:p>
        </p:txBody>
      </p:sp>
      <p:cxnSp>
        <p:nvCxnSpPr>
          <p:cNvPr id="17" name="Straight Connector 53"/>
          <p:cNvCxnSpPr/>
          <p:nvPr/>
        </p:nvCxnSpPr>
        <p:spPr>
          <a:xfrm>
            <a:off x="10913841" y="2297955"/>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8" name="Straight Connector 53"/>
          <p:cNvCxnSpPr/>
          <p:nvPr/>
        </p:nvCxnSpPr>
        <p:spPr>
          <a:xfrm>
            <a:off x="7438887" y="2756857"/>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52"/>
          <p:cNvCxnSpPr/>
          <p:nvPr/>
        </p:nvCxnSpPr>
        <p:spPr>
          <a:xfrm>
            <a:off x="9198833" y="1656352"/>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20" name="TextBox 17"/>
          <p:cNvSpPr txBox="1"/>
          <p:nvPr/>
        </p:nvSpPr>
        <p:spPr>
          <a:xfrm>
            <a:off x="7442564" y="1504898"/>
            <a:ext cx="731290" cy="461665"/>
          </a:xfrm>
          <a:prstGeom prst="rect">
            <a:avLst/>
          </a:prstGeom>
          <a:noFill/>
        </p:spPr>
        <p:txBody>
          <a:bodyPr wrap="none" rtlCol="0" anchor="ctr">
            <a:spAutoFit/>
          </a:bodyPr>
          <a:lstStyle/>
          <a:p>
            <a:pPr algn="ctr"/>
            <a:r>
              <a:rPr lang="en-US" sz="2400" b="1" dirty="0">
                <a:latin typeface="Times New Roman" pitchFamily="18" charset="0"/>
                <a:ea typeface="黑体" panose="02010609060101010101" pitchFamily="49" charset="-122"/>
                <a:cs typeface="Times New Roman" pitchFamily="18" charset="0"/>
              </a:rPr>
              <a:t>2</a:t>
            </a:r>
            <a:r>
              <a:rPr lang="en-US" sz="2400" b="1" baseline="30000" dirty="0">
                <a:latin typeface="Times New Roman" pitchFamily="18" charset="0"/>
                <a:ea typeface="黑体" panose="02010609060101010101" pitchFamily="49" charset="-122"/>
                <a:cs typeface="Times New Roman" pitchFamily="18" charset="0"/>
              </a:rPr>
              <a:t>3</a:t>
            </a:r>
            <a:r>
              <a:rPr lang="en-US" sz="2400" b="1" dirty="0">
                <a:latin typeface="Times New Roman" pitchFamily="18" charset="0"/>
                <a:ea typeface="黑体" panose="02010609060101010101" pitchFamily="49" charset="-122"/>
                <a:cs typeface="Times New Roman" pitchFamily="18" charset="0"/>
              </a:rPr>
              <a:t>P</a:t>
            </a:r>
            <a:r>
              <a:rPr lang="en-US" altLang="zh-CN" sz="2400" b="1" baseline="-25000" dirty="0">
                <a:latin typeface="Times New Roman" pitchFamily="18" charset="0"/>
                <a:ea typeface="黑体" panose="02010609060101010101" pitchFamily="49" charset="-122"/>
                <a:cs typeface="Times New Roman" pitchFamily="18" charset="0"/>
              </a:rPr>
              <a:t>0</a:t>
            </a:r>
            <a:endParaRPr lang="en-US" sz="2400" b="1" baseline="-25000" dirty="0">
              <a:latin typeface="Times New Roman" pitchFamily="18" charset="0"/>
              <a:ea typeface="黑体" panose="02010609060101010101" pitchFamily="49" charset="-122"/>
              <a:cs typeface="Times New Roman" pitchFamily="18" charset="0"/>
            </a:endParaRPr>
          </a:p>
        </p:txBody>
      </p:sp>
      <p:sp>
        <p:nvSpPr>
          <p:cNvPr id="21" name="TextBox 73"/>
          <p:cNvSpPr txBox="1"/>
          <p:nvPr/>
        </p:nvSpPr>
        <p:spPr>
          <a:xfrm>
            <a:off x="7314459" y="4519718"/>
            <a:ext cx="8156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m=-2</a:t>
            </a:r>
          </a:p>
        </p:txBody>
      </p:sp>
      <p:sp>
        <p:nvSpPr>
          <p:cNvPr id="22" name="TextBox 73"/>
          <p:cNvSpPr txBox="1"/>
          <p:nvPr/>
        </p:nvSpPr>
        <p:spPr>
          <a:xfrm>
            <a:off x="10849508" y="4527786"/>
            <a:ext cx="904331" cy="369332"/>
          </a:xfrm>
          <a:prstGeom prst="rect">
            <a:avLst/>
          </a:prstGeom>
          <a:noFill/>
        </p:spPr>
        <p:txBody>
          <a:bodyPr wrap="square" rtlCol="0" anchor="ctr">
            <a:spAutoFit/>
          </a:bodyPr>
          <a:lstStyle/>
          <a:p>
            <a:pPr algn="ctr"/>
            <a:r>
              <a:rPr lang="en-US" b="1" dirty="0">
                <a:latin typeface="Times New Roman" panose="02020603050405020304" pitchFamily="18" charset="0"/>
                <a:ea typeface="黑体" panose="02010609060101010101" pitchFamily="49" charset="-122"/>
                <a:cs typeface="Times New Roman" panose="02020603050405020304" pitchFamily="18" charset="0"/>
              </a:rPr>
              <a:t>m=+2</a:t>
            </a:r>
          </a:p>
        </p:txBody>
      </p:sp>
      <p:cxnSp>
        <p:nvCxnSpPr>
          <p:cNvPr id="23" name="直接箭头连接符 22"/>
          <p:cNvCxnSpPr/>
          <p:nvPr/>
        </p:nvCxnSpPr>
        <p:spPr>
          <a:xfrm>
            <a:off x="11753137" y="1646351"/>
            <a:ext cx="5655" cy="84472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文本框 24"/>
          <p:cNvSpPr txBox="1"/>
          <p:nvPr/>
        </p:nvSpPr>
        <p:spPr>
          <a:xfrm>
            <a:off x="10600752" y="1819256"/>
            <a:ext cx="1016625" cy="400110"/>
          </a:xfrm>
          <a:prstGeom prst="rect">
            <a:avLst/>
          </a:prstGeom>
          <a:noFill/>
        </p:spPr>
        <p:txBody>
          <a:bodyPr wrap="none" rtlCol="0" anchor="ctr">
            <a:spAutoFit/>
          </a:bodyPr>
          <a:lstStyle/>
          <a:p>
            <a:pPr algn="ctr"/>
            <a:r>
              <a:rPr lang="en-US" altLang="zh-CN" sz="2000" b="1" dirty="0">
                <a:latin typeface="Times New Roman" pitchFamily="18" charset="0"/>
                <a:ea typeface="黑体" panose="02010609060101010101" pitchFamily="49" charset="-122"/>
                <a:cs typeface="Times New Roman" pitchFamily="18" charset="0"/>
              </a:rPr>
              <a:t>32 GHz</a:t>
            </a:r>
            <a:endParaRPr lang="zh-CN" altLang="en-US" sz="2000" b="1" dirty="0">
              <a:latin typeface="Times New Roman" pitchFamily="18" charset="0"/>
              <a:ea typeface="黑体" panose="02010609060101010101" pitchFamily="49" charset="-122"/>
              <a:cs typeface="Times New Roman" pitchFamily="18" charset="0"/>
            </a:endParaRPr>
          </a:p>
        </p:txBody>
      </p:sp>
      <p:cxnSp>
        <p:nvCxnSpPr>
          <p:cNvPr id="25" name="直接连接符 24"/>
          <p:cNvCxnSpPr/>
          <p:nvPr/>
        </p:nvCxnSpPr>
        <p:spPr>
          <a:xfrm flipV="1">
            <a:off x="11771483" y="3543395"/>
            <a:ext cx="0" cy="517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flipV="1">
            <a:off x="11771483" y="2520363"/>
            <a:ext cx="0" cy="919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11619169" y="3397517"/>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11611698" y="3503307"/>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文本框 31"/>
          <p:cNvSpPr txBox="1"/>
          <p:nvPr/>
        </p:nvSpPr>
        <p:spPr>
          <a:xfrm>
            <a:off x="10933555" y="4027108"/>
            <a:ext cx="1053494" cy="400110"/>
          </a:xfrm>
          <a:prstGeom prst="rect">
            <a:avLst/>
          </a:prstGeom>
          <a:noFill/>
        </p:spPr>
        <p:txBody>
          <a:bodyPr wrap="none" rtlCol="0" anchor="ctr">
            <a:spAutoFit/>
          </a:bodyPr>
          <a:lstStyle/>
          <a:p>
            <a:pPr algn="ctr"/>
            <a:r>
              <a:rPr lang="en-US" altLang="zh-CN" sz="2000" b="1" dirty="0">
                <a:latin typeface="Times New Roman" pitchFamily="18" charset="0"/>
                <a:ea typeface="黑体" panose="02010609060101010101" pitchFamily="49" charset="-122"/>
                <a:cs typeface="Times New Roman" pitchFamily="18" charset="0"/>
              </a:rPr>
              <a:t>1083nm</a:t>
            </a:r>
            <a:endParaRPr lang="zh-CN" altLang="en-US" sz="2000" b="1" dirty="0">
              <a:latin typeface="Times New Roman" pitchFamily="18" charset="0"/>
              <a:ea typeface="黑体" panose="02010609060101010101" pitchFamily="49" charset="-122"/>
              <a:cs typeface="Times New Roman" pitchFamily="18" charset="0"/>
            </a:endParaRPr>
          </a:p>
        </p:txBody>
      </p:sp>
      <p:cxnSp>
        <p:nvCxnSpPr>
          <p:cNvPr id="30" name="直接箭头连接符 29"/>
          <p:cNvCxnSpPr/>
          <p:nvPr/>
        </p:nvCxnSpPr>
        <p:spPr>
          <a:xfrm>
            <a:off x="9774531" y="2517659"/>
            <a:ext cx="11677" cy="150116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flipH="1">
            <a:off x="9540095" y="1825915"/>
            <a:ext cx="10589" cy="2192911"/>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Connector 6"/>
          <p:cNvCxnSpPr/>
          <p:nvPr/>
        </p:nvCxnSpPr>
        <p:spPr>
          <a:xfrm>
            <a:off x="9198833" y="4072851"/>
            <a:ext cx="691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sp>
        <p:nvSpPr>
          <p:cNvPr id="33" name="TextBox 17"/>
          <p:cNvSpPr txBox="1"/>
          <p:nvPr/>
        </p:nvSpPr>
        <p:spPr>
          <a:xfrm>
            <a:off x="10174641" y="2779640"/>
            <a:ext cx="1526573" cy="400110"/>
          </a:xfrm>
          <a:prstGeom prst="rect">
            <a:avLst/>
          </a:prstGeom>
          <a:noFill/>
        </p:spPr>
        <p:txBody>
          <a:bodyPr wrap="none" rtlCol="0" anchor="ctr">
            <a:spAutoFit/>
          </a:bodyPr>
          <a:lstStyle/>
          <a:p>
            <a:pPr algn="ctr"/>
            <a:r>
              <a:rPr lang="en-US" sz="2000" b="1" dirty="0">
                <a:solidFill>
                  <a:srgbClr val="0000CC"/>
                </a:solidFill>
                <a:latin typeface="Times New Roman" pitchFamily="18" charset="0"/>
                <a:ea typeface="黑体" panose="02010609060101010101" pitchFamily="49" charset="-122"/>
                <a:cs typeface="Times New Roman" pitchFamily="18" charset="0"/>
              </a:rPr>
              <a:t>Probe Laser</a:t>
            </a:r>
            <a:endParaRPr lang="en-US" sz="2000" b="1" baseline="-25000" dirty="0">
              <a:solidFill>
                <a:srgbClr val="0000CC"/>
              </a:solidFill>
              <a:latin typeface="Times New Roman" pitchFamily="18" charset="0"/>
              <a:ea typeface="黑体" panose="02010609060101010101" pitchFamily="49" charset="-122"/>
              <a:cs typeface="Times New Roman" pitchFamily="18" charset="0"/>
            </a:endParaRPr>
          </a:p>
        </p:txBody>
      </p:sp>
      <p:sp>
        <p:nvSpPr>
          <p:cNvPr id="34" name="矩形 33"/>
          <p:cNvSpPr/>
          <p:nvPr/>
        </p:nvSpPr>
        <p:spPr>
          <a:xfrm>
            <a:off x="10452060" y="3165506"/>
            <a:ext cx="526722" cy="523220"/>
          </a:xfrm>
          <a:prstGeom prst="rect">
            <a:avLst/>
          </a:prstGeom>
        </p:spPr>
        <p:txBody>
          <a:bodyPr wrap="square">
            <a:spAutoFit/>
          </a:bodyPr>
          <a:lstStyle/>
          <a:p>
            <a:r>
              <a:rPr lang="zh-CN" altLang="en-US" sz="2800" b="1" dirty="0" smtClean="0">
                <a:latin typeface="Times New Roman" pitchFamily="18" charset="0"/>
                <a:cs typeface="Times New Roman" pitchFamily="18" charset="0"/>
              </a:rPr>
              <a:t>𝜎</a:t>
            </a:r>
            <a:r>
              <a:rPr lang="en-US" altLang="zh-CN" sz="2800" b="1" dirty="0" smtClean="0">
                <a:latin typeface="Times New Roman" pitchFamily="18" charset="0"/>
                <a:cs typeface="Times New Roman" pitchFamily="18" charset="0"/>
              </a:rPr>
              <a:t>-</a:t>
            </a:r>
            <a:endParaRPr lang="zh-CN" altLang="en-US" sz="2800" b="1" baseline="30000" dirty="0">
              <a:latin typeface="Times New Roman" pitchFamily="18" charset="0"/>
              <a:cs typeface="Times New Roman" pitchFamily="18" charset="0"/>
            </a:endParaRPr>
          </a:p>
        </p:txBody>
      </p:sp>
      <p:cxnSp>
        <p:nvCxnSpPr>
          <p:cNvPr id="35" name="Straight Arrow Connector 60"/>
          <p:cNvCxnSpPr/>
          <p:nvPr/>
        </p:nvCxnSpPr>
        <p:spPr>
          <a:xfrm rot="5400000" flipH="1" flipV="1">
            <a:off x="8216823" y="2993186"/>
            <a:ext cx="1571299" cy="661424"/>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62"/>
          <p:cNvCxnSpPr/>
          <p:nvPr/>
        </p:nvCxnSpPr>
        <p:spPr>
          <a:xfrm rot="5400000" flipH="1" flipV="1">
            <a:off x="7806924" y="2472922"/>
            <a:ext cx="2391104" cy="976737"/>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8176570" y="3207550"/>
            <a:ext cx="857072" cy="523220"/>
          </a:xfrm>
          <a:prstGeom prst="rect">
            <a:avLst/>
          </a:prstGeom>
        </p:spPr>
        <p:txBody>
          <a:bodyPr wrap="square">
            <a:spAutoFit/>
          </a:bodyPr>
          <a:lstStyle/>
          <a:p>
            <a:r>
              <a:rPr lang="zh-CN" altLang="en-US" sz="2800" b="1" dirty="0" smtClean="0">
                <a:latin typeface="Times New Roman" pitchFamily="18" charset="0"/>
                <a:cs typeface="Times New Roman" pitchFamily="18" charset="0"/>
              </a:rPr>
              <a:t>𝜎</a:t>
            </a:r>
            <a:r>
              <a:rPr lang="en-US" altLang="zh-CN" sz="2800" b="1" dirty="0" smtClean="0">
                <a:latin typeface="Times New Roman" pitchFamily="18" charset="0"/>
                <a:cs typeface="Times New Roman" pitchFamily="18" charset="0"/>
              </a:rPr>
              <a:t>+</a:t>
            </a:r>
            <a:endParaRPr lang="zh-CN" altLang="en-US" sz="2800" b="1" baseline="30000" dirty="0">
              <a:latin typeface="Times New Roman" pitchFamily="18" charset="0"/>
              <a:cs typeface="Times New Roman" pitchFamily="18" charset="0"/>
            </a:endParaRPr>
          </a:p>
        </p:txBody>
      </p:sp>
      <p:sp>
        <p:nvSpPr>
          <p:cNvPr id="38" name="椭圆 37"/>
          <p:cNvSpPr/>
          <p:nvPr/>
        </p:nvSpPr>
        <p:spPr>
          <a:xfrm>
            <a:off x="1387366" y="1986455"/>
            <a:ext cx="315310" cy="4099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箭头连接符 39"/>
          <p:cNvCxnSpPr/>
          <p:nvPr/>
        </p:nvCxnSpPr>
        <p:spPr>
          <a:xfrm rot="16200000" flipH="1">
            <a:off x="1426779" y="2735316"/>
            <a:ext cx="882869" cy="42566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8452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3" presetClass="exit" presetSubtype="10" fill="hold" nodeType="afterEffect">
                                  <p:stCondLst>
                                    <p:cond delay="0"/>
                                  </p:stCondLst>
                                  <p:childTnLst>
                                    <p:animEffect transition="out" filter="blinds(horizontal)">
                                      <p:cBhvr>
                                        <p:cTn id="10" dur="500"/>
                                        <p:tgtEl>
                                          <p:spTgt spid="13"/>
                                        </p:tgtEl>
                                      </p:cBhvr>
                                    </p:animEffect>
                                    <p:set>
                                      <p:cBhvr>
                                        <p:cTn id="11" dur="1" fill="hold">
                                          <p:stCondLst>
                                            <p:cond delay="499"/>
                                          </p:stCondLst>
                                        </p:cTn>
                                        <p:tgtEl>
                                          <p:spTgt spid="13"/>
                                        </p:tgtEl>
                                        <p:attrNameLst>
                                          <p:attrName>style.visibility</p:attrName>
                                        </p:attrNameLst>
                                      </p:cBhvr>
                                      <p:to>
                                        <p:strVal val="hidden"/>
                                      </p:to>
                                    </p:set>
                                  </p:childTnLst>
                                </p:cTn>
                              </p:par>
                            </p:childTnLst>
                          </p:cTn>
                        </p:par>
                        <p:par>
                          <p:cTn id="12" fill="hold">
                            <p:stCondLst>
                              <p:cond delay="1000"/>
                            </p:stCondLst>
                            <p:childTnLst>
                              <p:par>
                                <p:cTn id="13" presetID="3" presetClass="exit" presetSubtype="10" fill="hold" grpId="0" nodeType="afterEffect">
                                  <p:stCondLst>
                                    <p:cond delay="0"/>
                                  </p:stCondLst>
                                  <p:childTnLst>
                                    <p:animEffect transition="out" filter="blinds(horizontal)">
                                      <p:cBhvr>
                                        <p:cTn id="14" dur="500"/>
                                        <p:tgtEl>
                                          <p:spTgt spid="34"/>
                                        </p:tgtEl>
                                      </p:cBhvr>
                                    </p:animEffect>
                                    <p:set>
                                      <p:cBhvr>
                                        <p:cTn id="15" dur="1" fill="hold">
                                          <p:stCondLst>
                                            <p:cond delay="499"/>
                                          </p:stCondLst>
                                        </p:cTn>
                                        <p:tgtEl>
                                          <p:spTgt spid="34"/>
                                        </p:tgtEl>
                                        <p:attrNameLst>
                                          <p:attrName>style.visibility</p:attrName>
                                        </p:attrNameLst>
                                      </p:cBhvr>
                                      <p:to>
                                        <p:strVal val="hidden"/>
                                      </p:to>
                                    </p:se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19</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 </a:t>
            </a:r>
            <a:r>
              <a:rPr lang="en-US" altLang="zh-CN" sz="3200" b="1" dirty="0" smtClean="0">
                <a:latin typeface="Times New Roman" pitchFamily="18" charset="0"/>
                <a:ea typeface="Arial Unicode MS" panose="020B0604020202020204" pitchFamily="34" charset="-122"/>
                <a:cs typeface="Times New Roman" pitchFamily="18" charset="0"/>
              </a:rPr>
              <a:t>Systematic Check -- Magnetic Field</a:t>
            </a:r>
            <a:endParaRPr lang="zh-CN" altLang="en-US" sz="3200" b="1" dirty="0">
              <a:ln w="0"/>
              <a:latin typeface="Times New Roman" pitchFamily="18" charset="0"/>
              <a:ea typeface="Arial Unicode MS" panose="020B0604020202020204" pitchFamily="34" charset="-122"/>
              <a:cs typeface="Times New Roman" pitchFamily="18" charset="0"/>
            </a:endParaRPr>
          </a:p>
        </p:txBody>
      </p:sp>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567568" y="966645"/>
            <a:ext cx="6956761" cy="4947724"/>
          </a:xfrm>
          <a:prstGeom prst="rect">
            <a:avLst/>
          </a:prstGeom>
        </p:spPr>
      </p:pic>
      <p:sp>
        <p:nvSpPr>
          <p:cNvPr id="5" name="TextBox 4"/>
          <p:cNvSpPr txBox="1"/>
          <p:nvPr/>
        </p:nvSpPr>
        <p:spPr>
          <a:xfrm>
            <a:off x="7510633" y="1608739"/>
            <a:ext cx="4436214" cy="1323439"/>
          </a:xfrm>
          <a:prstGeom prst="rect">
            <a:avLst/>
          </a:prstGeom>
          <a:noFill/>
        </p:spPr>
        <p:txBody>
          <a:bodyPr wrap="none" rtlCol="0">
            <a:spAutoFit/>
          </a:bodyPr>
          <a:lstStyle/>
          <a:p>
            <a:pPr>
              <a:buFont typeface="Wingdings" pitchFamily="2" charset="2"/>
              <a:buChar char="Ø"/>
            </a:pPr>
            <a:r>
              <a:rPr lang="en-US" altLang="zh-CN" sz="2000" b="1" dirty="0" smtClean="0">
                <a:latin typeface="Times New Roman" pitchFamily="18" charset="0"/>
                <a:cs typeface="Times New Roman" pitchFamily="18" charset="0"/>
              </a:rPr>
              <a:t>Second order Zeeman shift corrected</a:t>
            </a:r>
          </a:p>
          <a:p>
            <a:endParaRPr lang="en-US" altLang="zh-CN" sz="2000" b="1" dirty="0" smtClean="0">
              <a:latin typeface="Times New Roman" pitchFamily="18" charset="0"/>
              <a:cs typeface="Times New Roman" pitchFamily="18" charset="0"/>
            </a:endParaRPr>
          </a:p>
          <a:p>
            <a:pPr>
              <a:buFont typeface="Wingdings" pitchFamily="2" charset="2"/>
              <a:buChar char="Ø"/>
            </a:pPr>
            <a:endParaRPr lang="en-US" altLang="zh-CN" sz="2000" b="1" dirty="0" smtClean="0">
              <a:latin typeface="Times New Roman" pitchFamily="18" charset="0"/>
              <a:cs typeface="Times New Roman" pitchFamily="18" charset="0"/>
            </a:endParaRPr>
          </a:p>
          <a:p>
            <a:endParaRPr lang="zh-CN" altLang="en-US" sz="2000" b="1" dirty="0">
              <a:latin typeface="Times New Roman" pitchFamily="18" charset="0"/>
              <a:cs typeface="Times New Roman" pitchFamily="18" charset="0"/>
            </a:endParaRPr>
          </a:p>
        </p:txBody>
      </p:sp>
    </p:spTree>
    <p:extLst>
      <p:ext uri="{BB962C8B-B14F-4D97-AF65-F5344CB8AC3E}">
        <p14:creationId xmlns="" xmlns:p14="http://schemas.microsoft.com/office/powerpoint/2010/main" val="24923903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3763" y="102103"/>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600" b="1" dirty="0">
                <a:latin typeface="Times New Roman" panose="02020603050405020304" pitchFamily="18" charset="0"/>
                <a:ea typeface="Arial Unicode MS" panose="020B0604020202020204" pitchFamily="34" charset="-122"/>
                <a:cs typeface="Times New Roman" panose="02020603050405020304" pitchFamily="18" charset="0"/>
              </a:rPr>
              <a:t>Introduction : Simple Atom, </a:t>
            </a:r>
            <a:r>
              <a:rPr lang="en-US" altLang="zh-CN" sz="3600" b="1" dirty="0" smtClean="0">
                <a:latin typeface="Times New Roman" panose="02020603050405020304" pitchFamily="18" charset="0"/>
                <a:ea typeface="Arial Unicode MS" panose="020B0604020202020204" pitchFamily="34" charset="-122"/>
                <a:cs typeface="Times New Roman" panose="02020603050405020304" pitchFamily="18" charset="0"/>
              </a:rPr>
              <a:t>Fundamental </a:t>
            </a:r>
            <a:r>
              <a:rPr lang="en-US" altLang="zh-CN" sz="3600" b="1" dirty="0">
                <a:latin typeface="Times New Roman" panose="02020603050405020304" pitchFamily="18" charset="0"/>
                <a:ea typeface="Arial Unicode MS" panose="020B0604020202020204" pitchFamily="34" charset="-122"/>
                <a:cs typeface="Times New Roman" panose="02020603050405020304" pitchFamily="18" charset="0"/>
              </a:rPr>
              <a:t>Physics</a:t>
            </a:r>
            <a:endParaRPr lang="zh-CN" altLang="en-US" sz="3600" b="1" dirty="0">
              <a:ln w="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3" name="Oval 20"/>
          <p:cNvSpPr>
            <a:spLocks noChangeArrowheads="1"/>
          </p:cNvSpPr>
          <p:nvPr/>
        </p:nvSpPr>
        <p:spPr bwMode="auto">
          <a:xfrm rot="21060000">
            <a:off x="1676827" y="3818636"/>
            <a:ext cx="2922144" cy="1595455"/>
          </a:xfrm>
          <a:prstGeom prst="ellipse">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He/</a:t>
            </a:r>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He IS</a:t>
            </a:r>
            <a:endPar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6</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He/</a:t>
            </a:r>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8</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He IS</a:t>
            </a:r>
          </a:p>
          <a:p>
            <a:pPr algn="ctr" eaLnBrk="1" hangingPunct="1"/>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Nuclear Charge Radius</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 name="Oval 21"/>
          <p:cNvSpPr>
            <a:spLocks noChangeArrowheads="1"/>
          </p:cNvSpPr>
          <p:nvPr/>
        </p:nvSpPr>
        <p:spPr bwMode="auto">
          <a:xfrm rot="540000">
            <a:off x="7600367" y="3472715"/>
            <a:ext cx="2591233" cy="1663139"/>
          </a:xfrm>
          <a:prstGeom prst="ellipse">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Electric Dipole</a:t>
            </a:r>
          </a:p>
          <a:p>
            <a:pPr algn="ctr" eaLnBrk="1" hangingPunct="1"/>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Forbidden Transition</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Oval 22"/>
          <p:cNvSpPr>
            <a:spLocks noChangeArrowheads="1"/>
          </p:cNvSpPr>
          <p:nvPr/>
        </p:nvSpPr>
        <p:spPr bwMode="auto">
          <a:xfrm rot="21060000">
            <a:off x="7586095" y="1915715"/>
            <a:ext cx="2438780" cy="1468723"/>
          </a:xfrm>
          <a:prstGeom prst="ellipse">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He</a:t>
            </a:r>
          </a:p>
          <a:p>
            <a:pPr algn="ctr" eaLnBrk="1" hangingPunct="1"/>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Hyperfine Structure</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Oval 23"/>
          <p:cNvSpPr>
            <a:spLocks noChangeArrowheads="1"/>
          </p:cNvSpPr>
          <p:nvPr/>
        </p:nvSpPr>
        <p:spPr bwMode="auto">
          <a:xfrm rot="540000">
            <a:off x="1624667" y="2107111"/>
            <a:ext cx="2884640" cy="1481220"/>
          </a:xfrm>
          <a:prstGeom prst="ellipse">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3"/>
          </a:lnRef>
          <a:fillRef idx="2">
            <a:schemeClr val="accent3"/>
          </a:fillRef>
          <a:effectRef idx="1">
            <a:schemeClr val="accent3"/>
          </a:effectRef>
          <a:fontRef idx="minor">
            <a:schemeClr val="dk1"/>
          </a:fontRef>
        </p:style>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smtClean="0">
                <a:latin typeface="Times New Roman" panose="02020603050405020304" pitchFamily="18" charset="0"/>
                <a:ea typeface="黑体" panose="02010609060101010101" pitchFamily="49" charset="-122"/>
                <a:cs typeface="Times New Roman" panose="02020603050405020304" pitchFamily="18" charset="0"/>
              </a:rPr>
              <a:t>Lamb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Shift</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Oval 19"/>
          <p:cNvSpPr>
            <a:spLocks noChangeArrowheads="1"/>
          </p:cNvSpPr>
          <p:nvPr/>
        </p:nvSpPr>
        <p:spPr bwMode="auto">
          <a:xfrm>
            <a:off x="4564274" y="1250423"/>
            <a:ext cx="2878916" cy="1429716"/>
          </a:xfrm>
          <a:prstGeom prst="ellipse">
            <a:avLst/>
          </a:prstGeom>
          <a:ln>
            <a:noFill/>
            <a:headEnd/>
            <a:tailEnd/>
          </a:ln>
          <a:effectLst/>
          <a:scene3d>
            <a:camera prst="orthographicFront">
              <a:rot lat="0" lon="0" rev="0"/>
            </a:camera>
            <a:lightRig rig="contrasting" dir="t">
              <a:rot lat="0" lon="0" rev="7800000"/>
            </a:lightRig>
          </a:scene3d>
          <a:sp3d>
            <a:bevelT w="139700" h="139700"/>
          </a:sp3d>
        </p:spPr>
        <p:style>
          <a:lnRef idx="1">
            <a:schemeClr val="accent5"/>
          </a:lnRef>
          <a:fillRef idx="2">
            <a:schemeClr val="accent5"/>
          </a:fillRef>
          <a:effectRef idx="1">
            <a:schemeClr val="accent5"/>
          </a:effectRef>
          <a:fontRef idx="minor">
            <a:schemeClr val="dk1"/>
          </a:fontRef>
        </p:style>
        <p:txBody>
          <a:bodyPr wrap="none"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baseline="30000" dirty="0" smtClean="0">
                <a:ln w="0"/>
                <a:latin typeface="Times New Roman" panose="02020603050405020304" pitchFamily="18" charset="0"/>
                <a:ea typeface="黑体" panose="02010609060101010101" pitchFamily="49" charset="-122"/>
                <a:cs typeface="Times New Roman" panose="02020603050405020304" pitchFamily="18" charset="0"/>
              </a:rPr>
              <a:t>4</a:t>
            </a:r>
            <a:r>
              <a:rPr lang="en-US" altLang="zh-CN" sz="2000" b="1" dirty="0" smtClean="0">
                <a:ln w="0"/>
                <a:latin typeface="Times New Roman" panose="02020603050405020304" pitchFamily="18" charset="0"/>
                <a:ea typeface="黑体" panose="02010609060101010101" pitchFamily="49" charset="-122"/>
                <a:cs typeface="Times New Roman" panose="02020603050405020304" pitchFamily="18" charset="0"/>
              </a:rPr>
              <a:t>He</a:t>
            </a:r>
            <a:r>
              <a:rPr lang="en-US" altLang="zh-CN" sz="2000" b="1" baseline="30000" dirty="0">
                <a:ln w="0"/>
                <a:latin typeface="Times New Roman" panose="02020603050405020304" pitchFamily="18" charset="0"/>
                <a:ea typeface="黑体" panose="02010609060101010101" pitchFamily="49" charset="-122"/>
                <a:cs typeface="Times New Roman" panose="02020603050405020304" pitchFamily="18" charset="0"/>
              </a:rPr>
              <a:t> </a:t>
            </a:r>
            <a:endParaRPr lang="en-US" altLang="zh-CN" sz="2000" b="1" baseline="30000" dirty="0" smtClean="0">
              <a:ln w="0"/>
              <a:latin typeface="Times New Roman" panose="02020603050405020304" pitchFamily="18" charset="0"/>
              <a:ea typeface="黑体" panose="02010609060101010101" pitchFamily="49" charset="-122"/>
              <a:cs typeface="Times New Roman" panose="02020603050405020304" pitchFamily="18" charset="0"/>
            </a:endParaRPr>
          </a:p>
          <a:p>
            <a:pPr algn="ctr" eaLnBrk="1" hangingPunct="1"/>
            <a:r>
              <a:rPr lang="en-US" altLang="zh-CN" sz="2000" b="1" dirty="0" smtClean="0">
                <a:ln w="0"/>
                <a:latin typeface="Times New Roman" panose="02020603050405020304" pitchFamily="18" charset="0"/>
                <a:ea typeface="黑体" panose="02010609060101010101" pitchFamily="49" charset="-122"/>
                <a:cs typeface="Times New Roman" panose="02020603050405020304" pitchFamily="18" charset="0"/>
              </a:rPr>
              <a:t>Fine </a:t>
            </a:r>
            <a:r>
              <a:rPr lang="en-US" altLang="zh-CN" sz="2000" b="1" dirty="0">
                <a:ln w="0"/>
                <a:latin typeface="Times New Roman" panose="02020603050405020304" pitchFamily="18" charset="0"/>
                <a:ea typeface="黑体" panose="02010609060101010101" pitchFamily="49" charset="-122"/>
                <a:cs typeface="Times New Roman" panose="02020603050405020304" pitchFamily="18" charset="0"/>
              </a:rPr>
              <a:t>Structure</a:t>
            </a:r>
            <a:endParaRPr lang="zh-CN" altLang="en-US" sz="2000" b="1" dirty="0">
              <a:ln w="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3" name="Oval 19"/>
          <p:cNvSpPr>
            <a:spLocks noChangeArrowheads="1"/>
          </p:cNvSpPr>
          <p:nvPr/>
        </p:nvSpPr>
        <p:spPr bwMode="auto">
          <a:xfrm>
            <a:off x="4356102" y="2968556"/>
            <a:ext cx="3295260" cy="1521615"/>
          </a:xfrm>
          <a:prstGeom prst="ellipse">
            <a:avLst/>
          </a:prstGeom>
          <a:blipFill>
            <a:blip r:embed="rId3"/>
            <a:tile tx="0" ty="0" sx="80000" sy="80000" flip="none" algn="tl"/>
          </a:blipFill>
          <a:ln>
            <a:headEnd/>
            <a:tailEnd/>
          </a:ln>
        </p:spPr>
        <p:style>
          <a:lnRef idx="0">
            <a:schemeClr val="accent5"/>
          </a:lnRef>
          <a:fillRef idx="3">
            <a:schemeClr val="accent5"/>
          </a:fillRef>
          <a:effectRef idx="3">
            <a:schemeClr val="accent5"/>
          </a:effectRef>
          <a:fontRef idx="minor">
            <a:schemeClr val="lt1"/>
          </a:fontRef>
        </p:style>
        <p:txBody>
          <a:bodyPr wrap="none" anchor="t"/>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000" b="1" dirty="0">
                <a:ln w="0"/>
                <a:latin typeface="Times New Roman" pitchFamily="18" charset="0"/>
                <a:ea typeface="黑体" panose="02010609060101010101" pitchFamily="49" charset="-122"/>
                <a:cs typeface="Times New Roman" pitchFamily="18" charset="0"/>
              </a:rPr>
              <a:t>QED Theory Test</a:t>
            </a:r>
          </a:p>
          <a:p>
            <a:pPr algn="ctr" eaLnBrk="1" hangingPunct="1"/>
            <a:r>
              <a:rPr lang="en-US" altLang="zh-CN" sz="2000" b="1" dirty="0">
                <a:ln w="0"/>
                <a:latin typeface="Times New Roman" pitchFamily="18" charset="0"/>
                <a:ea typeface="黑体" panose="02010609060101010101" pitchFamily="49" charset="-122"/>
                <a:cs typeface="Times New Roman" pitchFamily="18" charset="0"/>
              </a:rPr>
              <a:t>High Precision-</a:t>
            </a:r>
          </a:p>
          <a:p>
            <a:pPr algn="ctr" eaLnBrk="1" hangingPunct="1"/>
            <a:r>
              <a:rPr lang="en-US" altLang="zh-CN" sz="2000" b="1" dirty="0">
                <a:ln w="0"/>
                <a:latin typeface="Times New Roman" pitchFamily="18" charset="0"/>
                <a:ea typeface="黑体" panose="02010609060101010101" pitchFamily="49" charset="-122"/>
                <a:cs typeface="Times New Roman" pitchFamily="18" charset="0"/>
              </a:rPr>
              <a:t>Quantum Calculation</a:t>
            </a:r>
            <a:endParaRPr lang="zh-CN" altLang="en-US" sz="2000" b="1" dirty="0">
              <a:ln w="0"/>
              <a:latin typeface="Times New Roman" pitchFamily="18" charset="0"/>
              <a:ea typeface="黑体" panose="02010609060101010101" pitchFamily="49" charset="-122"/>
              <a:cs typeface="Times New Roman" pitchFamily="18" charset="0"/>
            </a:endParaRPr>
          </a:p>
        </p:txBody>
      </p:sp>
      <p:sp>
        <p:nvSpPr>
          <p:cNvPr id="7" name="灯片编号占位符 6"/>
          <p:cNvSpPr>
            <a:spLocks noGrp="1"/>
          </p:cNvSpPr>
          <p:nvPr>
            <p:ph type="sldNum" sz="quarter" idx="12"/>
          </p:nvPr>
        </p:nvSpPr>
        <p:spPr/>
        <p:txBody>
          <a:bodyPr/>
          <a:lstStyle/>
          <a:p>
            <a:fld id="{C7540D9A-9897-4F00-B1E8-BC662C5C31CF}" type="slidenum">
              <a:rPr lang="zh-CN" altLang="en-US" smtClean="0"/>
              <a:pPr/>
              <a:t>2</a:t>
            </a:fld>
            <a:endParaRPr lang="zh-CN" altLang="en-US"/>
          </a:p>
        </p:txBody>
      </p:sp>
      <p:pic>
        <p:nvPicPr>
          <p:cNvPr id="11" name="图片 10"/>
          <p:cNvPicPr>
            <a:picLocks noChangeAspect="1"/>
          </p:cNvPicPr>
          <p:nvPr/>
        </p:nvPicPr>
        <p:blipFill>
          <a:blip r:embed="rId4" cstate="print"/>
          <a:stretch>
            <a:fillRect/>
          </a:stretch>
        </p:blipFill>
        <p:spPr>
          <a:xfrm>
            <a:off x="5367480" y="4888589"/>
            <a:ext cx="1364519" cy="1324584"/>
          </a:xfrm>
          <a:prstGeom prst="rect">
            <a:avLst/>
          </a:prstGeom>
        </p:spPr>
      </p:pic>
      <p:sp>
        <p:nvSpPr>
          <p:cNvPr id="15" name="矩形 14"/>
          <p:cNvSpPr/>
          <p:nvPr/>
        </p:nvSpPr>
        <p:spPr>
          <a:xfrm>
            <a:off x="6857322" y="5628081"/>
            <a:ext cx="5288963" cy="707886"/>
          </a:xfrm>
          <a:prstGeom prst="rect">
            <a:avLst/>
          </a:prstGeom>
          <a:solidFill>
            <a:schemeClr val="accent2">
              <a:lumMod val="60000"/>
              <a:lumOff val="40000"/>
            </a:schemeClr>
          </a:solidFill>
        </p:spPr>
        <p:txBody>
          <a:bodyPr wrap="square">
            <a:spAutoFit/>
          </a:bodyPr>
          <a:lstStyle/>
          <a:p>
            <a:pPr>
              <a:buSzPct val="150000"/>
            </a:pPr>
            <a:r>
              <a:rPr lang="en-US" altLang="zh-C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altLang="zh-CN" sz="2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Shui-ming</a:t>
            </a:r>
            <a:r>
              <a:rPr lang="en-US" altLang="zh-C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Hu, </a:t>
            </a:r>
            <a:r>
              <a:rPr lang="en-US" altLang="zh-CN" sz="2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Zheng-Tian</a:t>
            </a:r>
            <a:r>
              <a:rPr lang="en-US" altLang="zh-C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 </a:t>
            </a:r>
            <a:r>
              <a:rPr lang="en-US" altLang="zh-CN" sz="2000" dirty="0" err="1">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Zong</a:t>
            </a:r>
            <a:r>
              <a:rPr lang="en-US" altLang="zh-C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-Chao Yan,</a:t>
            </a:r>
          </a:p>
          <a:p>
            <a:pPr>
              <a:buSzPct val="150000"/>
            </a:pPr>
            <a:r>
              <a:rPr lang="en-US" altLang="zh-CN" sz="2000" b="1" i="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Front. Phys. China</a:t>
            </a:r>
            <a:r>
              <a:rPr lang="en-US" altLang="zh-CN" sz="2000" dirty="0">
                <a:solidFill>
                  <a:srgbClr val="002060"/>
                </a:solidFill>
                <a:latin typeface="Times New Roman" panose="02020603050405020304" pitchFamily="18" charset="0"/>
                <a:cs typeface="Times New Roman" panose="02020603050405020304" pitchFamily="18" charset="0"/>
              </a:rPr>
              <a:t>, 2009,4(2), 165</a:t>
            </a:r>
            <a:r>
              <a:rPr lang="en-US" altLang="zh-C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41042870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20</a:t>
            </a:fld>
            <a:endParaRPr lang="zh-CN" altLang="en-US">
              <a:solidFill>
                <a:srgbClr val="2F2F2F">
                  <a:lumMod val="75000"/>
                  <a:lumOff val="25000"/>
                </a:srgbClr>
              </a:solidFill>
            </a:endParaRPr>
          </a:p>
        </p:txBody>
      </p:sp>
      <p:sp>
        <p:nvSpPr>
          <p:cNvPr id="3" name="标题 1"/>
          <p:cNvSpPr txBox="1">
            <a:spLocks/>
          </p:cNvSpPr>
          <p:nvPr/>
        </p:nvSpPr>
        <p:spPr>
          <a:xfrm>
            <a:off x="-400" y="10130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Arial Unicode MS" panose="020B0604020202020204" pitchFamily="34" charset="-122"/>
                <a:ea typeface="Arial Unicode MS" panose="020B0604020202020204" pitchFamily="34" charset="-122"/>
                <a:cs typeface="Arial Unicode MS" panose="020B0604020202020204" pitchFamily="34" charset="-122"/>
              </a:rPr>
              <a:t> Systematic Check -- </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Doppler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Effect</a:t>
            </a:r>
            <a:endParaRPr lang="zh-CN" altLang="en-US" sz="3200" b="1" dirty="0">
              <a:ln w="0"/>
              <a:latin typeface="Arial Unicode MS" panose="020B0604020202020204" pitchFamily="34" charset="-122"/>
              <a:ea typeface="Arial Unicode MS" panose="020B0604020202020204" pitchFamily="34" charset="-122"/>
              <a:cs typeface="Arial Unicode MS" panose="020B0604020202020204" pitchFamily="34" charset="-122"/>
            </a:endParaRPr>
          </a:p>
        </p:txBody>
      </p:sp>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97035" y="986094"/>
            <a:ext cx="7427162" cy="5253028"/>
          </a:xfrm>
          <a:prstGeom prst="rect">
            <a:avLst/>
          </a:prstGeom>
        </p:spPr>
      </p:pic>
      <p:sp>
        <p:nvSpPr>
          <p:cNvPr id="6" name="右箭头 5"/>
          <p:cNvSpPr/>
          <p:nvPr/>
        </p:nvSpPr>
        <p:spPr>
          <a:xfrm>
            <a:off x="8204200" y="2120874"/>
            <a:ext cx="2400300" cy="609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7" name="文本框 6"/>
          <p:cNvSpPr txBox="1"/>
          <p:nvPr/>
        </p:nvSpPr>
        <p:spPr>
          <a:xfrm>
            <a:off x="10485873" y="2351365"/>
            <a:ext cx="1611531" cy="400110"/>
          </a:xfrm>
          <a:prstGeom prst="rect">
            <a:avLst/>
          </a:prstGeom>
          <a:noFill/>
        </p:spPr>
        <p:txBody>
          <a:bodyPr wrap="none" rtlCol="0">
            <a:spAutoFit/>
          </a:bodyPr>
          <a:lstStyle/>
          <a:p>
            <a:r>
              <a:rPr lang="en-US" altLang="zh-CN" sz="2000" b="1" dirty="0" smtClean="0">
                <a:solidFill>
                  <a:srgbClr val="00B0F0"/>
                </a:solidFill>
              </a:rPr>
              <a:t>Atomic Beam</a:t>
            </a:r>
            <a:endParaRPr lang="zh-CN" altLang="en-US" sz="2000" b="1" dirty="0">
              <a:solidFill>
                <a:srgbClr val="00B0F0"/>
              </a:solidFill>
            </a:endParaRPr>
          </a:p>
        </p:txBody>
      </p:sp>
      <p:cxnSp>
        <p:nvCxnSpPr>
          <p:cNvPr id="9" name="直接箭头连接符 8"/>
          <p:cNvCxnSpPr/>
          <p:nvPr/>
        </p:nvCxnSpPr>
        <p:spPr>
          <a:xfrm rot="16200000" flipH="1">
            <a:off x="8137796" y="2250804"/>
            <a:ext cx="2380708" cy="342900"/>
          </a:xfrm>
          <a:prstGeom prst="straightConnector1">
            <a:avLst/>
          </a:prstGeom>
          <a:ln w="444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rot="16200000" flipV="1">
            <a:off x="8086997" y="2200003"/>
            <a:ext cx="2456908" cy="368302"/>
          </a:xfrm>
          <a:prstGeom prst="straightConnector1">
            <a:avLst/>
          </a:prstGeom>
          <a:ln w="444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7748908" y="3722082"/>
            <a:ext cx="4442692" cy="2277547"/>
          </a:xfrm>
          <a:prstGeom prst="rect">
            <a:avLst/>
          </a:prstGeom>
          <a:noFill/>
        </p:spPr>
        <p:txBody>
          <a:bodyPr wrap="square" rtlCol="0">
            <a:spAutoFit/>
          </a:bodyPr>
          <a:lstStyle/>
          <a:p>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Normally we worked on the misalignment well below 20urad</a:t>
            </a:r>
          </a:p>
          <a:p>
            <a:pPr marL="285737" indent="-285737">
              <a:buFont typeface="Wingdings" panose="05000000000000000000" pitchFamily="2" charset="2"/>
              <a:buChar char="Ø"/>
            </a:pPr>
            <a:endParaRPr lang="en-US" altLang="zh-CN" sz="20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No obviously systematic effect when the misalignment </a:t>
            </a:r>
            <a:r>
              <a:rPr lang="en-US" altLang="zh-CN" sz="2000" b="1" dirty="0" smtClean="0">
                <a:latin typeface="Times New Roman" panose="02020603050405020304" pitchFamily="18" charset="0"/>
                <a:cs typeface="Times New Roman" panose="02020603050405020304" pitchFamily="18" charset="0"/>
              </a:rPr>
              <a:t>within</a:t>
            </a:r>
            <a:r>
              <a:rPr lang="en-US" altLang="zh-CN" sz="2000" b="1" dirty="0" smtClean="0">
                <a:latin typeface="Times New Roman" panose="02020603050405020304" pitchFamily="18" charset="0"/>
                <a:cs typeface="Times New Roman" panose="02020603050405020304" pitchFamily="18" charset="0"/>
              </a:rPr>
              <a:t> </a:t>
            </a:r>
            <a:r>
              <a:rPr lang="en-US" altLang="zh-CN" sz="2000" b="1" dirty="0" smtClean="0">
                <a:latin typeface="Times New Roman" panose="02020603050405020304" pitchFamily="18" charset="0"/>
                <a:cs typeface="Times New Roman" panose="02020603050405020304" pitchFamily="18" charset="0"/>
              </a:rPr>
              <a:t>200urad</a:t>
            </a: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
        <p:nvSpPr>
          <p:cNvPr id="14" name="文本框 13"/>
          <p:cNvSpPr txBox="1"/>
          <p:nvPr/>
        </p:nvSpPr>
        <p:spPr>
          <a:xfrm>
            <a:off x="9314412" y="1611290"/>
            <a:ext cx="1475276" cy="400110"/>
          </a:xfrm>
          <a:prstGeom prst="rect">
            <a:avLst/>
          </a:prstGeom>
          <a:noFill/>
        </p:spPr>
        <p:txBody>
          <a:bodyPr wrap="none" rtlCol="0">
            <a:spAutoFit/>
          </a:bodyPr>
          <a:lstStyle/>
          <a:p>
            <a:r>
              <a:rPr lang="en-US" altLang="zh-CN" sz="2000" b="1" dirty="0" smtClean="0">
                <a:solidFill>
                  <a:srgbClr val="00B0F0"/>
                </a:solidFill>
              </a:rPr>
              <a:t>Probe Laser</a:t>
            </a:r>
            <a:endParaRPr lang="zh-CN" altLang="en-US" sz="2000" b="1" dirty="0">
              <a:solidFill>
                <a:srgbClr val="00B0F0"/>
              </a:solidFill>
            </a:endParaRPr>
          </a:p>
        </p:txBody>
      </p:sp>
      <p:cxnSp>
        <p:nvCxnSpPr>
          <p:cNvPr id="17" name="直接连接符 16"/>
          <p:cNvCxnSpPr/>
          <p:nvPr/>
        </p:nvCxnSpPr>
        <p:spPr>
          <a:xfrm rot="16200000" flipH="1">
            <a:off x="7834918" y="2361217"/>
            <a:ext cx="2984503" cy="40067"/>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9416087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3210547496"/>
              </p:ext>
            </p:extLst>
          </p:nvPr>
        </p:nvGraphicFramePr>
        <p:xfrm>
          <a:off x="1923013" y="1904735"/>
          <a:ext cx="8130989" cy="3633092"/>
        </p:xfrm>
        <a:graphic>
          <a:graphicData uri="http://schemas.openxmlformats.org/drawingml/2006/table">
            <a:tbl>
              <a:tblPr firstRow="1" firstCol="1" bandRow="1">
                <a:tableStyleId>{5C22544A-7EE6-4342-B048-85BDC9FD1C3A}</a:tableStyleId>
              </a:tblPr>
              <a:tblGrid>
                <a:gridCol w="3348451"/>
                <a:gridCol w="2470003"/>
                <a:gridCol w="2312535"/>
              </a:tblGrid>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Source</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000" kern="100" dirty="0" smtClean="0">
                          <a:effectLst/>
                          <a:latin typeface="Times New Roman" panose="02020603050405020304" pitchFamily="18" charset="0"/>
                          <a:cs typeface="Times New Roman" panose="02020603050405020304" pitchFamily="18" charset="0"/>
                        </a:rPr>
                        <a:t>ν (kHz)</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000" kern="100" dirty="0" err="1" smtClean="0">
                          <a:effectLst/>
                          <a:latin typeface="Times New Roman" panose="02020603050405020304" pitchFamily="18" charset="0"/>
                          <a:cs typeface="Times New Roman" panose="02020603050405020304" pitchFamily="18" charset="0"/>
                        </a:rPr>
                        <a:t>Δν</a:t>
                      </a:r>
                      <a:r>
                        <a:rPr lang="en-US" sz="2000" kern="100" dirty="0" smtClean="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1σ)</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Statistical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31,908,130.88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Zeeman Effect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&lt;0.05</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Laser power</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&lt;0.10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1st-Order Doppler</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Others</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Quantum interference</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             </a:t>
                      </a:r>
                      <a:r>
                        <a:rPr lang="en-US" sz="2400" kern="100" dirty="0" smtClean="0">
                          <a:effectLst/>
                          <a:latin typeface="Times New Roman" panose="02020603050405020304" pitchFamily="18" charset="0"/>
                          <a:cs typeface="Times New Roman" panose="02020603050405020304" pitchFamily="18" charset="0"/>
                        </a:rPr>
                        <a:t>&lt;  0.08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05651">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Total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31,908,130.88</a:t>
                      </a:r>
                      <a:endParaRPr lang="zh-CN" altLang="en-US"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&lt;0.2</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bl>
          </a:graphicData>
        </a:graphic>
      </p:graphicFrame>
      <p:sp>
        <p:nvSpPr>
          <p:cNvPr id="3" name="灯片编号占位符 2"/>
          <p:cNvSpPr>
            <a:spLocks noGrp="1"/>
          </p:cNvSpPr>
          <p:nvPr>
            <p:ph type="sldNum" sz="quarter" idx="12"/>
          </p:nvPr>
        </p:nvSpPr>
        <p:spPr/>
        <p:txBody>
          <a:bodyPr/>
          <a:lstStyle/>
          <a:p>
            <a:fld id="{C7540D9A-9897-4F00-B1E8-BC662C5C31CF}" type="slidenum">
              <a:rPr lang="zh-CN" altLang="en-US" smtClean="0"/>
              <a:pPr/>
              <a:t>21</a:t>
            </a:fld>
            <a:endParaRPr lang="zh-CN" altLang="en-US" dirty="0"/>
          </a:p>
        </p:txBody>
      </p:sp>
      <p:sp>
        <p:nvSpPr>
          <p:cNvPr id="6" name="标题 1"/>
          <p:cNvSpPr txBox="1">
            <a:spLocks/>
          </p:cNvSpPr>
          <p:nvPr/>
        </p:nvSpPr>
        <p:spPr>
          <a:xfrm>
            <a:off x="0" y="106147"/>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Uncertainty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Budget </a:t>
            </a:r>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(in kHz</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Estimation(Preliminary)</a:t>
            </a:r>
            <a:endParaRPr lang="zh-CN" altLang="en-US" sz="3200" dirty="0" smtClean="0">
              <a:solidFill>
                <a:schemeClr val="bg1">
                  <a:lumMod val="85000"/>
                </a:schemeClr>
              </a:solidFill>
            </a:endParaRPr>
          </a:p>
          <a:p>
            <a:endPar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7" name="矩形 6"/>
          <p:cNvSpPr/>
          <p:nvPr/>
        </p:nvSpPr>
        <p:spPr>
          <a:xfrm>
            <a:off x="1114516" y="973381"/>
            <a:ext cx="5121787" cy="461665"/>
          </a:xfrm>
          <a:prstGeom prst="rect">
            <a:avLst/>
          </a:prstGeom>
        </p:spPr>
        <p:txBody>
          <a:bodyPr wrap="none">
            <a:spAutoFit/>
          </a:bodyPr>
          <a:lstStyle/>
          <a:p>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baseline="30000" dirty="0">
                <a:ln w="0"/>
                <a:latin typeface="Times New Roman" panose="02020603050405020304" pitchFamily="18" charset="0"/>
                <a:ea typeface="黑体" panose="02010609060101010101" pitchFamily="49" charset="-122"/>
                <a:cs typeface="Times New Roman" panose="02020603050405020304" pitchFamily="18" charset="0"/>
              </a:rPr>
              <a:t>3</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b="1" baseline="-25000" dirty="0">
                <a:ln w="0"/>
                <a:latin typeface="Times New Roman" panose="02020603050405020304" pitchFamily="18" charset="0"/>
                <a:ea typeface="黑体" panose="02010609060101010101" pitchFamily="49" charset="-122"/>
                <a:cs typeface="Times New Roman" panose="02020603050405020304" pitchFamily="18" charset="0"/>
              </a:rPr>
              <a:t>0</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baseline="30000" dirty="0">
                <a:ln w="0"/>
                <a:latin typeface="Times New Roman" panose="02020603050405020304" pitchFamily="18" charset="0"/>
                <a:ea typeface="黑体" panose="02010609060101010101" pitchFamily="49" charset="-122"/>
                <a:cs typeface="Times New Roman" panose="02020603050405020304" pitchFamily="18" charset="0"/>
              </a:rPr>
              <a:t>3</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b="1" baseline="-25000"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 fine structure interval result</a:t>
            </a:r>
          </a:p>
        </p:txBody>
      </p:sp>
    </p:spTree>
    <p:extLst>
      <p:ext uri="{BB962C8B-B14F-4D97-AF65-F5344CB8AC3E}">
        <p14:creationId xmlns="" xmlns:p14="http://schemas.microsoft.com/office/powerpoint/2010/main" val="8468436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685143" y="997499"/>
            <a:ext cx="7112001" cy="5235058"/>
          </a:xfrm>
          <a:prstGeom prst="rect">
            <a:avLst/>
          </a:prstGeom>
        </p:spPr>
      </p:pic>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22</a:t>
            </a:fld>
            <a:endParaRPr lang="zh-CN" altLang="en-US">
              <a:solidFill>
                <a:srgbClr val="2F2F2F">
                  <a:lumMod val="75000"/>
                  <a:lumOff val="25000"/>
                </a:srgbClr>
              </a:solidFill>
            </a:endParaRPr>
          </a:p>
        </p:txBody>
      </p:sp>
      <p:sp>
        <p:nvSpPr>
          <p:cNvPr id="3" name="标题 1"/>
          <p:cNvSpPr txBox="1">
            <a:spLocks/>
          </p:cNvSpPr>
          <p:nvPr/>
        </p:nvSpPr>
        <p:spPr>
          <a:xfrm>
            <a:off x="0" y="110362"/>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smtClean="0">
                <a:latin typeface="Times New Roman" pitchFamily="18" charset="0"/>
                <a:ea typeface="Arial Unicode MS" panose="020B0604020202020204" pitchFamily="34" charset="-122"/>
                <a:cs typeface="Times New Roman" pitchFamily="18" charset="0"/>
              </a:rPr>
              <a:t>2</a:t>
            </a:r>
            <a:r>
              <a:rPr lang="en-US" altLang="zh-CN" sz="3200" b="1" baseline="30000" dirty="0" smtClean="0">
                <a:latin typeface="Times New Roman" pitchFamily="18" charset="0"/>
                <a:ea typeface="Arial Unicode MS" panose="020B0604020202020204" pitchFamily="34" charset="-122"/>
                <a:cs typeface="Times New Roman" pitchFamily="18" charset="0"/>
              </a:rPr>
              <a:t>3</a:t>
            </a:r>
            <a:r>
              <a:rPr lang="en-US" altLang="zh-CN" sz="3200" b="1" dirty="0" smtClean="0">
                <a:latin typeface="Times New Roman" pitchFamily="18" charset="0"/>
                <a:ea typeface="Arial Unicode MS" panose="020B0604020202020204" pitchFamily="34" charset="-122"/>
                <a:cs typeface="Times New Roman" pitchFamily="18" charset="0"/>
              </a:rPr>
              <a:t>P</a:t>
            </a:r>
            <a:r>
              <a:rPr lang="en-US" altLang="zh-CN" sz="3200" b="1" baseline="-25000" dirty="0" smtClean="0">
                <a:latin typeface="Times New Roman" pitchFamily="18" charset="0"/>
                <a:ea typeface="Arial Unicode MS" panose="020B0604020202020204" pitchFamily="34" charset="-122"/>
                <a:cs typeface="Times New Roman" pitchFamily="18" charset="0"/>
              </a:rPr>
              <a:t>0</a:t>
            </a:r>
            <a:r>
              <a:rPr lang="en-US" altLang="zh-CN" sz="3200" b="1" dirty="0" smtClean="0">
                <a:latin typeface="Times New Roman" pitchFamily="18" charset="0"/>
                <a:ea typeface="Arial Unicode MS" panose="020B0604020202020204" pitchFamily="34" charset="-122"/>
                <a:cs typeface="Times New Roman" pitchFamily="18" charset="0"/>
              </a:rPr>
              <a:t>-2</a:t>
            </a:r>
            <a:r>
              <a:rPr lang="en-US" altLang="zh-CN" sz="3200" b="1" baseline="30000" dirty="0" smtClean="0">
                <a:latin typeface="Times New Roman" pitchFamily="18" charset="0"/>
                <a:ea typeface="Arial Unicode MS" panose="020B0604020202020204" pitchFamily="34" charset="-122"/>
                <a:cs typeface="Times New Roman" pitchFamily="18" charset="0"/>
              </a:rPr>
              <a:t>3</a:t>
            </a:r>
            <a:r>
              <a:rPr lang="en-US" altLang="zh-CN" sz="3200" b="1" dirty="0" smtClean="0">
                <a:latin typeface="Times New Roman" pitchFamily="18" charset="0"/>
                <a:ea typeface="Arial Unicode MS" panose="020B0604020202020204" pitchFamily="34" charset="-122"/>
                <a:cs typeface="Times New Roman" pitchFamily="18" charset="0"/>
              </a:rPr>
              <a:t>P</a:t>
            </a:r>
            <a:r>
              <a:rPr lang="en-US" altLang="zh-CN" sz="3200" b="1" baseline="-25000" dirty="0" smtClean="0">
                <a:latin typeface="Times New Roman" pitchFamily="18" charset="0"/>
                <a:ea typeface="Arial Unicode MS" panose="020B0604020202020204" pitchFamily="34" charset="-122"/>
                <a:cs typeface="Times New Roman" pitchFamily="18" charset="0"/>
              </a:rPr>
              <a:t>2</a:t>
            </a:r>
            <a:r>
              <a:rPr lang="en-US" altLang="zh-CN" sz="3200" b="1" dirty="0" smtClean="0">
                <a:latin typeface="Times New Roman" pitchFamily="18" charset="0"/>
                <a:ea typeface="Arial Unicode MS" panose="020B0604020202020204" pitchFamily="34" charset="-122"/>
                <a:cs typeface="Times New Roman" pitchFamily="18" charset="0"/>
              </a:rPr>
              <a:t> R</a:t>
            </a:r>
            <a:r>
              <a:rPr lang="en-US" altLang="zh-CN" sz="3200" b="1" dirty="0" smtClean="0">
                <a:latin typeface="Times New Roman" pitchFamily="18" charset="0"/>
                <a:ea typeface="Arial Unicode MS" panose="020B0604020202020204" pitchFamily="34" charset="-122"/>
                <a:cs typeface="Times New Roman" pitchFamily="18" charset="0"/>
              </a:rPr>
              <a:t>esult Comparison(Preliminary)</a:t>
            </a:r>
            <a:endParaRPr lang="en-US" altLang="zh-CN" sz="3200" b="1" dirty="0">
              <a:latin typeface="Times New Roman" pitchFamily="18" charset="0"/>
              <a:ea typeface="Arial Unicode MS" panose="020B0604020202020204" pitchFamily="34" charset="-122"/>
              <a:cs typeface="Times New Roman" pitchFamily="18" charset="0"/>
            </a:endParaRPr>
          </a:p>
        </p:txBody>
      </p:sp>
      <p:sp>
        <p:nvSpPr>
          <p:cNvPr id="5" name="文本框 4"/>
          <p:cNvSpPr txBox="1"/>
          <p:nvPr/>
        </p:nvSpPr>
        <p:spPr>
          <a:xfrm>
            <a:off x="6502399" y="2148115"/>
            <a:ext cx="1095172" cy="369332"/>
          </a:xfrm>
          <a:prstGeom prst="rect">
            <a:avLst/>
          </a:prstGeom>
          <a:noFill/>
        </p:spPr>
        <p:txBody>
          <a:bodyPr wrap="none" rtlCol="0">
            <a:spAutoFit/>
          </a:bodyPr>
          <a:lstStyle/>
          <a:p>
            <a:r>
              <a:rPr lang="en-US" altLang="zh-CN" b="1" dirty="0" smtClean="0">
                <a:solidFill>
                  <a:srgbClr val="7030A0"/>
                </a:solidFill>
                <a:latin typeface="Times New Roman" pitchFamily="18" charset="0"/>
                <a:cs typeface="Times New Roman" pitchFamily="18" charset="0"/>
              </a:rPr>
              <a:t>Pachucki</a:t>
            </a:r>
            <a:endParaRPr lang="zh-CN" altLang="en-US" b="1" dirty="0">
              <a:solidFill>
                <a:srgbClr val="7030A0"/>
              </a:solidFill>
              <a:latin typeface="Times New Roman" pitchFamily="18" charset="0"/>
              <a:cs typeface="Times New Roman" pitchFamily="18" charset="0"/>
            </a:endParaRPr>
          </a:p>
        </p:txBody>
      </p:sp>
      <p:sp>
        <p:nvSpPr>
          <p:cNvPr id="6" name="文本框 5"/>
          <p:cNvSpPr txBox="1"/>
          <p:nvPr/>
        </p:nvSpPr>
        <p:spPr>
          <a:xfrm>
            <a:off x="6916056" y="3040744"/>
            <a:ext cx="857927" cy="369332"/>
          </a:xfrm>
          <a:prstGeom prst="rect">
            <a:avLst/>
          </a:prstGeom>
          <a:noFill/>
        </p:spPr>
        <p:txBody>
          <a:bodyPr wrap="none" rtlCol="0">
            <a:spAutoFit/>
          </a:bodyPr>
          <a:lstStyle/>
          <a:p>
            <a:r>
              <a:rPr lang="en-US" altLang="zh-CN" b="1" dirty="0" smtClean="0">
                <a:solidFill>
                  <a:srgbClr val="7030A0"/>
                </a:solidFill>
                <a:latin typeface="Times New Roman" pitchFamily="18" charset="0"/>
                <a:cs typeface="Times New Roman" pitchFamily="18" charset="0"/>
              </a:rPr>
              <a:t>USTC </a:t>
            </a:r>
            <a:endParaRPr lang="zh-CN" altLang="en-US" b="1" dirty="0">
              <a:solidFill>
                <a:srgbClr val="7030A0"/>
              </a:solidFill>
              <a:latin typeface="Times New Roman" pitchFamily="18" charset="0"/>
              <a:cs typeface="Times New Roman" pitchFamily="18" charset="0"/>
            </a:endParaRPr>
          </a:p>
        </p:txBody>
      </p:sp>
      <p:sp>
        <p:nvSpPr>
          <p:cNvPr id="7" name="文本框 6"/>
          <p:cNvSpPr txBox="1"/>
          <p:nvPr/>
        </p:nvSpPr>
        <p:spPr>
          <a:xfrm>
            <a:off x="7162799" y="3564041"/>
            <a:ext cx="169181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North Texas’10</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8" name="文本框 7"/>
          <p:cNvSpPr txBox="1"/>
          <p:nvPr/>
        </p:nvSpPr>
        <p:spPr>
          <a:xfrm>
            <a:off x="5225142" y="4071258"/>
            <a:ext cx="1351652"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Harvard’05</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9" name="文本框 8"/>
          <p:cNvSpPr txBox="1"/>
          <p:nvPr/>
        </p:nvSpPr>
        <p:spPr>
          <a:xfrm>
            <a:off x="6213500" y="4644690"/>
            <a:ext cx="97982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York’01</a:t>
            </a:r>
            <a:endParaRPr lang="zh-CN" altLang="en-US" b="1"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50579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pPr>
              <a:defRPr/>
            </a:pPr>
            <a:fld id="{201E3C09-BA95-44B0-AD22-AEB66239AF90}" type="slidenum">
              <a:rPr lang="en-US" smtClean="0">
                <a:solidFill>
                  <a:srgbClr val="2F2F2F">
                    <a:lumMod val="75000"/>
                    <a:lumOff val="25000"/>
                  </a:srgbClr>
                </a:solidFill>
              </a:rPr>
              <a:pPr>
                <a:defRPr/>
              </a:pPr>
              <a:t>23</a:t>
            </a:fld>
            <a:endParaRPr lang="zh-CN" altLang="en-US">
              <a:solidFill>
                <a:srgbClr val="2F2F2F">
                  <a:lumMod val="75000"/>
                  <a:lumOff val="25000"/>
                </a:srgbClr>
              </a:solidFill>
            </a:endParaRPr>
          </a:p>
        </p:txBody>
      </p:sp>
      <p:sp>
        <p:nvSpPr>
          <p:cNvPr id="3" name="标题 1"/>
          <p:cNvSpPr txBox="1">
            <a:spLocks/>
          </p:cNvSpPr>
          <p:nvPr/>
        </p:nvSpPr>
        <p:spPr>
          <a:xfrm>
            <a:off x="0" y="105234"/>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Outlook</a:t>
            </a:r>
            <a:endParaRPr lang="zh-CN" altLang="en-US" sz="3200" b="1" dirty="0">
              <a:ln w="0"/>
              <a:latin typeface="Times New Roman" pitchFamily="18" charset="0"/>
              <a:ea typeface="Arial Unicode MS" panose="020B0604020202020204" pitchFamily="34" charset="-122"/>
              <a:cs typeface="Times New Roman" pitchFamily="18" charset="0"/>
            </a:endParaRPr>
          </a:p>
        </p:txBody>
      </p:sp>
      <p:pic>
        <p:nvPicPr>
          <p:cNvPr id="4" name="图片 3"/>
          <p:cNvPicPr>
            <a:picLocks noChangeAspect="1"/>
          </p:cNvPicPr>
          <p:nvPr/>
        </p:nvPicPr>
        <p:blipFill>
          <a:blip r:embed="rId3" cstate="print"/>
          <a:stretch>
            <a:fillRect/>
          </a:stretch>
        </p:blipFill>
        <p:spPr>
          <a:xfrm>
            <a:off x="704810" y="1282916"/>
            <a:ext cx="4909185" cy="3969571"/>
          </a:xfrm>
          <a:prstGeom prst="rect">
            <a:avLst/>
          </a:prstGeom>
        </p:spPr>
      </p:pic>
      <p:pic>
        <p:nvPicPr>
          <p:cNvPr id="5" name="图片 4"/>
          <p:cNvPicPr>
            <a:picLocks noChangeAspect="1"/>
          </p:cNvPicPr>
          <p:nvPr/>
        </p:nvPicPr>
        <p:blipFill>
          <a:blip r:embed="rId4"/>
          <a:stretch>
            <a:fillRect/>
          </a:stretch>
        </p:blipFill>
        <p:spPr>
          <a:xfrm>
            <a:off x="6249675" y="1321441"/>
            <a:ext cx="4798828" cy="3969571"/>
          </a:xfrm>
          <a:prstGeom prst="rect">
            <a:avLst/>
          </a:prstGeom>
        </p:spPr>
      </p:pic>
      <p:sp>
        <p:nvSpPr>
          <p:cNvPr id="7" name="矩形 6"/>
          <p:cNvSpPr/>
          <p:nvPr/>
        </p:nvSpPr>
        <p:spPr>
          <a:xfrm>
            <a:off x="4026219" y="5692917"/>
            <a:ext cx="2223456" cy="707886"/>
          </a:xfrm>
          <a:prstGeom prst="rect">
            <a:avLst/>
          </a:prstGeom>
        </p:spPr>
        <p:txBody>
          <a:bodyPr wrap="square">
            <a:spAutoFit/>
          </a:bodyPr>
          <a:lstStyle/>
          <a:p>
            <a:pPr eaLnBrk="1" hangingPunct="1"/>
            <a:r>
              <a:rPr lang="en-US" altLang="zh-CN" sz="2000" dirty="0">
                <a:latin typeface="Times New Roman" pitchFamily="18" charset="0"/>
                <a:ea typeface="MS Gothic" pitchFamily="49" charset="-128"/>
                <a:cs typeface="Times New Roman" pitchFamily="18" charset="0"/>
              </a:rPr>
              <a:t>Zhan-Jun Fang</a:t>
            </a:r>
          </a:p>
          <a:p>
            <a:pPr eaLnBrk="1" hangingPunct="1"/>
            <a:r>
              <a:rPr lang="en-US" altLang="zh-CN" sz="2000" dirty="0" err="1">
                <a:latin typeface="Times New Roman" pitchFamily="18" charset="0"/>
                <a:ea typeface="MS Gothic" pitchFamily="49" charset="-128"/>
                <a:cs typeface="Times New Roman" pitchFamily="18" charset="0"/>
              </a:rPr>
              <a:t>Fei</a:t>
            </a:r>
            <a:r>
              <a:rPr lang="en-US" altLang="zh-CN" sz="2000" dirty="0">
                <a:latin typeface="Times New Roman" pitchFamily="18" charset="0"/>
                <a:ea typeface="MS Gothic" pitchFamily="49" charset="-128"/>
                <a:cs typeface="Times New Roman" pitchFamily="18" charset="0"/>
              </a:rPr>
              <a:t> </a:t>
            </a:r>
            <a:r>
              <a:rPr lang="en-US" altLang="zh-CN" sz="2000" dirty="0" err="1">
                <a:latin typeface="Times New Roman" pitchFamily="18" charset="0"/>
                <a:ea typeface="MS Gothic" pitchFamily="49" charset="-128"/>
                <a:cs typeface="Times New Roman" pitchFamily="18" charset="0"/>
              </a:rPr>
              <a:t>Meng</a:t>
            </a:r>
            <a:endParaRPr lang="en-US" altLang="zh-CN" sz="2000" dirty="0">
              <a:latin typeface="Times New Roman" pitchFamily="18" charset="0"/>
              <a:ea typeface="MS Gothic" pitchFamily="49" charset="-128"/>
              <a:cs typeface="Times New Roman" pitchFamily="18" charset="0"/>
            </a:endParaRPr>
          </a:p>
        </p:txBody>
      </p:sp>
      <p:pic>
        <p:nvPicPr>
          <p:cNvPr id="8" name="图片 7"/>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993202" y="5641430"/>
            <a:ext cx="895642" cy="800991"/>
          </a:xfrm>
          <a:prstGeom prst="rect">
            <a:avLst/>
          </a:prstGeom>
        </p:spPr>
      </p:pic>
      <p:sp>
        <p:nvSpPr>
          <p:cNvPr id="9" name="矩形 8"/>
          <p:cNvSpPr/>
          <p:nvPr/>
        </p:nvSpPr>
        <p:spPr>
          <a:xfrm>
            <a:off x="2836782" y="5787073"/>
            <a:ext cx="2686051" cy="646331"/>
          </a:xfrm>
          <a:prstGeom prst="rect">
            <a:avLst/>
          </a:prstGeom>
        </p:spPr>
        <p:txBody>
          <a:bodyPr wrap="square">
            <a:spAutoFit/>
          </a:bodyPr>
          <a:lstStyle/>
          <a:p>
            <a:r>
              <a:rPr lang="en-US" altLang="zh-CN" sz="3600" b="1" dirty="0" smtClean="0">
                <a:latin typeface="Times New Roman" panose="02020603050405020304" pitchFamily="18" charset="0"/>
                <a:cs typeface="Times New Roman" panose="02020603050405020304" pitchFamily="18" charset="0"/>
              </a:rPr>
              <a:t>NIM</a:t>
            </a:r>
            <a:endParaRPr lang="en-US" altLang="zh-CN" sz="3600" b="1" dirty="0">
              <a:latin typeface="Times New Roman" panose="02020603050405020304" pitchFamily="18" charset="0"/>
              <a:cs typeface="Times New Roman" panose="02020603050405020304" pitchFamily="18" charset="0"/>
            </a:endParaRPr>
          </a:p>
        </p:txBody>
      </p:sp>
      <p:sp>
        <p:nvSpPr>
          <p:cNvPr id="10" name="矩形 9"/>
          <p:cNvSpPr/>
          <p:nvPr/>
        </p:nvSpPr>
        <p:spPr>
          <a:xfrm>
            <a:off x="6317137" y="5513850"/>
            <a:ext cx="5202001" cy="461665"/>
          </a:xfrm>
          <a:prstGeom prst="rect">
            <a:avLst/>
          </a:prstGeom>
        </p:spPr>
        <p:txBody>
          <a:bodyPr wrap="none">
            <a:spAutoFit/>
          </a:bodyPr>
          <a:lstStyle/>
          <a:p>
            <a:r>
              <a:rPr lang="en-US" altLang="zh-CN" sz="2400" b="1" dirty="0" smtClean="0">
                <a:ln w="0"/>
                <a:latin typeface="Times New Roman" panose="02020603050405020304" pitchFamily="18" charset="0"/>
                <a:ea typeface="黑体" panose="02010609060101010101" pitchFamily="49" charset="-122"/>
                <a:cs typeface="Times New Roman" panose="02020603050405020304" pitchFamily="18" charset="0"/>
              </a:rPr>
              <a:t>For Absolute Frequency measurement</a:t>
            </a:r>
            <a:endPar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 xmlns:p14="http://schemas.microsoft.com/office/powerpoint/2010/main" val="5357722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a:xfrm>
            <a:off x="5631463" y="6497695"/>
            <a:ext cx="1219200" cy="284163"/>
          </a:xfrm>
        </p:spPr>
        <p:txBody>
          <a:bodyPr/>
          <a:lstStyle/>
          <a:p>
            <a:pPr>
              <a:defRPr/>
            </a:pPr>
            <a:fld id="{201E3C09-BA95-44B0-AD22-AEB66239AF90}" type="slidenum">
              <a:rPr lang="en-US" smtClean="0">
                <a:solidFill>
                  <a:srgbClr val="2F2F2F">
                    <a:lumMod val="75000"/>
                    <a:lumOff val="25000"/>
                  </a:srgbClr>
                </a:solidFill>
              </a:rPr>
              <a:pPr>
                <a:defRPr/>
              </a:pPr>
              <a:t>24</a:t>
            </a:fld>
            <a:endParaRPr lang="zh-CN" altLang="en-US" dirty="0">
              <a:solidFill>
                <a:srgbClr val="2F2F2F">
                  <a:lumMod val="75000"/>
                  <a:lumOff val="25000"/>
                </a:srgbClr>
              </a:solidFill>
            </a:endParaRPr>
          </a:p>
        </p:txBody>
      </p:sp>
      <p:sp>
        <p:nvSpPr>
          <p:cNvPr id="3" name="标题 1"/>
          <p:cNvSpPr txBox="1">
            <a:spLocks/>
          </p:cNvSpPr>
          <p:nvPr/>
        </p:nvSpPr>
        <p:spPr>
          <a:xfrm>
            <a:off x="0" y="105234"/>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Outlook</a:t>
            </a:r>
            <a:endParaRPr lang="zh-CN" altLang="en-US" sz="3200" b="1" dirty="0">
              <a:ln w="0"/>
              <a:latin typeface="Times New Roman" pitchFamily="18" charset="0"/>
              <a:ea typeface="Arial Unicode MS" panose="020B0604020202020204" pitchFamily="34" charset="-122"/>
              <a:cs typeface="Times New Roman" pitchFamily="18" charset="0"/>
            </a:endParaRPr>
          </a:p>
        </p:txBody>
      </p:sp>
      <p:grpSp>
        <p:nvGrpSpPr>
          <p:cNvPr id="5" name="组合 4"/>
          <p:cNvGrpSpPr/>
          <p:nvPr/>
        </p:nvGrpSpPr>
        <p:grpSpPr>
          <a:xfrm>
            <a:off x="2478831" y="1609714"/>
            <a:ext cx="6840760" cy="2713186"/>
            <a:chOff x="-1053625" y="2499872"/>
            <a:chExt cx="6840760" cy="2713186"/>
          </a:xfrm>
        </p:grpSpPr>
        <p:pic>
          <p:nvPicPr>
            <p:cNvPr id="6" name="图片 5"/>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3625" y="2499872"/>
              <a:ext cx="6840760" cy="2639000"/>
            </a:xfrm>
            <a:prstGeom prst="rect">
              <a:avLst/>
            </a:prstGeom>
          </p:spPr>
        </p:pic>
        <p:sp>
          <p:nvSpPr>
            <p:cNvPr id="7" name="文本框 6"/>
            <p:cNvSpPr txBox="1"/>
            <p:nvPr/>
          </p:nvSpPr>
          <p:spPr>
            <a:xfrm>
              <a:off x="2469165" y="2958519"/>
              <a:ext cx="2395207" cy="307777"/>
            </a:xfrm>
            <a:prstGeom prst="rect">
              <a:avLst/>
            </a:prstGeom>
            <a:noFill/>
          </p:spPr>
          <p:txBody>
            <a:bodyPr wrap="none" rtlCol="0">
              <a:spAutoFit/>
            </a:bodyPr>
            <a:lstStyle/>
            <a:p>
              <a:pPr algn="ctr"/>
              <a:r>
                <a:rPr lang="en-US" altLang="zh-CN" sz="1400" b="1" dirty="0">
                  <a:latin typeface="Times New Roman" pitchFamily="18" charset="0"/>
                  <a:cs typeface="Times New Roman" pitchFamily="18" charset="0"/>
                </a:rPr>
                <a:t>2</a:t>
              </a:r>
              <a:r>
                <a:rPr lang="en-US" altLang="zh-CN" sz="1400" b="1" baseline="30000" dirty="0">
                  <a:latin typeface="Times New Roman" pitchFamily="18" charset="0"/>
                  <a:cs typeface="Times New Roman" pitchFamily="18" charset="0"/>
                </a:rPr>
                <a:t>3</a:t>
              </a:r>
              <a:r>
                <a:rPr lang="en-US" altLang="zh-CN" sz="1400" b="1" dirty="0">
                  <a:latin typeface="Times New Roman" pitchFamily="18" charset="0"/>
                  <a:cs typeface="Times New Roman" pitchFamily="18" charset="0"/>
                </a:rPr>
                <a:t>P-2</a:t>
              </a:r>
              <a:r>
                <a:rPr lang="en-US" altLang="zh-CN" sz="1400" b="1" baseline="30000" dirty="0">
                  <a:latin typeface="Times New Roman" pitchFamily="18" charset="0"/>
                  <a:cs typeface="Times New Roman" pitchFamily="18" charset="0"/>
                </a:rPr>
                <a:t>3</a:t>
              </a:r>
              <a:r>
                <a:rPr lang="en-US" altLang="zh-CN" sz="1400" b="1" dirty="0">
                  <a:latin typeface="Times New Roman" pitchFamily="18" charset="0"/>
                  <a:cs typeface="Times New Roman" pitchFamily="18" charset="0"/>
                </a:rPr>
                <a:t>S </a:t>
              </a:r>
              <a:r>
                <a:rPr lang="en-US" altLang="zh-CN" sz="1400" b="1" dirty="0">
                  <a:latin typeface="Times New Roman" panose="02020603050405020304" pitchFamily="18" charset="0"/>
                  <a:ea typeface="Arial Unicode MS" panose="020B0604020202020204" pitchFamily="34" charset="-122"/>
                  <a:cs typeface="Times New Roman" panose="02020603050405020304" pitchFamily="18" charset="0"/>
                </a:rPr>
                <a:t>saturated absorption</a:t>
              </a:r>
              <a:endParaRPr lang="zh-CN" altLang="en-US" sz="14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8" name="文本框 7"/>
            <p:cNvSpPr txBox="1"/>
            <p:nvPr/>
          </p:nvSpPr>
          <p:spPr>
            <a:xfrm>
              <a:off x="213070" y="3595597"/>
              <a:ext cx="1587294" cy="307777"/>
            </a:xfrm>
            <a:prstGeom prst="rect">
              <a:avLst/>
            </a:prstGeom>
            <a:noFill/>
          </p:spPr>
          <p:txBody>
            <a:bodyPr wrap="none" rtlCol="0">
              <a:spAutoFit/>
            </a:bodyPr>
            <a:lstStyle/>
            <a:p>
              <a:r>
                <a:rPr lang="en-US" altLang="zh-CN" sz="1400" b="1" dirty="0">
                  <a:latin typeface="Times New Roman" panose="02020603050405020304" pitchFamily="18" charset="0"/>
                  <a:ea typeface="黑体" panose="02010609060101010101" pitchFamily="49" charset="-122"/>
                  <a:cs typeface="Times New Roman" panose="02020603050405020304" pitchFamily="18" charset="0"/>
                </a:rPr>
                <a:t>Atom trap </a:t>
              </a:r>
              <a:r>
                <a:rPr lang="en-US" altLang="zh-CN" sz="1400" b="1" dirty="0">
                  <a:latin typeface="Times New Roman" pitchFamily="18" charset="0"/>
                  <a:cs typeface="Times New Roman" pitchFamily="18" charset="0"/>
                </a:rPr>
                <a:t>2</a:t>
              </a:r>
              <a:r>
                <a:rPr lang="en-US" altLang="zh-CN" sz="1400" b="1" baseline="30000" dirty="0">
                  <a:latin typeface="Times New Roman" pitchFamily="18" charset="0"/>
                  <a:cs typeface="Times New Roman" pitchFamily="18" charset="0"/>
                </a:rPr>
                <a:t>1</a:t>
              </a:r>
              <a:r>
                <a:rPr lang="en-US" altLang="zh-CN" sz="1400" b="1" dirty="0">
                  <a:latin typeface="Times New Roman" pitchFamily="18" charset="0"/>
                  <a:cs typeface="Times New Roman" pitchFamily="18" charset="0"/>
                </a:rPr>
                <a:t>S-2</a:t>
              </a:r>
              <a:r>
                <a:rPr lang="en-US" altLang="zh-CN" sz="1400" b="1" baseline="30000" dirty="0">
                  <a:latin typeface="Times New Roman" pitchFamily="18" charset="0"/>
                  <a:cs typeface="Times New Roman" pitchFamily="18" charset="0"/>
                </a:rPr>
                <a:t>3</a:t>
              </a:r>
              <a:r>
                <a:rPr lang="en-US" altLang="zh-CN" sz="1400" b="1" dirty="0">
                  <a:latin typeface="Times New Roman" pitchFamily="18" charset="0"/>
                  <a:cs typeface="Times New Roman" pitchFamily="18" charset="0"/>
                </a:rPr>
                <a:t>S</a:t>
              </a:r>
              <a:endParaRPr lang="zh-CN" altLang="en-US" sz="1400" b="1" dirty="0">
                <a:latin typeface="Times New Roman" pitchFamily="18" charset="0"/>
                <a:cs typeface="Times New Roman" pitchFamily="18" charset="0"/>
              </a:endParaRPr>
            </a:p>
          </p:txBody>
        </p:sp>
        <p:sp>
          <p:nvSpPr>
            <p:cNvPr id="9" name="文本框 8"/>
            <p:cNvSpPr txBox="1"/>
            <p:nvPr/>
          </p:nvSpPr>
          <p:spPr>
            <a:xfrm>
              <a:off x="2993174" y="3918824"/>
              <a:ext cx="1657762" cy="307777"/>
            </a:xfrm>
            <a:prstGeom prst="rect">
              <a:avLst/>
            </a:prstGeom>
            <a:noFill/>
          </p:spPr>
          <p:txBody>
            <a:bodyPr wrap="none" rtlCol="0">
              <a:spAutoFit/>
            </a:bodyPr>
            <a:lstStyle/>
            <a:p>
              <a:r>
                <a:rPr lang="en-US" altLang="zh-CN" sz="1400" b="1" dirty="0">
                  <a:latin typeface="Times New Roman" pitchFamily="18" charset="0"/>
                  <a:cs typeface="Times New Roman" pitchFamily="18" charset="0"/>
                </a:rPr>
                <a:t>Electron-scattering</a:t>
              </a:r>
              <a:endParaRPr lang="zh-CN" altLang="en-US" sz="1400" b="1" dirty="0">
                <a:latin typeface="Times New Roman" pitchFamily="18" charset="0"/>
                <a:cs typeface="Times New Roman" pitchFamily="18" charset="0"/>
              </a:endParaRPr>
            </a:p>
          </p:txBody>
        </p:sp>
        <p:sp>
          <p:nvSpPr>
            <p:cNvPr id="10" name="文本框 9"/>
            <p:cNvSpPr txBox="1"/>
            <p:nvPr/>
          </p:nvSpPr>
          <p:spPr>
            <a:xfrm>
              <a:off x="719359" y="4187747"/>
              <a:ext cx="1303498" cy="307777"/>
            </a:xfrm>
            <a:prstGeom prst="rect">
              <a:avLst/>
            </a:prstGeom>
            <a:noFill/>
          </p:spPr>
          <p:txBody>
            <a:bodyPr wrap="none" rtlCol="0">
              <a:spAutoFit/>
            </a:bodyPr>
            <a:lstStyle/>
            <a:p>
              <a:r>
                <a:rPr lang="en-US" altLang="zh-CN" sz="1400" b="1" dirty="0">
                  <a:latin typeface="Times New Roman" pitchFamily="18" charset="0"/>
                  <a:cs typeface="Times New Roman" pitchFamily="18" charset="0"/>
                </a:rPr>
                <a:t>nuclear theory</a:t>
              </a:r>
              <a:endParaRPr lang="zh-CN" altLang="en-US" sz="1400" b="1" dirty="0">
                <a:latin typeface="Times New Roman" pitchFamily="18" charset="0"/>
                <a:cs typeface="Times New Roman" pitchFamily="18" charset="0"/>
              </a:endParaRPr>
            </a:p>
          </p:txBody>
        </p:sp>
        <p:sp>
          <p:nvSpPr>
            <p:cNvPr id="11" name="文本框 10"/>
            <p:cNvSpPr txBox="1"/>
            <p:nvPr/>
          </p:nvSpPr>
          <p:spPr>
            <a:xfrm>
              <a:off x="1706090" y="4874504"/>
              <a:ext cx="1745991" cy="338554"/>
            </a:xfrm>
            <a:prstGeom prst="rect">
              <a:avLst/>
            </a:prstGeom>
            <a:noFill/>
          </p:spPr>
          <p:txBody>
            <a:bodyPr wrap="none" rtlCol="0">
              <a:spAutoFit/>
            </a:bodyPr>
            <a:lstStyle/>
            <a:p>
              <a:r>
                <a:rPr lang="el-GR" altLang="zh-CN" sz="1600" b="1" dirty="0">
                  <a:latin typeface="Times New Roman" pitchFamily="18" charset="0"/>
                  <a:cs typeface="Times New Roman" pitchFamily="18" charset="0"/>
                </a:rPr>
                <a:t>δ</a:t>
              </a:r>
              <a:r>
                <a:rPr lang="en-US" altLang="zh-CN" sz="1600" b="1" dirty="0">
                  <a:latin typeface="Times New Roman" pitchFamily="18" charset="0"/>
                  <a:cs typeface="Times New Roman" pitchFamily="18" charset="0"/>
                </a:rPr>
                <a:t>r</a:t>
              </a:r>
              <a:r>
                <a:rPr lang="en-US" altLang="zh-CN" sz="1600" b="1" baseline="30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a:t>
              </a:r>
              <a:r>
                <a:rPr lang="en-US" altLang="zh-CN" sz="1600" b="1" baseline="30000" dirty="0">
                  <a:latin typeface="Times New Roman" pitchFamily="18" charset="0"/>
                  <a:cs typeface="Times New Roman" pitchFamily="18" charset="0"/>
                </a:rPr>
                <a:t>3</a:t>
              </a:r>
              <a:r>
                <a:rPr lang="en-US" altLang="zh-CN" sz="1600" b="1" dirty="0">
                  <a:latin typeface="Times New Roman" pitchFamily="18" charset="0"/>
                  <a:cs typeface="Times New Roman" pitchFamily="18" charset="0"/>
                </a:rPr>
                <a:t>He-</a:t>
              </a:r>
              <a:r>
                <a:rPr lang="en-US" altLang="zh-CN" sz="1600" b="1" baseline="30000" dirty="0">
                  <a:latin typeface="Times New Roman" pitchFamily="18" charset="0"/>
                  <a:cs typeface="Times New Roman" pitchFamily="18" charset="0"/>
                </a:rPr>
                <a:t>4</a:t>
              </a:r>
              <a:r>
                <a:rPr lang="en-US" altLang="zh-CN" sz="1600" b="1" dirty="0">
                  <a:latin typeface="Times New Roman" pitchFamily="18" charset="0"/>
                  <a:cs typeface="Times New Roman" pitchFamily="18" charset="0"/>
                </a:rPr>
                <a:t>He](fm</a:t>
              </a:r>
              <a:r>
                <a:rPr lang="en-US" altLang="zh-CN" sz="1600" b="1" baseline="30000" dirty="0">
                  <a:latin typeface="Times New Roman" pitchFamily="18" charset="0"/>
                  <a:cs typeface="Times New Roman" pitchFamily="18" charset="0"/>
                </a:rPr>
                <a:t>2</a:t>
              </a:r>
              <a:r>
                <a:rPr lang="en-US" altLang="zh-CN" sz="1600" b="1" dirty="0">
                  <a:latin typeface="Times New Roman" pitchFamily="18" charset="0"/>
                  <a:cs typeface="Times New Roman" pitchFamily="18" charset="0"/>
                </a:rPr>
                <a:t>)</a:t>
              </a:r>
              <a:endParaRPr lang="zh-CN" altLang="en-US" sz="1600" b="1" dirty="0">
                <a:latin typeface="Times New Roman" pitchFamily="18" charset="0"/>
                <a:cs typeface="Times New Roman" pitchFamily="18" charset="0"/>
              </a:endParaRPr>
            </a:p>
          </p:txBody>
        </p:sp>
      </p:grpSp>
      <p:sp>
        <p:nvSpPr>
          <p:cNvPr id="12" name="文本框 11"/>
          <p:cNvSpPr txBox="1"/>
          <p:nvPr/>
        </p:nvSpPr>
        <p:spPr>
          <a:xfrm>
            <a:off x="2428264" y="4335416"/>
            <a:ext cx="6987106" cy="1231106"/>
          </a:xfrm>
          <a:prstGeom prst="rect">
            <a:avLst/>
          </a:prstGeom>
          <a:noFill/>
        </p:spPr>
        <p:txBody>
          <a:bodyPr wrap="none" rtlCol="0">
            <a:spAutoFit/>
          </a:bodyPr>
          <a:lstStyle/>
          <a:p>
            <a:pPr marL="342882" indent="-342882">
              <a:buFont typeface="Arial" panose="020B0604020202020204" pitchFamily="34" charset="0"/>
              <a:buChar char="•"/>
            </a:pP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He</a:t>
            </a:r>
            <a:r>
              <a:rPr lang="en-US" altLang="zh-CN" dirty="0">
                <a:solidFill>
                  <a:srgbClr val="0070C0"/>
                </a:solidFill>
                <a:latin typeface="Times New Roman" panose="02020603050405020304" pitchFamily="18" charset="0"/>
                <a:cs typeface="Times New Roman" panose="02020603050405020304" pitchFamily="18" charset="0"/>
              </a:rPr>
              <a:t>/</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4</a:t>
            </a:r>
            <a:r>
              <a:rPr lang="en-US" altLang="zh-CN" dirty="0">
                <a:solidFill>
                  <a:srgbClr val="0070C0"/>
                </a:solidFill>
                <a:latin typeface="Times New Roman" pitchFamily="18" charset="0"/>
                <a:ea typeface="楷体" panose="02010609060101010101" pitchFamily="49" charset="-122"/>
                <a:cs typeface="Times New Roman" pitchFamily="18" charset="0"/>
              </a:rPr>
              <a:t>He 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1</a:t>
            </a:r>
            <a:r>
              <a:rPr lang="en-US" altLang="zh-CN" dirty="0">
                <a:solidFill>
                  <a:srgbClr val="0070C0"/>
                </a:solidFill>
                <a:latin typeface="Times New Roman" pitchFamily="18" charset="0"/>
                <a:ea typeface="楷体" panose="02010609060101010101" pitchFamily="49" charset="-122"/>
                <a:cs typeface="Times New Roman" pitchFamily="18" charset="0"/>
              </a:rPr>
              <a:t>S-2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S</a:t>
            </a:r>
            <a:r>
              <a:rPr lang="zh-CN" altLang="en-US" dirty="0">
                <a:solidFill>
                  <a:srgbClr val="0070C0"/>
                </a:solidFill>
                <a:latin typeface="Times New Roman" pitchFamily="18" charset="0"/>
                <a:ea typeface="楷体" panose="02010609060101010101" pitchFamily="49" charset="-122"/>
                <a:cs typeface="Times New Roman" pitchFamily="18" charset="0"/>
              </a:rPr>
              <a:t> </a:t>
            </a:r>
            <a:r>
              <a:rPr lang="en-US" altLang="zh-CN" dirty="0">
                <a:latin typeface="Times New Roman" pitchFamily="18" charset="0"/>
                <a:ea typeface="楷体" panose="02010609060101010101" pitchFamily="49" charset="-122"/>
                <a:cs typeface="Times New Roman" pitchFamily="18" charset="0"/>
              </a:rPr>
              <a:t>-</a:t>
            </a:r>
            <a:r>
              <a:rPr lang="en-US" altLang="zh-CN" sz="1700" dirty="0">
                <a:latin typeface="Times New Roman" pitchFamily="18" charset="0"/>
                <a:cs typeface="Times New Roman" pitchFamily="18" charset="0"/>
              </a:rPr>
              <a:t>R.van Rooij et al,</a:t>
            </a:r>
            <a:r>
              <a:rPr lang="zh-CN" altLang="en-US" sz="1700" dirty="0">
                <a:latin typeface="Times New Roman" pitchFamily="18" charset="0"/>
                <a:cs typeface="Times New Roman" pitchFamily="18" charset="0"/>
              </a:rPr>
              <a:t> </a:t>
            </a:r>
            <a:r>
              <a:rPr lang="en-US" altLang="zh-CN" sz="1700" i="1" dirty="0">
                <a:latin typeface="Times New Roman" pitchFamily="18" charset="0"/>
                <a:cs typeface="Times New Roman" pitchFamily="18" charset="0"/>
              </a:rPr>
              <a:t>Science</a:t>
            </a:r>
            <a:r>
              <a:rPr lang="en-US" altLang="zh-CN" sz="1700" dirty="0">
                <a:latin typeface="Times New Roman" pitchFamily="18" charset="0"/>
                <a:cs typeface="Times New Roman" pitchFamily="18" charset="0"/>
              </a:rPr>
              <a:t> </a:t>
            </a:r>
            <a:r>
              <a:rPr lang="en-US" altLang="zh-CN" sz="1700" b="1" dirty="0">
                <a:latin typeface="Times New Roman" pitchFamily="18" charset="0"/>
                <a:cs typeface="Times New Roman" pitchFamily="18" charset="0"/>
              </a:rPr>
              <a:t>333</a:t>
            </a:r>
            <a:r>
              <a:rPr lang="en-US" altLang="zh-CN" sz="1700" dirty="0">
                <a:latin typeface="Times New Roman" pitchFamily="18" charset="0"/>
                <a:cs typeface="Times New Roman" pitchFamily="18" charset="0"/>
              </a:rPr>
              <a:t>,196(2011)</a:t>
            </a:r>
          </a:p>
          <a:p>
            <a:pPr marL="342882" indent="-342882">
              <a:buFont typeface="Arial" panose="020B0604020202020204" pitchFamily="34" charset="0"/>
              <a:buChar char="•"/>
            </a:pP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He</a:t>
            </a:r>
            <a:r>
              <a:rPr lang="en-US" altLang="zh-CN" dirty="0">
                <a:solidFill>
                  <a:srgbClr val="0070C0"/>
                </a:solidFill>
                <a:latin typeface="Times New Roman" panose="02020603050405020304" pitchFamily="18" charset="0"/>
                <a:cs typeface="Times New Roman" panose="02020603050405020304" pitchFamily="18" charset="0"/>
              </a:rPr>
              <a:t>/</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4</a:t>
            </a:r>
            <a:r>
              <a:rPr lang="en-US" altLang="zh-CN" dirty="0">
                <a:solidFill>
                  <a:srgbClr val="0070C0"/>
                </a:solidFill>
                <a:latin typeface="Times New Roman" pitchFamily="18" charset="0"/>
                <a:ea typeface="楷体" panose="02010609060101010101" pitchFamily="49" charset="-122"/>
                <a:cs typeface="Times New Roman" pitchFamily="18" charset="0"/>
              </a:rPr>
              <a:t>He 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P-2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S</a:t>
            </a:r>
            <a:r>
              <a:rPr lang="en-US" altLang="zh-CN" dirty="0">
                <a:latin typeface="Times New Roman" pitchFamily="18" charset="0"/>
                <a:cs typeface="Times New Roman" pitchFamily="18" charset="0"/>
              </a:rPr>
              <a:t>–</a:t>
            </a:r>
            <a:r>
              <a:rPr lang="en-US" altLang="zh-CN" sz="1700" dirty="0" err="1">
                <a:latin typeface="Times New Roman" pitchFamily="18" charset="0"/>
                <a:cs typeface="Times New Roman" pitchFamily="18" charset="0"/>
              </a:rPr>
              <a:t>P.Cancio</a:t>
            </a:r>
            <a:r>
              <a:rPr lang="en-US" altLang="zh-CN" sz="1700" dirty="0">
                <a:latin typeface="Times New Roman" pitchFamily="18" charset="0"/>
                <a:cs typeface="Times New Roman" pitchFamily="18" charset="0"/>
              </a:rPr>
              <a:t> Pastor et al, </a:t>
            </a:r>
            <a:r>
              <a:rPr lang="en-US" altLang="zh-CN" sz="1700" i="1" dirty="0">
                <a:latin typeface="Times New Roman" pitchFamily="18" charset="0"/>
                <a:cs typeface="Times New Roman" pitchFamily="18" charset="0"/>
              </a:rPr>
              <a:t>PRL</a:t>
            </a:r>
            <a:r>
              <a:rPr lang="en-US" altLang="zh-CN" sz="1700" dirty="0">
                <a:latin typeface="Times New Roman" pitchFamily="18" charset="0"/>
                <a:cs typeface="Times New Roman" pitchFamily="18" charset="0"/>
              </a:rPr>
              <a:t> </a:t>
            </a:r>
            <a:r>
              <a:rPr lang="en-US" altLang="zh-CN" sz="1700" b="1" dirty="0">
                <a:latin typeface="Times New Roman" pitchFamily="18" charset="0"/>
                <a:cs typeface="Times New Roman" pitchFamily="18" charset="0"/>
              </a:rPr>
              <a:t>108</a:t>
            </a:r>
            <a:r>
              <a:rPr lang="en-US" altLang="zh-CN" sz="1700" dirty="0">
                <a:latin typeface="Times New Roman" pitchFamily="18" charset="0"/>
                <a:cs typeface="Times New Roman" pitchFamily="18" charset="0"/>
              </a:rPr>
              <a:t>,143001(2012)</a:t>
            </a:r>
          </a:p>
          <a:p>
            <a:pPr marL="342882" indent="-342882">
              <a:buFont typeface="Arial" panose="020B0604020202020204" pitchFamily="34" charset="0"/>
              <a:buChar char="•"/>
            </a:pPr>
            <a:r>
              <a:rPr lang="en-US" altLang="zh-CN" dirty="0">
                <a:solidFill>
                  <a:srgbClr val="0070C0"/>
                </a:solidFill>
                <a:latin typeface="Times New Roman" pitchFamily="18" charset="0"/>
                <a:ea typeface="楷体" panose="02010609060101010101" pitchFamily="49" charset="-122"/>
                <a:cs typeface="Times New Roman" pitchFamily="18" charset="0"/>
              </a:rPr>
              <a:t>E(</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He,2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P</a:t>
            </a:r>
            <a:r>
              <a:rPr lang="en-US" altLang="zh-CN" baseline="-25000" dirty="0">
                <a:solidFill>
                  <a:srgbClr val="0070C0"/>
                </a:solidFill>
                <a:latin typeface="Times New Roman" pitchFamily="18" charset="0"/>
                <a:ea typeface="楷体" panose="02010609060101010101" pitchFamily="49" charset="-122"/>
                <a:cs typeface="Times New Roman" pitchFamily="18" charset="0"/>
              </a:rPr>
              <a:t>0</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1/2</a:t>
            </a:r>
            <a:r>
              <a:rPr lang="en-US" altLang="zh-CN" dirty="0">
                <a:solidFill>
                  <a:srgbClr val="0070C0"/>
                </a:solidFill>
                <a:latin typeface="Times New Roman" pitchFamily="18" charset="0"/>
                <a:ea typeface="楷体" panose="02010609060101010101" pitchFamily="49" charset="-122"/>
                <a:cs typeface="Times New Roman" pitchFamily="18" charset="0"/>
              </a:rPr>
              <a:t>-2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S</a:t>
            </a:r>
            <a:r>
              <a:rPr lang="en-US" altLang="zh-CN" baseline="-25000" dirty="0">
                <a:solidFill>
                  <a:srgbClr val="0070C0"/>
                </a:solidFill>
                <a:latin typeface="Times New Roman" pitchFamily="18" charset="0"/>
                <a:ea typeface="楷体" panose="02010609060101010101" pitchFamily="49" charset="-122"/>
                <a:cs typeface="Times New Roman" pitchFamily="18" charset="0"/>
              </a:rPr>
              <a:t>1</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3/2</a:t>
            </a:r>
            <a:r>
              <a:rPr lang="en-US" altLang="zh-CN" dirty="0">
                <a:solidFill>
                  <a:srgbClr val="0070C0"/>
                </a:solidFill>
                <a:latin typeface="Times New Roman" pitchFamily="18" charset="0"/>
                <a:ea typeface="楷体" panose="02010609060101010101" pitchFamily="49" charset="-122"/>
                <a:cs typeface="Times New Roman" pitchFamily="18" charset="0"/>
              </a:rPr>
              <a:t>)-E(</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4</a:t>
            </a:r>
            <a:r>
              <a:rPr lang="en-US" altLang="zh-CN" dirty="0">
                <a:solidFill>
                  <a:srgbClr val="0070C0"/>
                </a:solidFill>
                <a:latin typeface="Times New Roman" pitchFamily="18" charset="0"/>
                <a:ea typeface="楷体" panose="02010609060101010101" pitchFamily="49" charset="-122"/>
                <a:cs typeface="Times New Roman" pitchFamily="18" charset="0"/>
              </a:rPr>
              <a:t>He,2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P</a:t>
            </a:r>
            <a:r>
              <a:rPr lang="en-US" altLang="zh-CN" baseline="-25000" dirty="0">
                <a:solidFill>
                  <a:srgbClr val="0070C0"/>
                </a:solidFill>
                <a:latin typeface="Times New Roman" pitchFamily="18" charset="0"/>
                <a:ea typeface="楷体" panose="02010609060101010101" pitchFamily="49" charset="-122"/>
                <a:cs typeface="Times New Roman" pitchFamily="18" charset="0"/>
              </a:rPr>
              <a:t>2</a:t>
            </a:r>
            <a:r>
              <a:rPr lang="en-US" altLang="zh-CN" dirty="0">
                <a:solidFill>
                  <a:srgbClr val="0070C0"/>
                </a:solidFill>
                <a:latin typeface="Times New Roman" pitchFamily="18" charset="0"/>
                <a:ea typeface="楷体" panose="02010609060101010101" pitchFamily="49" charset="-122"/>
                <a:cs typeface="Times New Roman" pitchFamily="18" charset="0"/>
              </a:rPr>
              <a:t>-2</a:t>
            </a:r>
            <a:r>
              <a:rPr lang="en-US" altLang="zh-CN" baseline="30000" dirty="0">
                <a:solidFill>
                  <a:srgbClr val="0070C0"/>
                </a:solidFill>
                <a:latin typeface="Times New Roman" pitchFamily="18" charset="0"/>
                <a:ea typeface="楷体" panose="02010609060101010101" pitchFamily="49" charset="-122"/>
                <a:cs typeface="Times New Roman" pitchFamily="18" charset="0"/>
              </a:rPr>
              <a:t>3</a:t>
            </a:r>
            <a:r>
              <a:rPr lang="en-US" altLang="zh-CN" dirty="0">
                <a:solidFill>
                  <a:srgbClr val="0070C0"/>
                </a:solidFill>
                <a:latin typeface="Times New Roman" pitchFamily="18" charset="0"/>
                <a:ea typeface="楷体" panose="02010609060101010101" pitchFamily="49" charset="-122"/>
                <a:cs typeface="Times New Roman" pitchFamily="18" charset="0"/>
              </a:rPr>
              <a:t>S</a:t>
            </a:r>
            <a:r>
              <a:rPr lang="en-US" altLang="zh-CN" baseline="-25000" dirty="0">
                <a:solidFill>
                  <a:srgbClr val="0070C0"/>
                </a:solidFill>
                <a:latin typeface="Times New Roman" pitchFamily="18" charset="0"/>
                <a:ea typeface="楷体" panose="02010609060101010101" pitchFamily="49" charset="-122"/>
                <a:cs typeface="Times New Roman" pitchFamily="18" charset="0"/>
              </a:rPr>
              <a:t>1</a:t>
            </a:r>
            <a:r>
              <a:rPr lang="zh-CN" altLang="en-US" dirty="0">
                <a:solidFill>
                  <a:srgbClr val="0070C0"/>
                </a:solidFill>
                <a:latin typeface="Times New Roman" pitchFamily="18" charset="0"/>
                <a:ea typeface="楷体" panose="02010609060101010101" pitchFamily="49" charset="-122"/>
                <a:cs typeface="Times New Roman" pitchFamily="18" charset="0"/>
              </a:rPr>
              <a:t>）</a:t>
            </a:r>
            <a:r>
              <a:rPr lang="en-US" altLang="zh-CN" dirty="0">
                <a:latin typeface="Times New Roman" pitchFamily="18" charset="0"/>
                <a:cs typeface="Times New Roman" pitchFamily="18" charset="0"/>
              </a:rPr>
              <a:t>-</a:t>
            </a:r>
            <a:r>
              <a:rPr lang="en-US" altLang="zh-CN" sz="1700" dirty="0">
                <a:latin typeface="Times New Roman" pitchFamily="18" charset="0"/>
                <a:cs typeface="Times New Roman" pitchFamily="18" charset="0"/>
              </a:rPr>
              <a:t>D.Shiner, </a:t>
            </a:r>
            <a:r>
              <a:rPr lang="en-US" altLang="zh-CN" sz="1700" i="1" dirty="0">
                <a:latin typeface="Times New Roman" pitchFamily="18" charset="0"/>
                <a:cs typeface="Times New Roman" pitchFamily="18" charset="0"/>
              </a:rPr>
              <a:t>PRL</a:t>
            </a:r>
            <a:r>
              <a:rPr lang="en-US" altLang="zh-CN" sz="1700" dirty="0">
                <a:latin typeface="Times New Roman" pitchFamily="18" charset="0"/>
                <a:cs typeface="Times New Roman" pitchFamily="18" charset="0"/>
              </a:rPr>
              <a:t> </a:t>
            </a:r>
            <a:r>
              <a:rPr lang="en-US" altLang="zh-CN" sz="1700" b="1" dirty="0">
                <a:latin typeface="Times New Roman" pitchFamily="18" charset="0"/>
                <a:cs typeface="Times New Roman" pitchFamily="18" charset="0"/>
              </a:rPr>
              <a:t>74</a:t>
            </a:r>
            <a:r>
              <a:rPr lang="en-US" altLang="zh-CN" sz="1700" dirty="0">
                <a:latin typeface="Times New Roman" pitchFamily="18" charset="0"/>
                <a:cs typeface="Times New Roman" pitchFamily="18" charset="0"/>
              </a:rPr>
              <a:t>,3553(1995)</a:t>
            </a:r>
          </a:p>
          <a:p>
            <a:pPr marL="342882" indent="-342882">
              <a:buFont typeface="Arial" panose="020B0604020202020204" pitchFamily="34" charset="0"/>
              <a:buChar char="•"/>
            </a:pPr>
            <a:endParaRPr lang="zh-CN" altLang="en-US" sz="2000" dirty="0"/>
          </a:p>
        </p:txBody>
      </p:sp>
      <p:sp>
        <p:nvSpPr>
          <p:cNvPr id="13" name="文本框 12"/>
          <p:cNvSpPr txBox="1"/>
          <p:nvPr/>
        </p:nvSpPr>
        <p:spPr>
          <a:xfrm>
            <a:off x="2519888" y="5357220"/>
            <a:ext cx="8011495" cy="877163"/>
          </a:xfrm>
          <a:prstGeom prst="rect">
            <a:avLst/>
          </a:prstGeom>
          <a:solidFill>
            <a:srgbClr val="0070C0">
              <a:alpha val="18000"/>
            </a:srgbClr>
          </a:solidFill>
          <a:scene3d>
            <a:camera prst="orthographicFront"/>
            <a:lightRig rig="threePt" dir="t"/>
          </a:scene3d>
          <a:sp3d>
            <a:bevelT/>
          </a:sp3d>
        </p:spPr>
        <p:txBody>
          <a:bodyPr wrap="square" rtlCol="0">
            <a:spAutoFit/>
          </a:bodyPr>
          <a:lstStyle/>
          <a:p>
            <a:r>
              <a:rPr lang="en-US" altLang="zh-CN" sz="1700" dirty="0">
                <a:latin typeface="Times New Roman" pitchFamily="18" charset="0"/>
                <a:cs typeface="Times New Roman" pitchFamily="18" charset="0"/>
              </a:rPr>
              <a:t>“The results for</a:t>
            </a:r>
            <a:r>
              <a:rPr lang="el-GR" altLang="zh-CN" sz="1700" dirty="0">
                <a:latin typeface="Times New Roman" pitchFamily="18" charset="0"/>
                <a:cs typeface="Times New Roman" pitchFamily="18" charset="0"/>
              </a:rPr>
              <a:t>δ</a:t>
            </a:r>
            <a:r>
              <a:rPr lang="en-US" altLang="zh-CN" sz="1700" dirty="0">
                <a:latin typeface="Times New Roman" pitchFamily="18" charset="0"/>
                <a:cs typeface="Times New Roman" pitchFamily="18" charset="0"/>
              </a:rPr>
              <a:t>R</a:t>
            </a:r>
            <a:r>
              <a:rPr lang="en-US" altLang="zh-CN" sz="1700" baseline="30000" dirty="0">
                <a:latin typeface="Times New Roman" pitchFamily="18" charset="0"/>
                <a:cs typeface="Times New Roman" pitchFamily="18" charset="0"/>
              </a:rPr>
              <a:t>2</a:t>
            </a:r>
            <a:r>
              <a:rPr lang="en-US" altLang="zh-CN" sz="1700" dirty="0">
                <a:latin typeface="Times New Roman" pitchFamily="18" charset="0"/>
                <a:cs typeface="Times New Roman" pitchFamily="18" charset="0"/>
              </a:rPr>
              <a:t> derived from the 2</a:t>
            </a:r>
            <a:r>
              <a:rPr lang="en-US" altLang="zh-CN" sz="1700" baseline="30000" dirty="0">
                <a:latin typeface="Times New Roman" pitchFamily="18" charset="0"/>
                <a:cs typeface="Times New Roman" pitchFamily="18" charset="0"/>
              </a:rPr>
              <a:t>3</a:t>
            </a:r>
            <a:r>
              <a:rPr lang="en-US" altLang="zh-CN" sz="1700" dirty="0">
                <a:latin typeface="Times New Roman" pitchFamily="18" charset="0"/>
                <a:cs typeface="Times New Roman" pitchFamily="18" charset="0"/>
              </a:rPr>
              <a:t>P-2</a:t>
            </a:r>
            <a:r>
              <a:rPr lang="en-US" altLang="zh-CN" sz="1700" baseline="30000" dirty="0">
                <a:latin typeface="Times New Roman" pitchFamily="18" charset="0"/>
                <a:cs typeface="Times New Roman" pitchFamily="18" charset="0"/>
              </a:rPr>
              <a:t>3</a:t>
            </a:r>
            <a:r>
              <a:rPr lang="en-US" altLang="zh-CN" sz="1700" dirty="0">
                <a:latin typeface="Times New Roman" pitchFamily="18" charset="0"/>
                <a:cs typeface="Times New Roman" pitchFamily="18" charset="0"/>
              </a:rPr>
              <a:t>S and 2</a:t>
            </a:r>
            <a:r>
              <a:rPr lang="en-US" altLang="zh-CN" sz="1700" baseline="30000" dirty="0">
                <a:latin typeface="Times New Roman" pitchFamily="18" charset="0"/>
                <a:cs typeface="Times New Roman" pitchFamily="18" charset="0"/>
              </a:rPr>
              <a:t>1</a:t>
            </a:r>
            <a:r>
              <a:rPr lang="en-US" altLang="zh-CN" sz="1700" dirty="0">
                <a:latin typeface="Times New Roman" pitchFamily="18" charset="0"/>
                <a:cs typeface="Times New Roman" pitchFamily="18" charset="0"/>
              </a:rPr>
              <a:t>S-2</a:t>
            </a:r>
            <a:r>
              <a:rPr lang="en-US" altLang="zh-CN" sz="1700" baseline="30000" dirty="0">
                <a:latin typeface="Times New Roman" pitchFamily="18" charset="0"/>
                <a:cs typeface="Times New Roman" pitchFamily="18" charset="0"/>
              </a:rPr>
              <a:t>3</a:t>
            </a:r>
            <a:r>
              <a:rPr lang="en-US" altLang="zh-CN" sz="1700" dirty="0">
                <a:latin typeface="Times New Roman" pitchFamily="18" charset="0"/>
                <a:cs typeface="Times New Roman" pitchFamily="18" charset="0"/>
              </a:rPr>
              <a:t>S transitions are shown to disagree with each other by about </a:t>
            </a:r>
            <a:r>
              <a:rPr lang="en-US" altLang="zh-CN" sz="1700" b="1" dirty="0">
                <a:solidFill>
                  <a:srgbClr val="FF0000"/>
                </a:solidFill>
                <a:latin typeface="Times New Roman" pitchFamily="18" charset="0"/>
                <a:cs typeface="Times New Roman" pitchFamily="18" charset="0"/>
              </a:rPr>
              <a:t>four standard deviations. The reason of this disagreement is presently not known</a:t>
            </a:r>
            <a:r>
              <a:rPr lang="en-US" altLang="zh-CN" sz="1700" dirty="0">
                <a:latin typeface="Times New Roman" pitchFamily="18" charset="0"/>
                <a:cs typeface="Times New Roman" pitchFamily="18" charset="0"/>
              </a:rPr>
              <a:t>”</a:t>
            </a:r>
            <a:endParaRPr lang="zh-CN" altLang="en-US" sz="1600" dirty="0">
              <a:latin typeface="黑体" panose="02010609060101010101" pitchFamily="49" charset="-122"/>
              <a:ea typeface="黑体" panose="02010609060101010101" pitchFamily="49" charset="-122"/>
              <a:cs typeface="Arial" pitchFamily="34" charset="0"/>
            </a:endParaRPr>
          </a:p>
        </p:txBody>
      </p:sp>
      <p:sp>
        <p:nvSpPr>
          <p:cNvPr id="14" name="文本框 13"/>
          <p:cNvSpPr txBox="1"/>
          <p:nvPr/>
        </p:nvSpPr>
        <p:spPr>
          <a:xfrm>
            <a:off x="4986657" y="6159139"/>
            <a:ext cx="5627694" cy="338554"/>
          </a:xfrm>
          <a:prstGeom prst="rect">
            <a:avLst/>
          </a:prstGeom>
          <a:noFill/>
        </p:spPr>
        <p:txBody>
          <a:bodyPr wrap="none" rtlCol="0">
            <a:spAutoFit/>
          </a:bodyPr>
          <a:lstStyle/>
          <a:p>
            <a:r>
              <a:rPr lang="en-US" altLang="zh-CN" sz="1600" dirty="0">
                <a:latin typeface="Times New Roman" pitchFamily="18" charset="0"/>
                <a:cs typeface="Times New Roman" pitchFamily="18" charset="0"/>
              </a:rPr>
              <a:t>- K. Pachuchi and V. A. </a:t>
            </a:r>
            <a:r>
              <a:rPr lang="en-US" altLang="zh-CN" sz="1600" dirty="0" err="1">
                <a:latin typeface="Times New Roman" pitchFamily="18" charset="0"/>
                <a:cs typeface="Times New Roman" pitchFamily="18" charset="0"/>
              </a:rPr>
              <a:t>Yerokhin</a:t>
            </a:r>
            <a:r>
              <a:rPr lang="en-US" altLang="zh-CN" sz="1600" dirty="0">
                <a:latin typeface="Times New Roman" pitchFamily="18" charset="0"/>
                <a:cs typeface="Times New Roman" pitchFamily="18" charset="0"/>
              </a:rPr>
              <a:t>  </a:t>
            </a:r>
            <a:r>
              <a:rPr lang="en-US" altLang="zh-CN" sz="1600" i="1" dirty="0">
                <a:latin typeface="Times New Roman" pitchFamily="18" charset="0"/>
                <a:cs typeface="Times New Roman" pitchFamily="18" charset="0"/>
              </a:rPr>
              <a:t>J. Phys. Chem. Ref. Data</a:t>
            </a:r>
            <a:r>
              <a:rPr lang="en-US" altLang="zh-CN" sz="1600" dirty="0">
                <a:latin typeface="Times New Roman" pitchFamily="18" charset="0"/>
                <a:cs typeface="Times New Roman" pitchFamily="18" charset="0"/>
              </a:rPr>
              <a:t>(2015)</a:t>
            </a:r>
            <a:endParaRPr lang="zh-CN" altLang="en-US" sz="1600" dirty="0">
              <a:latin typeface="Times New Roman" pitchFamily="18" charset="0"/>
              <a:cs typeface="Times New Roman" pitchFamily="18" charset="0"/>
            </a:endParaRPr>
          </a:p>
        </p:txBody>
      </p:sp>
      <p:sp>
        <p:nvSpPr>
          <p:cNvPr id="19" name="矩形 18"/>
          <p:cNvSpPr/>
          <p:nvPr/>
        </p:nvSpPr>
        <p:spPr>
          <a:xfrm>
            <a:off x="5454904" y="1734314"/>
            <a:ext cx="526527" cy="2250035"/>
          </a:xfrm>
          <a:prstGeom prst="rect">
            <a:avLst/>
          </a:prstGeom>
          <a:solidFill>
            <a:schemeClr val="accent6">
              <a:lumMod val="60000"/>
              <a:lumOff val="4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2" name="文本框 21"/>
          <p:cNvSpPr txBox="1"/>
          <p:nvPr/>
        </p:nvSpPr>
        <p:spPr>
          <a:xfrm>
            <a:off x="6001627" y="2368898"/>
            <a:ext cx="2193101" cy="307777"/>
          </a:xfrm>
          <a:prstGeom prst="rect">
            <a:avLst/>
          </a:prstGeom>
          <a:noFill/>
        </p:spPr>
        <p:txBody>
          <a:bodyPr wrap="none" rtlCol="0">
            <a:spAutoFit/>
          </a:bodyPr>
          <a:lstStyle/>
          <a:p>
            <a:r>
              <a:rPr lang="en-US" altLang="zh-CN" sz="1400" b="1" dirty="0">
                <a:latin typeface="Times New Roman" pitchFamily="18" charset="0"/>
                <a:cs typeface="Times New Roman" pitchFamily="18" charset="0"/>
              </a:rPr>
              <a:t>2</a:t>
            </a:r>
            <a:r>
              <a:rPr lang="en-US" altLang="zh-CN" sz="1400" b="1" baseline="30000" dirty="0">
                <a:latin typeface="Times New Roman" pitchFamily="18" charset="0"/>
                <a:cs typeface="Times New Roman" pitchFamily="18" charset="0"/>
              </a:rPr>
              <a:t>3</a:t>
            </a:r>
            <a:r>
              <a:rPr lang="en-US" altLang="zh-CN" sz="1400" b="1" dirty="0">
                <a:latin typeface="Times New Roman" pitchFamily="18" charset="0"/>
                <a:cs typeface="Times New Roman" pitchFamily="18" charset="0"/>
              </a:rPr>
              <a:t>P-2</a:t>
            </a:r>
            <a:r>
              <a:rPr lang="en-US" altLang="zh-CN" sz="1400" b="1" baseline="30000" dirty="0">
                <a:latin typeface="Times New Roman" pitchFamily="18" charset="0"/>
                <a:cs typeface="Times New Roman" pitchFamily="18" charset="0"/>
              </a:rPr>
              <a:t>3</a:t>
            </a:r>
            <a:r>
              <a:rPr lang="en-US" altLang="zh-CN" sz="1400" b="1" dirty="0">
                <a:latin typeface="Times New Roman" pitchFamily="18" charset="0"/>
                <a:cs typeface="Times New Roman" pitchFamily="18" charset="0"/>
              </a:rPr>
              <a:t>S </a:t>
            </a:r>
            <a:r>
              <a:rPr lang="en-US" altLang="zh-CN" sz="1400" b="1" dirty="0">
                <a:latin typeface="Times New Roman" panose="02020603050405020304" pitchFamily="18" charset="0"/>
                <a:ea typeface="Arial Unicode MS" panose="020B0604020202020204" pitchFamily="34" charset="-122"/>
                <a:cs typeface="Times New Roman" panose="02020603050405020304" pitchFamily="18" charset="0"/>
              </a:rPr>
              <a:t>laser spectroscopy</a:t>
            </a:r>
            <a:endParaRPr lang="zh-CN" altLang="en-US" sz="14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4" name="矩形 3"/>
              <p:cNvSpPr/>
              <p:nvPr/>
            </p:nvSpPr>
            <p:spPr>
              <a:xfrm>
                <a:off x="-57227" y="761299"/>
                <a:ext cx="6096000" cy="646331"/>
              </a:xfrm>
              <a:prstGeom prst="rect">
                <a:avLst/>
              </a:prstGeom>
            </p:spPr>
            <p:txBody>
              <a:bodyPr>
                <a:spAutoFit/>
              </a:bodyPr>
              <a:lstStyle/>
              <a:p>
                <a:pPr marL="285730" indent="-285730">
                  <a:buFont typeface="Wingdings" panose="05000000000000000000" pitchFamily="2" charset="2"/>
                  <a:buChar char="Ø"/>
                </a:pPr>
                <a:r>
                  <a:rPr lang="en-US" altLang="zh-CN" dirty="0"/>
                  <a:t>Isotopic shift (</a:t>
                </a:r>
                <a:r>
                  <a:rPr lang="en-US" altLang="zh-CN" b="1" baseline="30000" dirty="0">
                    <a:solidFill>
                      <a:srgbClr val="FF0000"/>
                    </a:solidFill>
                  </a:rPr>
                  <a:t>3</a:t>
                </a:r>
                <a:r>
                  <a:rPr lang="en-US" altLang="zh-CN" b="1" dirty="0">
                    <a:solidFill>
                      <a:srgbClr val="FF0000"/>
                    </a:solidFill>
                  </a:rPr>
                  <a:t>He</a:t>
                </a:r>
                <a:r>
                  <a:rPr lang="en-US" altLang="zh-CN" dirty="0"/>
                  <a:t>&amp;</a:t>
                </a:r>
                <a:r>
                  <a:rPr lang="en-US" altLang="zh-CN" b="1" baseline="30000" dirty="0">
                    <a:solidFill>
                      <a:srgbClr val="0000CC"/>
                    </a:solidFill>
                  </a:rPr>
                  <a:t>4</a:t>
                </a:r>
                <a:r>
                  <a:rPr lang="en-US" altLang="zh-CN" b="1" dirty="0">
                    <a:solidFill>
                      <a:srgbClr val="0000CC"/>
                    </a:solidFill>
                  </a:rPr>
                  <a:t>He</a:t>
                </a:r>
                <a:r>
                  <a:rPr lang="en-US" altLang="zh-CN" dirty="0"/>
                  <a:t>) </a:t>
                </a:r>
                <a14:m>
                  <m:oMath xmlns:m="http://schemas.openxmlformats.org/officeDocument/2006/math">
                    <m:r>
                      <a:rPr lang="en-US" altLang="zh-CN" i="1">
                        <a:latin typeface="Cambria Math" panose="02040503050406030204" pitchFamily="18" charset="0"/>
                        <a:ea typeface="Cambria Math" panose="02040503050406030204" pitchFamily="18" charset="0"/>
                      </a:rPr>
                      <m:t>→</m:t>
                    </m:r>
                  </m:oMath>
                </a14:m>
                <a:r>
                  <a:rPr lang="zh-CN" altLang="en-US" dirty="0"/>
                  <a:t/>
                </a:r>
                <a:r>
                  <a:rPr lang="en-US" altLang="zh-CN" dirty="0"/>
                  <a:t>The nuclear charge radius discrepancy</a:t>
                </a:r>
                <a:endParaRPr lang="zh-CN" altLang="en-US" dirty="0"/>
              </a:p>
            </p:txBody>
          </p:sp>
        </mc:Choice>
        <mc:Fallback>
          <p:sp>
            <p:nvSpPr>
              <p:cNvPr id="4" name="矩形 3"/>
              <p:cNvSpPr>
                <a:spLocks noRot="1" noChangeAspect="1" noMove="1" noResize="1" noEditPoints="1" noAdjustHandles="1" noChangeArrowheads="1" noChangeShapeType="1" noTextEdit="1"/>
              </p:cNvSpPr>
              <p:nvPr/>
            </p:nvSpPr>
            <p:spPr>
              <a:xfrm>
                <a:off x="-57227" y="761299"/>
                <a:ext cx="6096000" cy="646331"/>
              </a:xfrm>
              <a:prstGeom prst="rect">
                <a:avLst/>
              </a:prstGeom>
              <a:blipFill rotWithShape="0">
                <a:blip r:embed="rId4"/>
                <a:stretch>
                  <a:fillRect l="-700" t="-5660" b="-14151"/>
                </a:stretch>
              </a:blipFill>
            </p:spPr>
            <p:txBody>
              <a:bodyPr/>
              <a:lstStyle/>
              <a:p>
                <a:r>
                  <a:rPr lang="zh-CN" altLang="en-US">
                    <a:noFill/>
                  </a:rPr>
                  <a:t> </a:t>
                </a:r>
              </a:p>
            </p:txBody>
          </p:sp>
        </mc:Fallback>
      </mc:AlternateContent>
    </p:spTree>
    <p:extLst>
      <p:ext uri="{BB962C8B-B14F-4D97-AF65-F5344CB8AC3E}">
        <p14:creationId xmlns="" xmlns:p14="http://schemas.microsoft.com/office/powerpoint/2010/main" val="30847662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descr="n.jpg"/>
          <p:cNvPicPr>
            <a:picLocks noChangeAspect="1"/>
          </p:cNvPicPr>
          <p:nvPr/>
        </p:nvPicPr>
        <p:blipFill>
          <a:blip r:embed="rId2" cstate="print"/>
          <a:stretch>
            <a:fillRect/>
          </a:stretch>
        </p:blipFill>
        <p:spPr>
          <a:xfrm>
            <a:off x="945931" y="781762"/>
            <a:ext cx="7381640" cy="5855775"/>
          </a:xfrm>
          <a:prstGeom prst="rect">
            <a:avLst/>
          </a:prstGeom>
        </p:spPr>
      </p:pic>
      <p:sp>
        <p:nvSpPr>
          <p:cNvPr id="2" name="标题 1"/>
          <p:cNvSpPr txBox="1">
            <a:spLocks/>
          </p:cNvSpPr>
          <p:nvPr/>
        </p:nvSpPr>
        <p:spPr>
          <a:xfrm>
            <a:off x="824317" y="206913"/>
            <a:ext cx="4353151" cy="617211"/>
          </a:xfrm>
          <a:prstGeom prst="rect">
            <a:avLst/>
          </a:prstGeom>
        </p:spPr>
        <p:txBody>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pPr algn="l"/>
            <a:r>
              <a:rPr lang="en-US" altLang="zh-CN" sz="32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Times New Roman" panose="02020603050405020304" pitchFamily="18" charset="0"/>
              </a:rPr>
              <a:t>Acknowledgement</a:t>
            </a:r>
            <a:endParaRPr lang="zh-CN" altLang="en-US" sz="3200" b="1"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C7540D9A-9897-4F00-B1E8-BC662C5C31CF}" type="slidenum">
              <a:rPr lang="zh-CN" altLang="en-US" smtClean="0"/>
              <a:pPr/>
              <a:t>25</a:t>
            </a:fld>
            <a:endParaRPr lang="zh-CN" altLang="en-US"/>
          </a:p>
        </p:txBody>
      </p:sp>
      <p:sp>
        <p:nvSpPr>
          <p:cNvPr id="8" name="矩形 7"/>
          <p:cNvSpPr/>
          <p:nvPr/>
        </p:nvSpPr>
        <p:spPr>
          <a:xfrm>
            <a:off x="9250152" y="5803872"/>
            <a:ext cx="1196161" cy="400110"/>
          </a:xfrm>
          <a:prstGeom prst="rect">
            <a:avLst/>
          </a:prstGeom>
        </p:spPr>
        <p:txBody>
          <a:bodyPr wrap="none">
            <a:spAutoFit/>
          </a:bodyPr>
          <a:lstStyle/>
          <a:p>
            <a:r>
              <a:rPr lang="en-US" altLang="zh-CN" sz="2000" b="1" dirty="0">
                <a:latin typeface="Times New Roman" panose="02020603050405020304" pitchFamily="18" charset="0"/>
                <a:cs typeface="Times New Roman" panose="02020603050405020304" pitchFamily="18" charset="0"/>
              </a:rPr>
              <a:t>Funding:</a:t>
            </a:r>
          </a:p>
        </p:txBody>
      </p:sp>
      <p:sp>
        <p:nvSpPr>
          <p:cNvPr id="11" name="矩形 10"/>
          <p:cNvSpPr/>
          <p:nvPr/>
        </p:nvSpPr>
        <p:spPr>
          <a:xfrm>
            <a:off x="9193312" y="1666377"/>
            <a:ext cx="2686051" cy="369332"/>
          </a:xfrm>
          <a:prstGeom prst="rect">
            <a:avLst/>
          </a:prstGeom>
        </p:spPr>
        <p:txBody>
          <a:bodyPr wrap="square">
            <a:spAutoFit/>
          </a:bodyPr>
          <a:lstStyle/>
          <a:p>
            <a:r>
              <a:rPr lang="en-US" altLang="zh-CN" b="1" dirty="0" err="1">
                <a:latin typeface="Times New Roman" panose="02020603050405020304" pitchFamily="18" charset="0"/>
                <a:cs typeface="Times New Roman" panose="02020603050405020304" pitchFamily="18" charset="0"/>
              </a:rPr>
              <a:t>Shui-ming</a:t>
            </a:r>
            <a:r>
              <a:rPr lang="en-US" altLang="zh-CN" b="1" dirty="0">
                <a:latin typeface="Times New Roman" panose="02020603050405020304" pitchFamily="18" charset="0"/>
                <a:cs typeface="Times New Roman" panose="02020603050405020304" pitchFamily="18" charset="0"/>
              </a:rPr>
              <a:t> Hu</a:t>
            </a:r>
          </a:p>
        </p:txBody>
      </p:sp>
      <p:sp>
        <p:nvSpPr>
          <p:cNvPr id="16" name="TextBox 21"/>
          <p:cNvSpPr txBox="1">
            <a:spLocks noChangeArrowheads="1"/>
          </p:cNvSpPr>
          <p:nvPr/>
        </p:nvSpPr>
        <p:spPr bwMode="auto">
          <a:xfrm>
            <a:off x="3541410" y="853622"/>
            <a:ext cx="4775666" cy="1015663"/>
          </a:xfrm>
          <a:prstGeom prst="rect">
            <a:avLst/>
          </a:prstGeom>
          <a:noFill/>
          <a:ln w="9525">
            <a:noFill/>
            <a:miter lim="800000"/>
            <a:headEnd/>
            <a:tailEnd/>
          </a:ln>
        </p:spPr>
        <p:txBody>
          <a:bodyPr wrap="none">
            <a:spAutoFit/>
          </a:bodyPr>
          <a:lstStyle/>
          <a:p>
            <a:pPr eaLnBrk="1" hangingPunct="1">
              <a:defRPr/>
            </a:pPr>
            <a:r>
              <a:rPr lang="en-US" altLang="zh-CN" sz="6000" b="1" dirty="0">
                <a:solidFill>
                  <a:srgbClr val="FF0000"/>
                </a:solidFill>
                <a:latin typeface="Times New Roman" pitchFamily="18" charset="0"/>
                <a:ea typeface="黑体" panose="02010609060101010101" pitchFamily="49" charset="-122"/>
                <a:cs typeface="Times New Roman" pitchFamily="18" charset="0"/>
              </a:rPr>
              <a:t>Thank </a:t>
            </a:r>
            <a:r>
              <a:rPr lang="en-US" altLang="zh-CN" sz="6000" b="1" dirty="0" smtClean="0">
                <a:solidFill>
                  <a:srgbClr val="FF0000"/>
                </a:solidFill>
                <a:latin typeface="Times New Roman" pitchFamily="18" charset="0"/>
                <a:ea typeface="黑体" panose="02010609060101010101" pitchFamily="49" charset="-122"/>
                <a:cs typeface="Times New Roman" pitchFamily="18" charset="0"/>
              </a:rPr>
              <a:t>You !!!</a:t>
            </a:r>
            <a:endParaRPr lang="zh-CN" altLang="en-US" sz="6000" b="1" dirty="0">
              <a:solidFill>
                <a:srgbClr val="FF0000"/>
              </a:solidFill>
              <a:latin typeface="Times New Roman" pitchFamily="18" charset="0"/>
              <a:ea typeface="黑体" panose="02010609060101010101" pitchFamily="49" charset="-122"/>
              <a:cs typeface="Times New Roman" pitchFamily="18" charset="0"/>
            </a:endParaRPr>
          </a:p>
        </p:txBody>
      </p:sp>
      <p:sp>
        <p:nvSpPr>
          <p:cNvPr id="17" name="矩形 16"/>
          <p:cNvSpPr/>
          <p:nvPr/>
        </p:nvSpPr>
        <p:spPr>
          <a:xfrm>
            <a:off x="9193312" y="1922297"/>
            <a:ext cx="2686051" cy="369332"/>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Zheng-Tian Lu</a:t>
            </a:r>
          </a:p>
        </p:txBody>
      </p:sp>
      <p:sp>
        <p:nvSpPr>
          <p:cNvPr id="18" name="矩形 17"/>
          <p:cNvSpPr/>
          <p:nvPr/>
        </p:nvSpPr>
        <p:spPr>
          <a:xfrm>
            <a:off x="9193312" y="2197196"/>
            <a:ext cx="2686051" cy="369332"/>
          </a:xfrm>
          <a:prstGeom prst="rect">
            <a:avLst/>
          </a:prstGeom>
        </p:spPr>
        <p:txBody>
          <a:bodyPr wrap="square">
            <a:spAutoFit/>
          </a:bodyPr>
          <a:lstStyle/>
          <a:p>
            <a:r>
              <a:rPr lang="en-US" altLang="zh-CN" b="1" dirty="0">
                <a:latin typeface="Times New Roman" panose="02020603050405020304" pitchFamily="18" charset="0"/>
                <a:cs typeface="Times New Roman" panose="02020603050405020304" pitchFamily="18" charset="0"/>
              </a:rPr>
              <a:t>Wei Jiang</a:t>
            </a:r>
          </a:p>
        </p:txBody>
      </p:sp>
      <p:pic>
        <p:nvPicPr>
          <p:cNvPr id="23" name="Picture 6" descr="University of New Brunswick"/>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1058332" y="4159554"/>
            <a:ext cx="1209675" cy="1238251"/>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TextBox 22"/>
          <p:cNvSpPr txBox="1">
            <a:spLocks noChangeArrowheads="1"/>
          </p:cNvSpPr>
          <p:nvPr/>
        </p:nvSpPr>
        <p:spPr bwMode="auto">
          <a:xfrm>
            <a:off x="9273193" y="4259723"/>
            <a:ext cx="1734257"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b="1" dirty="0">
                <a:latin typeface="Times New Roman" pitchFamily="18" charset="0"/>
                <a:cs typeface="Times New Roman" pitchFamily="18" charset="0"/>
              </a:rPr>
              <a:t>UNB (CA)</a:t>
            </a:r>
          </a:p>
          <a:p>
            <a:r>
              <a:rPr lang="en-US" altLang="zh-CN" b="1" dirty="0" err="1">
                <a:solidFill>
                  <a:schemeClr val="tx1">
                    <a:lumMod val="95000"/>
                    <a:lumOff val="5000"/>
                  </a:schemeClr>
                </a:solidFill>
                <a:latin typeface="Times New Roman" pitchFamily="18" charset="0"/>
                <a:cs typeface="Times New Roman" pitchFamily="18" charset="0"/>
              </a:rPr>
              <a:t>Zong</a:t>
            </a:r>
            <a:r>
              <a:rPr lang="en-US" altLang="zh-CN" b="1" dirty="0">
                <a:solidFill>
                  <a:schemeClr val="tx1">
                    <a:lumMod val="95000"/>
                    <a:lumOff val="5000"/>
                  </a:schemeClr>
                </a:solidFill>
                <a:latin typeface="Times New Roman" pitchFamily="18" charset="0"/>
                <a:cs typeface="Times New Roman" pitchFamily="18" charset="0"/>
              </a:rPr>
              <a:t>-Chao Yan</a:t>
            </a:r>
            <a:endParaRPr lang="en-US" altLang="zh-CN" b="1" dirty="0">
              <a:solidFill>
                <a:schemeClr val="tx1">
                  <a:lumMod val="95000"/>
                  <a:lumOff val="5000"/>
                </a:schemeClr>
              </a:solidFill>
              <a:latin typeface="Times New Roman" pitchFamily="18" charset="0"/>
              <a:ea typeface="黑体" panose="02010609060101010101" pitchFamily="49" charset="-122"/>
              <a:cs typeface="Times New Roman" pitchFamily="18" charset="0"/>
            </a:endParaRPr>
          </a:p>
        </p:txBody>
      </p:sp>
      <p:sp>
        <p:nvSpPr>
          <p:cNvPr id="25" name="矩形 24"/>
          <p:cNvSpPr/>
          <p:nvPr/>
        </p:nvSpPr>
        <p:spPr>
          <a:xfrm>
            <a:off x="9235261" y="3478110"/>
            <a:ext cx="2223456" cy="646331"/>
          </a:xfrm>
          <a:prstGeom prst="rect">
            <a:avLst/>
          </a:prstGeom>
        </p:spPr>
        <p:txBody>
          <a:bodyPr wrap="square">
            <a:spAutoFit/>
          </a:bodyPr>
          <a:lstStyle/>
          <a:p>
            <a:pPr eaLnBrk="1" hangingPunct="1"/>
            <a:r>
              <a:rPr lang="en-US" altLang="zh-CN" b="1" dirty="0">
                <a:latin typeface="Times New Roman" panose="02020603050405020304" pitchFamily="18" charset="0"/>
                <a:ea typeface="黑体" panose="02010609060101010101" pitchFamily="49" charset="-122"/>
                <a:cs typeface="Times New Roman" panose="02020603050405020304" pitchFamily="18" charset="0"/>
              </a:rPr>
              <a:t>Zhan-Jun Fang</a:t>
            </a:r>
          </a:p>
          <a:p>
            <a:pPr eaLnBrk="1" hangingPunct="1"/>
            <a:r>
              <a:rPr lang="en-US" altLang="zh-CN" b="1" dirty="0" err="1">
                <a:latin typeface="Times New Roman" panose="02020603050405020304" pitchFamily="18" charset="0"/>
                <a:ea typeface="黑体" panose="02010609060101010101" pitchFamily="49" charset="-122"/>
                <a:cs typeface="Times New Roman" panose="02020603050405020304" pitchFamily="18" charset="0"/>
              </a:rPr>
              <a:t>Fei</a:t>
            </a:r>
            <a:r>
              <a:rPr lang="en-US" altLang="zh-CN" b="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b="1" dirty="0" err="1">
                <a:latin typeface="Times New Roman" panose="02020603050405020304" pitchFamily="18" charset="0"/>
                <a:ea typeface="黑体" panose="02010609060101010101" pitchFamily="49" charset="-122"/>
                <a:cs typeface="Times New Roman" panose="02020603050405020304" pitchFamily="18" charset="0"/>
              </a:rPr>
              <a:t>Meng</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6" name="图片 5"/>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9175219" y="749687"/>
            <a:ext cx="972010" cy="902820"/>
          </a:xfrm>
          <a:prstGeom prst="rect">
            <a:avLst/>
          </a:prstGeom>
        </p:spPr>
      </p:pic>
      <p:sp>
        <p:nvSpPr>
          <p:cNvPr id="26" name="矩形 25"/>
          <p:cNvSpPr/>
          <p:nvPr/>
        </p:nvSpPr>
        <p:spPr>
          <a:xfrm>
            <a:off x="10250253" y="940945"/>
            <a:ext cx="2686051" cy="523220"/>
          </a:xfrm>
          <a:prstGeom prst="rect">
            <a:avLst/>
          </a:prstGeom>
        </p:spPr>
        <p:txBody>
          <a:bodyPr wrap="square">
            <a:spAutoFit/>
          </a:bodyPr>
          <a:lstStyle/>
          <a:p>
            <a:r>
              <a:rPr lang="en-US" altLang="zh-CN" sz="2800" b="1" dirty="0" smtClean="0">
                <a:latin typeface="Times New Roman" panose="02020603050405020304" pitchFamily="18" charset="0"/>
                <a:cs typeface="Times New Roman" panose="02020603050405020304" pitchFamily="18" charset="0"/>
              </a:rPr>
              <a:t>USTC</a:t>
            </a:r>
            <a:endParaRPr lang="en-US" altLang="zh-CN" sz="2800" b="1" dirty="0">
              <a:latin typeface="Times New Roman" panose="02020603050405020304" pitchFamily="18" charset="0"/>
              <a:cs typeface="Times New Roman" panose="02020603050405020304" pitchFamily="18" charset="0"/>
            </a:endParaRPr>
          </a:p>
        </p:txBody>
      </p:sp>
      <p:pic>
        <p:nvPicPr>
          <p:cNvPr id="7" name="图片 6"/>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10702766" y="5392911"/>
            <a:ext cx="1391260" cy="1062553"/>
          </a:xfrm>
          <a:prstGeom prst="rect">
            <a:avLst/>
          </a:prstGeom>
        </p:spPr>
      </p:pic>
      <p:pic>
        <p:nvPicPr>
          <p:cNvPr id="9" name="图片 8"/>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9235261" y="2567154"/>
            <a:ext cx="895642" cy="800991"/>
          </a:xfrm>
          <a:prstGeom prst="rect">
            <a:avLst/>
          </a:prstGeom>
        </p:spPr>
      </p:pic>
      <p:sp>
        <p:nvSpPr>
          <p:cNvPr id="27" name="矩形 26"/>
          <p:cNvSpPr/>
          <p:nvPr/>
        </p:nvSpPr>
        <p:spPr>
          <a:xfrm>
            <a:off x="10173435" y="2697031"/>
            <a:ext cx="2686051" cy="523220"/>
          </a:xfrm>
          <a:prstGeom prst="rect">
            <a:avLst/>
          </a:prstGeom>
        </p:spPr>
        <p:txBody>
          <a:bodyPr wrap="square">
            <a:spAutoFit/>
          </a:bodyPr>
          <a:lstStyle/>
          <a:p>
            <a:r>
              <a:rPr lang="en-US" altLang="zh-CN" sz="2800" b="1" dirty="0" smtClean="0">
                <a:latin typeface="Times New Roman" panose="02020603050405020304" pitchFamily="18" charset="0"/>
                <a:cs typeface="Times New Roman" panose="02020603050405020304" pitchFamily="18" charset="0"/>
              </a:rPr>
              <a:t>NIM</a:t>
            </a:r>
            <a:endParaRPr lang="en-US" altLang="zh-C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4175567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组合 72"/>
          <p:cNvGrpSpPr/>
          <p:nvPr/>
        </p:nvGrpSpPr>
        <p:grpSpPr>
          <a:xfrm>
            <a:off x="2268684" y="1051919"/>
            <a:ext cx="10256837" cy="5038725"/>
            <a:chOff x="912813" y="736600"/>
            <a:chExt cx="10256837" cy="5038725"/>
          </a:xfrm>
        </p:grpSpPr>
        <p:graphicFrame>
          <p:nvGraphicFramePr>
            <p:cNvPr id="74" name="Object 5"/>
            <p:cNvGraphicFramePr>
              <a:graphicFrameLocks/>
            </p:cNvGraphicFramePr>
            <p:nvPr/>
          </p:nvGraphicFramePr>
          <p:xfrm>
            <a:off x="912813" y="736600"/>
            <a:ext cx="5757862" cy="5038725"/>
          </p:xfrm>
          <a:graphic>
            <a:graphicData uri="http://schemas.openxmlformats.org/presentationml/2006/ole">
              <p:oleObj spid="_x0000_s28679" name="Graph" r:id="rId4" imgW="4154400" imgH="2901600" progId="Origin50.Graph">
                <p:embed/>
              </p:oleObj>
            </a:graphicData>
          </a:graphic>
        </p:graphicFrame>
        <p:graphicFrame>
          <p:nvGraphicFramePr>
            <p:cNvPr id="75" name="Object 4"/>
            <p:cNvGraphicFramePr>
              <a:graphicFrameLocks/>
            </p:cNvGraphicFramePr>
            <p:nvPr/>
          </p:nvGraphicFramePr>
          <p:xfrm>
            <a:off x="5411788" y="736600"/>
            <a:ext cx="5757862" cy="5038725"/>
          </p:xfrm>
          <a:graphic>
            <a:graphicData uri="http://schemas.openxmlformats.org/presentationml/2006/ole">
              <p:oleObj spid="_x0000_s28680" name="Graph" r:id="rId5" imgW="4154400" imgH="2901600" progId="Origin50.Graph">
                <p:embed/>
              </p:oleObj>
            </a:graphicData>
          </a:graphic>
        </p:graphicFrame>
        <p:sp>
          <p:nvSpPr>
            <p:cNvPr id="76" name="TextBox 75"/>
            <p:cNvSpPr txBox="1"/>
            <p:nvPr/>
          </p:nvSpPr>
          <p:spPr>
            <a:xfrm>
              <a:off x="2183643" y="4949374"/>
              <a:ext cx="397866" cy="400110"/>
            </a:xfrm>
            <a:prstGeom prst="rect">
              <a:avLst/>
            </a:prstGeom>
            <a:noFill/>
          </p:spPr>
          <p:txBody>
            <a:bodyPr wrap="none" rtlCol="0">
              <a:spAutoFit/>
            </a:bodyPr>
            <a:lstStyle/>
            <a:p>
              <a:r>
                <a:rPr lang="en-US" altLang="zh-CN" sz="2000" b="1" dirty="0" smtClean="0">
                  <a:latin typeface="Times New Roman" pitchFamily="18" charset="0"/>
                  <a:cs typeface="Times New Roman" pitchFamily="18" charset="0"/>
                </a:rPr>
                <a:t>-8</a:t>
              </a:r>
              <a:endParaRPr lang="zh-CN" altLang="en-US" sz="2000" b="1" dirty="0">
                <a:latin typeface="Times New Roman" pitchFamily="18" charset="0"/>
                <a:cs typeface="Times New Roman" pitchFamily="18" charset="0"/>
              </a:endParaRPr>
            </a:p>
          </p:txBody>
        </p:sp>
        <p:sp>
          <p:nvSpPr>
            <p:cNvPr id="77" name="TextBox 76"/>
            <p:cNvSpPr txBox="1"/>
            <p:nvPr/>
          </p:nvSpPr>
          <p:spPr>
            <a:xfrm>
              <a:off x="3877568" y="4942120"/>
              <a:ext cx="397866" cy="400110"/>
            </a:xfrm>
            <a:prstGeom prst="rect">
              <a:avLst/>
            </a:prstGeom>
            <a:noFill/>
          </p:spPr>
          <p:txBody>
            <a:bodyPr wrap="none" rtlCol="0">
              <a:spAutoFit/>
            </a:bodyPr>
            <a:lstStyle/>
            <a:p>
              <a:r>
                <a:rPr lang="en-US" altLang="zh-CN" sz="2000" b="1" dirty="0" smtClean="0">
                  <a:latin typeface="Times New Roman" pitchFamily="18" charset="0"/>
                  <a:cs typeface="Times New Roman" pitchFamily="18" charset="0"/>
                </a:rPr>
                <a:t>-4</a:t>
              </a:r>
              <a:endParaRPr lang="zh-CN" altLang="en-US" sz="2000" b="1" dirty="0">
                <a:latin typeface="Times New Roman" pitchFamily="18" charset="0"/>
                <a:cs typeface="Times New Roman" pitchFamily="18" charset="0"/>
              </a:endParaRPr>
            </a:p>
          </p:txBody>
        </p:sp>
        <p:sp>
          <p:nvSpPr>
            <p:cNvPr id="78" name="TextBox 77"/>
            <p:cNvSpPr txBox="1"/>
            <p:nvPr/>
          </p:nvSpPr>
          <p:spPr>
            <a:xfrm>
              <a:off x="5627552" y="4949378"/>
              <a:ext cx="312906" cy="400110"/>
            </a:xfrm>
            <a:prstGeom prst="rect">
              <a:avLst/>
            </a:prstGeom>
            <a:noFill/>
          </p:spPr>
          <p:txBody>
            <a:bodyPr wrap="none" rtlCol="0">
              <a:spAutoFit/>
            </a:bodyPr>
            <a:lstStyle/>
            <a:p>
              <a:r>
                <a:rPr lang="en-US" altLang="zh-CN" sz="2000" b="1" dirty="0" smtClean="0">
                  <a:latin typeface="Times New Roman" pitchFamily="18" charset="0"/>
                  <a:cs typeface="Times New Roman" pitchFamily="18" charset="0"/>
                </a:rPr>
                <a:t>0</a:t>
              </a:r>
              <a:endParaRPr lang="zh-CN" altLang="en-US" sz="2000" b="1" dirty="0">
                <a:latin typeface="Times New Roman" pitchFamily="18" charset="0"/>
                <a:cs typeface="Times New Roman" pitchFamily="18" charset="0"/>
              </a:endParaRPr>
            </a:p>
          </p:txBody>
        </p:sp>
        <p:sp>
          <p:nvSpPr>
            <p:cNvPr id="79" name="TextBox 78"/>
            <p:cNvSpPr txBox="1"/>
            <p:nvPr/>
          </p:nvSpPr>
          <p:spPr>
            <a:xfrm>
              <a:off x="8904516" y="4971148"/>
              <a:ext cx="312906" cy="400110"/>
            </a:xfrm>
            <a:prstGeom prst="rect">
              <a:avLst/>
            </a:prstGeom>
            <a:noFill/>
          </p:spPr>
          <p:txBody>
            <a:bodyPr wrap="none" rtlCol="0">
              <a:spAutoFit/>
            </a:bodyPr>
            <a:lstStyle/>
            <a:p>
              <a:r>
                <a:rPr lang="en-US" altLang="zh-CN" sz="2000" b="1" dirty="0" smtClean="0">
                  <a:latin typeface="Times New Roman" pitchFamily="18" charset="0"/>
                  <a:cs typeface="Times New Roman" pitchFamily="18" charset="0"/>
                </a:rPr>
                <a:t>9</a:t>
              </a:r>
              <a:endParaRPr lang="zh-CN" altLang="en-US" sz="2000" b="1" dirty="0">
                <a:latin typeface="Times New Roman" pitchFamily="18" charset="0"/>
                <a:cs typeface="Times New Roman" pitchFamily="18" charset="0"/>
              </a:endParaRPr>
            </a:p>
          </p:txBody>
        </p:sp>
        <p:sp>
          <p:nvSpPr>
            <p:cNvPr id="80" name="TextBox 79"/>
            <p:cNvSpPr txBox="1"/>
            <p:nvPr/>
          </p:nvSpPr>
          <p:spPr>
            <a:xfrm>
              <a:off x="7315202" y="4963891"/>
              <a:ext cx="312906" cy="400110"/>
            </a:xfrm>
            <a:prstGeom prst="rect">
              <a:avLst/>
            </a:prstGeom>
            <a:noFill/>
          </p:spPr>
          <p:txBody>
            <a:bodyPr wrap="none" rtlCol="0">
              <a:spAutoFit/>
            </a:bodyPr>
            <a:lstStyle/>
            <a:p>
              <a:r>
                <a:rPr lang="en-US" altLang="zh-CN" sz="2000" b="1" dirty="0" smtClean="0">
                  <a:latin typeface="Times New Roman" pitchFamily="18" charset="0"/>
                  <a:cs typeface="Times New Roman" pitchFamily="18" charset="0"/>
                </a:rPr>
                <a:t>6</a:t>
              </a:r>
              <a:endParaRPr lang="zh-CN" altLang="en-US" sz="2000" b="1" dirty="0">
                <a:latin typeface="Times New Roman" pitchFamily="18" charset="0"/>
                <a:cs typeface="Times New Roman" pitchFamily="18" charset="0"/>
              </a:endParaRPr>
            </a:p>
          </p:txBody>
        </p:sp>
        <p:sp>
          <p:nvSpPr>
            <p:cNvPr id="81" name="TextBox 80"/>
            <p:cNvSpPr txBox="1"/>
            <p:nvPr/>
          </p:nvSpPr>
          <p:spPr>
            <a:xfrm>
              <a:off x="2177142" y="5268685"/>
              <a:ext cx="3057247" cy="461665"/>
            </a:xfrm>
            <a:prstGeom prst="rect">
              <a:avLst/>
            </a:prstGeom>
            <a:noFill/>
          </p:spPr>
          <p:txBody>
            <a:bodyPr wrap="none" rtlCol="0">
              <a:spAutoFit/>
            </a:bodyPr>
            <a:lstStyle/>
            <a:p>
              <a:r>
                <a:rPr lang="en-US" altLang="zh-CN" sz="2400" b="1" dirty="0" smtClean="0">
                  <a:latin typeface="Times New Roman" pitchFamily="18" charset="0"/>
                  <a:cs typeface="Times New Roman" pitchFamily="18" charset="0"/>
                </a:rPr>
                <a:t>V</a:t>
              </a:r>
              <a:r>
                <a:rPr lang="en-US" altLang="zh-CN" sz="2400" b="1" baseline="-25000" dirty="0" smtClean="0">
                  <a:latin typeface="Times New Roman" pitchFamily="18" charset="0"/>
                  <a:cs typeface="Times New Roman" pitchFamily="18" charset="0"/>
                </a:rPr>
                <a:t>02</a:t>
              </a:r>
              <a:r>
                <a:rPr lang="en-US" altLang="zh-CN" sz="2400" b="1" dirty="0" smtClean="0">
                  <a:latin typeface="Times New Roman" pitchFamily="18" charset="0"/>
                  <a:cs typeface="Times New Roman" pitchFamily="18" charset="0"/>
                </a:rPr>
                <a:t> – 31,908,134(kHz)</a:t>
              </a:r>
              <a:endParaRPr lang="zh-CN" altLang="en-US" sz="2400" b="1" dirty="0">
                <a:latin typeface="Times New Roman" pitchFamily="18" charset="0"/>
                <a:cs typeface="Times New Roman" pitchFamily="18" charset="0"/>
              </a:endParaRPr>
            </a:p>
          </p:txBody>
        </p:sp>
        <p:sp>
          <p:nvSpPr>
            <p:cNvPr id="82" name="TextBox 81"/>
            <p:cNvSpPr txBox="1"/>
            <p:nvPr/>
          </p:nvSpPr>
          <p:spPr>
            <a:xfrm>
              <a:off x="7133771" y="5297713"/>
              <a:ext cx="2903359" cy="461665"/>
            </a:xfrm>
            <a:prstGeom prst="rect">
              <a:avLst/>
            </a:prstGeom>
            <a:noFill/>
          </p:spPr>
          <p:txBody>
            <a:bodyPr wrap="none" rtlCol="0">
              <a:spAutoFit/>
            </a:bodyPr>
            <a:lstStyle/>
            <a:p>
              <a:r>
                <a:rPr lang="en-US" altLang="zh-CN" sz="2400" b="1" dirty="0" smtClean="0">
                  <a:latin typeface="Times New Roman" pitchFamily="18" charset="0"/>
                  <a:cs typeface="Times New Roman" pitchFamily="18" charset="0"/>
                </a:rPr>
                <a:t>V</a:t>
              </a:r>
              <a:r>
                <a:rPr lang="en-US" altLang="zh-CN" sz="2400" b="1" baseline="-25000" dirty="0" smtClean="0">
                  <a:latin typeface="Times New Roman" pitchFamily="18" charset="0"/>
                  <a:cs typeface="Times New Roman" pitchFamily="18" charset="0"/>
                </a:rPr>
                <a:t>12</a:t>
              </a:r>
              <a:r>
                <a:rPr lang="en-US" altLang="zh-CN" sz="2400" b="1" dirty="0" smtClean="0">
                  <a:latin typeface="Times New Roman" pitchFamily="18" charset="0"/>
                  <a:cs typeface="Times New Roman" pitchFamily="18" charset="0"/>
                </a:rPr>
                <a:t> – 2,291,170(kHz)</a:t>
              </a:r>
              <a:endParaRPr lang="zh-CN" altLang="en-US" sz="2400" b="1" dirty="0">
                <a:latin typeface="Times New Roman" pitchFamily="18" charset="0"/>
                <a:cs typeface="Times New Roman" pitchFamily="18" charset="0"/>
              </a:endParaRPr>
            </a:p>
          </p:txBody>
        </p:sp>
      </p:grpSp>
      <p:sp>
        <p:nvSpPr>
          <p:cNvPr id="3" name="灯片编号占位符 2"/>
          <p:cNvSpPr>
            <a:spLocks noGrp="1"/>
          </p:cNvSpPr>
          <p:nvPr>
            <p:ph type="sldNum" sz="quarter" idx="12"/>
          </p:nvPr>
        </p:nvSpPr>
        <p:spPr>
          <a:xfrm>
            <a:off x="5297715" y="6328237"/>
            <a:ext cx="1219200" cy="284163"/>
          </a:xfrm>
        </p:spPr>
        <p:txBody>
          <a:bodyPr/>
          <a:lstStyle/>
          <a:p>
            <a:pPr>
              <a:defRPr/>
            </a:pPr>
            <a:fld id="{201E3C09-BA95-44B0-AD22-AEB66239AF90}" type="slidenum">
              <a:rPr lang="en-US" smtClean="0"/>
              <a:pPr>
                <a:defRPr/>
              </a:pPr>
              <a:t>3</a:t>
            </a:fld>
            <a:endParaRPr lang="zh-CN" altLang="en-US"/>
          </a:p>
        </p:txBody>
      </p:sp>
      <p:sp>
        <p:nvSpPr>
          <p:cNvPr id="46" name="标题 1"/>
          <p:cNvSpPr txBox="1">
            <a:spLocks/>
          </p:cNvSpPr>
          <p:nvPr/>
        </p:nvSpPr>
        <p:spPr>
          <a:xfrm>
            <a:off x="0" y="109367"/>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itchFamily="18" charset="0"/>
                <a:ea typeface="Arial Unicode MS" panose="020B0604020202020204" pitchFamily="34" charset="-122"/>
                <a:cs typeface="Times New Roman" pitchFamily="18" charset="0"/>
              </a:rPr>
              <a:t>He-4 (1s2p) 2</a:t>
            </a:r>
            <a:r>
              <a:rPr lang="en-US" altLang="zh-CN" sz="3200" b="1" baseline="30000" dirty="0">
                <a:latin typeface="Times New Roman" pitchFamily="18" charset="0"/>
                <a:ea typeface="Arial Unicode MS" panose="020B0604020202020204" pitchFamily="34" charset="-122"/>
                <a:cs typeface="Times New Roman" pitchFamily="18" charset="0"/>
              </a:rPr>
              <a:t>3</a:t>
            </a:r>
            <a:r>
              <a:rPr lang="en-US" altLang="zh-CN" sz="3200" b="1" dirty="0">
                <a:latin typeface="Times New Roman" pitchFamily="18" charset="0"/>
                <a:ea typeface="Arial Unicode MS" panose="020B0604020202020204" pitchFamily="34" charset="-122"/>
                <a:cs typeface="Times New Roman" pitchFamily="18" charset="0"/>
              </a:rPr>
              <a:t>P  </a:t>
            </a:r>
            <a:r>
              <a:rPr lang="en-US" altLang="zh-CN" sz="3200" b="1" dirty="0" smtClean="0">
                <a:latin typeface="Times New Roman" pitchFamily="18" charset="0"/>
                <a:ea typeface="Arial Unicode MS" panose="020B0604020202020204" pitchFamily="34" charset="-122"/>
                <a:cs typeface="Times New Roman" pitchFamily="18" charset="0"/>
              </a:rPr>
              <a:t>Fine Structure </a:t>
            </a:r>
            <a:r>
              <a:rPr lang="en-US" altLang="zh-CN" sz="3200" b="1" dirty="0">
                <a:latin typeface="Times New Roman" pitchFamily="18" charset="0"/>
                <a:ea typeface="Arial Unicode MS" panose="020B0604020202020204" pitchFamily="34" charset="-122"/>
                <a:cs typeface="Times New Roman" pitchFamily="18" charset="0"/>
              </a:rPr>
              <a:t>I</a:t>
            </a:r>
            <a:r>
              <a:rPr lang="en-US" altLang="zh-CN" sz="3200" b="1" dirty="0" smtClean="0">
                <a:latin typeface="Times New Roman" pitchFamily="18" charset="0"/>
                <a:ea typeface="Arial Unicode MS" panose="020B0604020202020204" pitchFamily="34" charset="-122"/>
                <a:cs typeface="Times New Roman" pitchFamily="18" charset="0"/>
              </a:rPr>
              <a:t>nterval Splitting</a:t>
            </a:r>
            <a:endParaRPr lang="zh-CN" altLang="en-US" sz="3200" b="1" dirty="0">
              <a:ln w="0"/>
              <a:latin typeface="Times New Roman" pitchFamily="18" charset="0"/>
              <a:ea typeface="Arial Unicode MS" panose="020B0604020202020204" pitchFamily="34" charset="-122"/>
              <a:cs typeface="Times New Roman" pitchFamily="18" charset="0"/>
            </a:endParaRPr>
          </a:p>
        </p:txBody>
      </p:sp>
      <p:cxnSp>
        <p:nvCxnSpPr>
          <p:cNvPr id="90" name="直接连接符 89"/>
          <p:cNvCxnSpPr/>
          <p:nvPr/>
        </p:nvCxnSpPr>
        <p:spPr>
          <a:xfrm>
            <a:off x="1124982" y="2225889"/>
            <a:ext cx="82778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91" name="直接连接符 90"/>
          <p:cNvCxnSpPr/>
          <p:nvPr/>
        </p:nvCxnSpPr>
        <p:spPr>
          <a:xfrm>
            <a:off x="1124982" y="2857225"/>
            <a:ext cx="82778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92" name="直接连接符 91"/>
          <p:cNvCxnSpPr/>
          <p:nvPr/>
        </p:nvCxnSpPr>
        <p:spPr>
          <a:xfrm>
            <a:off x="1178267" y="4741771"/>
            <a:ext cx="82778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93" name="直接连接符 92"/>
          <p:cNvCxnSpPr/>
          <p:nvPr/>
        </p:nvCxnSpPr>
        <p:spPr>
          <a:xfrm>
            <a:off x="1124982" y="3215583"/>
            <a:ext cx="827783" cy="0"/>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94" name="TextBox 28"/>
          <p:cNvSpPr txBox="1"/>
          <p:nvPr/>
        </p:nvSpPr>
        <p:spPr>
          <a:xfrm>
            <a:off x="-14590" y="4525737"/>
            <a:ext cx="1305583" cy="369332"/>
          </a:xfrm>
          <a:prstGeom prst="rect">
            <a:avLst/>
          </a:prstGeom>
          <a:noFill/>
          <a:ln>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dirty="0">
                <a:solidFill>
                  <a:srgbClr val="FF0000"/>
                </a:solidFill>
                <a:latin typeface="Times New Roman" pitchFamily="18" charset="0"/>
                <a:ea typeface="黑体" panose="02010609060101010101" pitchFamily="49" charset="-122"/>
                <a:cs typeface="Times New Roman" pitchFamily="18" charset="0"/>
              </a:rPr>
              <a:t>1s2s </a:t>
            </a:r>
            <a:r>
              <a:rPr lang="en-US" altLang="zh-CN"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b="1" dirty="0">
                <a:solidFill>
                  <a:srgbClr val="FF0000"/>
                </a:solidFill>
                <a:latin typeface="Times New Roman" pitchFamily="18" charset="0"/>
                <a:ea typeface="黑体" panose="02010609060101010101" pitchFamily="49" charset="-122"/>
                <a:cs typeface="Times New Roman" pitchFamily="18" charset="0"/>
              </a:rPr>
              <a:t>S</a:t>
            </a:r>
            <a:r>
              <a:rPr lang="en-US" altLang="zh-CN" b="1" baseline="-25000" dirty="0">
                <a:solidFill>
                  <a:srgbClr val="FF0000"/>
                </a:solidFill>
                <a:latin typeface="Times New Roman" pitchFamily="18" charset="0"/>
                <a:ea typeface="黑体" panose="02010609060101010101" pitchFamily="49" charset="-122"/>
                <a:cs typeface="Times New Roman" pitchFamily="18" charset="0"/>
              </a:rPr>
              <a:t>1</a:t>
            </a:r>
            <a:endParaRPr lang="zh-CN" altLang="en-US" b="1" dirty="0">
              <a:solidFill>
                <a:srgbClr val="FF0000"/>
              </a:solidFill>
              <a:latin typeface="Times New Roman" pitchFamily="18" charset="0"/>
              <a:ea typeface="黑体" panose="02010609060101010101" pitchFamily="49" charset="-122"/>
              <a:cs typeface="Times New Roman" pitchFamily="18" charset="0"/>
            </a:endParaRPr>
          </a:p>
        </p:txBody>
      </p:sp>
      <p:sp>
        <p:nvSpPr>
          <p:cNvPr id="95" name="矩形 94"/>
          <p:cNvSpPr/>
          <p:nvPr/>
        </p:nvSpPr>
        <p:spPr>
          <a:xfrm>
            <a:off x="668968" y="2950580"/>
            <a:ext cx="479618" cy="369332"/>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b="1" dirty="0">
                <a:solidFill>
                  <a:srgbClr val="FF0000"/>
                </a:solidFill>
                <a:latin typeface="Times New Roman" pitchFamily="18" charset="0"/>
                <a:ea typeface="黑体" panose="02010609060101010101" pitchFamily="49" charset="-122"/>
                <a:cs typeface="Times New Roman" pitchFamily="18" charset="0"/>
              </a:rPr>
              <a:t>P</a:t>
            </a:r>
            <a:r>
              <a:rPr lang="en-US" altLang="zh-CN" b="1" baseline="-25000" dirty="0">
                <a:solidFill>
                  <a:srgbClr val="FF0000"/>
                </a:solidFill>
                <a:latin typeface="Times New Roman" pitchFamily="18" charset="0"/>
                <a:ea typeface="黑体" panose="02010609060101010101" pitchFamily="49" charset="-122"/>
                <a:cs typeface="Times New Roman" pitchFamily="18" charset="0"/>
              </a:rPr>
              <a:t>2</a:t>
            </a:r>
            <a:endParaRPr lang="zh-CN" altLang="en-US" b="1" dirty="0">
              <a:solidFill>
                <a:srgbClr val="FF0000"/>
              </a:solidFill>
              <a:latin typeface="Times New Roman" pitchFamily="18" charset="0"/>
              <a:ea typeface="黑体" panose="02010609060101010101" pitchFamily="49" charset="-122"/>
              <a:cs typeface="Times New Roman" pitchFamily="18" charset="0"/>
            </a:endParaRPr>
          </a:p>
        </p:txBody>
      </p:sp>
      <p:sp>
        <p:nvSpPr>
          <p:cNvPr id="96" name="矩形 95"/>
          <p:cNvSpPr/>
          <p:nvPr/>
        </p:nvSpPr>
        <p:spPr>
          <a:xfrm>
            <a:off x="699999" y="2632780"/>
            <a:ext cx="479618" cy="369332"/>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b="1" dirty="0">
                <a:solidFill>
                  <a:srgbClr val="FF0000"/>
                </a:solidFill>
                <a:latin typeface="Times New Roman" pitchFamily="18" charset="0"/>
                <a:ea typeface="黑体" panose="02010609060101010101" pitchFamily="49" charset="-122"/>
                <a:cs typeface="Times New Roman" pitchFamily="18" charset="0"/>
              </a:rPr>
              <a:t>P</a:t>
            </a:r>
            <a:r>
              <a:rPr lang="en-US" altLang="zh-CN" b="1" baseline="-25000" dirty="0">
                <a:solidFill>
                  <a:srgbClr val="FF0000"/>
                </a:solidFill>
                <a:latin typeface="Times New Roman" pitchFamily="18" charset="0"/>
                <a:ea typeface="黑体" panose="02010609060101010101" pitchFamily="49" charset="-122"/>
                <a:cs typeface="Times New Roman" pitchFamily="18" charset="0"/>
              </a:rPr>
              <a:t>1</a:t>
            </a:r>
            <a:endParaRPr lang="zh-CN" altLang="en-US" b="1" dirty="0">
              <a:solidFill>
                <a:srgbClr val="FF0000"/>
              </a:solidFill>
              <a:latin typeface="Times New Roman" pitchFamily="18" charset="0"/>
              <a:ea typeface="黑体" panose="02010609060101010101" pitchFamily="49" charset="-122"/>
              <a:cs typeface="Times New Roman" pitchFamily="18" charset="0"/>
            </a:endParaRPr>
          </a:p>
        </p:txBody>
      </p:sp>
      <p:sp>
        <p:nvSpPr>
          <p:cNvPr id="97" name="矩形 96"/>
          <p:cNvSpPr/>
          <p:nvPr/>
        </p:nvSpPr>
        <p:spPr>
          <a:xfrm>
            <a:off x="679259" y="2030569"/>
            <a:ext cx="479618" cy="369332"/>
          </a:xfrm>
          <a:prstGeom prst="rect">
            <a:avLst/>
          </a:prstGeom>
          <a:ln>
            <a:noFill/>
          </a:ln>
        </p:spPr>
        <p:txBody>
          <a:bodyPr wrap="non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baseline="30000" dirty="0">
                <a:solidFill>
                  <a:srgbClr val="FF0000"/>
                </a:solidFill>
                <a:latin typeface="Times New Roman" pitchFamily="18" charset="0"/>
                <a:ea typeface="黑体" panose="02010609060101010101" pitchFamily="49" charset="-122"/>
                <a:cs typeface="Times New Roman" pitchFamily="18" charset="0"/>
              </a:rPr>
              <a:t>3</a:t>
            </a:r>
            <a:r>
              <a:rPr lang="en-US" altLang="zh-CN" b="1" dirty="0">
                <a:solidFill>
                  <a:srgbClr val="FF0000"/>
                </a:solidFill>
                <a:latin typeface="Times New Roman" pitchFamily="18" charset="0"/>
                <a:ea typeface="黑体" panose="02010609060101010101" pitchFamily="49" charset="-122"/>
                <a:cs typeface="Times New Roman" pitchFamily="18" charset="0"/>
              </a:rPr>
              <a:t>P</a:t>
            </a:r>
            <a:r>
              <a:rPr lang="en-US" altLang="zh-CN" b="1" baseline="-25000" dirty="0">
                <a:solidFill>
                  <a:srgbClr val="FF0000"/>
                </a:solidFill>
                <a:latin typeface="Times New Roman" pitchFamily="18" charset="0"/>
                <a:ea typeface="黑体" panose="02010609060101010101" pitchFamily="49" charset="-122"/>
                <a:cs typeface="Times New Roman" pitchFamily="18" charset="0"/>
              </a:rPr>
              <a:t>0</a:t>
            </a:r>
            <a:endParaRPr lang="zh-CN" altLang="en-US" b="1" dirty="0">
              <a:solidFill>
                <a:srgbClr val="FF0000"/>
              </a:solidFill>
              <a:latin typeface="Times New Roman" pitchFamily="18" charset="0"/>
              <a:ea typeface="黑体" panose="02010609060101010101" pitchFamily="49" charset="-122"/>
              <a:cs typeface="Times New Roman" pitchFamily="18" charset="0"/>
            </a:endParaRPr>
          </a:p>
        </p:txBody>
      </p:sp>
      <p:cxnSp>
        <p:nvCxnSpPr>
          <p:cNvPr id="98" name="直接箭头连接符 97"/>
          <p:cNvCxnSpPr/>
          <p:nvPr/>
        </p:nvCxnSpPr>
        <p:spPr bwMode="auto">
          <a:xfrm flipV="1">
            <a:off x="1821919" y="2853636"/>
            <a:ext cx="1" cy="378000"/>
          </a:xfrm>
          <a:prstGeom prst="straightConnector1">
            <a:avLst/>
          </a:prstGeom>
          <a:ln w="254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99" name="矩形 98"/>
          <p:cNvSpPr/>
          <p:nvPr/>
        </p:nvSpPr>
        <p:spPr bwMode="auto">
          <a:xfrm>
            <a:off x="1860876" y="2891649"/>
            <a:ext cx="1260000" cy="3399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altLang="zh-CN" sz="1600" b="1" dirty="0">
                <a:solidFill>
                  <a:schemeClr val="tx1"/>
                </a:solidFill>
                <a:latin typeface="Times New Roman" pitchFamily="18" charset="0"/>
                <a:ea typeface="黑体" panose="02010609060101010101" pitchFamily="49" charset="-122"/>
                <a:cs typeface="Times New Roman" pitchFamily="18" charset="0"/>
              </a:rPr>
              <a:t>V</a:t>
            </a:r>
            <a:r>
              <a:rPr lang="en-US" altLang="zh-CN" sz="1600" b="1" baseline="-25000" dirty="0">
                <a:solidFill>
                  <a:schemeClr val="tx1"/>
                </a:solidFill>
                <a:latin typeface="Times New Roman" pitchFamily="18" charset="0"/>
                <a:ea typeface="黑体" panose="02010609060101010101" pitchFamily="49" charset="-122"/>
                <a:cs typeface="Times New Roman" pitchFamily="18" charset="0"/>
              </a:rPr>
              <a:t>12 </a:t>
            </a:r>
            <a:r>
              <a:rPr lang="en-US" altLang="zh-CN" sz="1600" b="1" dirty="0">
                <a:solidFill>
                  <a:schemeClr val="tx1"/>
                </a:solidFill>
                <a:latin typeface="Times New Roman" pitchFamily="18" charset="0"/>
                <a:ea typeface="黑体" panose="02010609060101010101" pitchFamily="49" charset="-122"/>
                <a:cs typeface="Times New Roman" pitchFamily="18" charset="0"/>
              </a:rPr>
              <a:t>2.3GHz</a:t>
            </a:r>
            <a:endParaRPr lang="zh-CN" altLang="en-US" sz="1600" b="1" dirty="0">
              <a:solidFill>
                <a:schemeClr val="tx1"/>
              </a:solidFill>
              <a:latin typeface="Times New Roman" pitchFamily="18" charset="0"/>
              <a:ea typeface="黑体" panose="02010609060101010101" pitchFamily="49" charset="-122"/>
              <a:cs typeface="Times New Roman" pitchFamily="18" charset="0"/>
            </a:endParaRPr>
          </a:p>
        </p:txBody>
      </p:sp>
      <p:cxnSp>
        <p:nvCxnSpPr>
          <p:cNvPr id="100" name="直接箭头连接符 99"/>
          <p:cNvCxnSpPr/>
          <p:nvPr/>
        </p:nvCxnSpPr>
        <p:spPr bwMode="auto">
          <a:xfrm rot="5400000" flipH="1" flipV="1">
            <a:off x="1111507" y="2719494"/>
            <a:ext cx="977900" cy="1588"/>
          </a:xfrm>
          <a:prstGeom prst="straightConnector1">
            <a:avLst/>
          </a:prstGeom>
          <a:ln w="254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1" name="矩形 100"/>
          <p:cNvSpPr/>
          <p:nvPr/>
        </p:nvSpPr>
        <p:spPr bwMode="auto">
          <a:xfrm>
            <a:off x="1871155" y="2410845"/>
            <a:ext cx="1260000" cy="408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altLang="zh-CN" sz="1600" b="1" dirty="0">
                <a:solidFill>
                  <a:schemeClr val="tx1"/>
                </a:solidFill>
                <a:latin typeface="Times New Roman" pitchFamily="18" charset="0"/>
                <a:ea typeface="黑体" panose="02010609060101010101" pitchFamily="49" charset="-122"/>
                <a:cs typeface="Times New Roman" pitchFamily="18" charset="0"/>
              </a:rPr>
              <a:t>V</a:t>
            </a:r>
            <a:r>
              <a:rPr lang="en-US" altLang="zh-CN" sz="1600" b="1" baseline="-25000" dirty="0">
                <a:solidFill>
                  <a:schemeClr val="tx1"/>
                </a:solidFill>
                <a:latin typeface="Times New Roman" pitchFamily="18" charset="0"/>
                <a:ea typeface="黑体" panose="02010609060101010101" pitchFamily="49" charset="-122"/>
                <a:cs typeface="Times New Roman" pitchFamily="18" charset="0"/>
              </a:rPr>
              <a:t>02 </a:t>
            </a:r>
            <a:r>
              <a:rPr lang="en-US" altLang="zh-CN" sz="1600" b="1" dirty="0">
                <a:solidFill>
                  <a:schemeClr val="tx1"/>
                </a:solidFill>
                <a:latin typeface="Times New Roman" pitchFamily="18" charset="0"/>
                <a:ea typeface="黑体" panose="02010609060101010101" pitchFamily="49" charset="-122"/>
                <a:cs typeface="Times New Roman" pitchFamily="18" charset="0"/>
              </a:rPr>
              <a:t>32 GHz</a:t>
            </a:r>
            <a:endParaRPr lang="zh-CN" altLang="en-US" sz="1600" b="1" dirty="0">
              <a:solidFill>
                <a:schemeClr val="tx1"/>
              </a:solidFill>
              <a:latin typeface="Times New Roman" pitchFamily="18" charset="0"/>
              <a:ea typeface="黑体" panose="02010609060101010101" pitchFamily="49" charset="-122"/>
              <a:cs typeface="Times New Roman" pitchFamily="18" charset="0"/>
            </a:endParaRPr>
          </a:p>
        </p:txBody>
      </p:sp>
      <p:cxnSp>
        <p:nvCxnSpPr>
          <p:cNvPr id="102" name="直接箭头连接符 101"/>
          <p:cNvCxnSpPr/>
          <p:nvPr/>
        </p:nvCxnSpPr>
        <p:spPr>
          <a:xfrm flipH="1" flipV="1">
            <a:off x="1580263" y="3209236"/>
            <a:ext cx="13065" cy="1460528"/>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5" name="TextBox 46"/>
          <p:cNvSpPr txBox="1"/>
          <p:nvPr/>
        </p:nvSpPr>
        <p:spPr>
          <a:xfrm>
            <a:off x="998171" y="1695189"/>
            <a:ext cx="1266693" cy="707886"/>
          </a:xfrm>
          <a:prstGeom prst="rect">
            <a:avLst/>
          </a:prstGeom>
          <a:noFill/>
        </p:spPr>
        <p:txBody>
          <a:bodyPr wrap="none" rtlCol="0">
            <a:spAutoFit/>
          </a:bodyPr>
          <a:lstStyle/>
          <a:p>
            <a:r>
              <a:rPr lang="en-US" altLang="zh-CN" sz="2000" b="1" dirty="0">
                <a:latin typeface="Times New Roman" pitchFamily="18" charset="0"/>
                <a:ea typeface="黑体" panose="02010609060101010101" pitchFamily="49" charset="-122"/>
                <a:cs typeface="Times New Roman" pitchFamily="18" charset="0"/>
              </a:rPr>
              <a:t>He-4 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P</a:t>
            </a:r>
            <a:r>
              <a:rPr lang="en-US" altLang="zh-CN" sz="2000" b="1" baseline="-25000" dirty="0">
                <a:latin typeface="Times New Roman" pitchFamily="18" charset="0"/>
                <a:ea typeface="黑体" panose="02010609060101010101" pitchFamily="49" charset="-122"/>
                <a:cs typeface="Times New Roman" pitchFamily="18" charset="0"/>
              </a:rPr>
              <a:t>J</a:t>
            </a:r>
            <a:endParaRPr lang="zh-CN" altLang="en-US" sz="2000" b="1" baseline="-25000" dirty="0">
              <a:latin typeface="Times New Roman" pitchFamily="18" charset="0"/>
              <a:ea typeface="黑体" panose="02010609060101010101" pitchFamily="49" charset="-122"/>
              <a:cs typeface="Times New Roman" pitchFamily="18" charset="0"/>
            </a:endParaRPr>
          </a:p>
          <a:p>
            <a:endParaRPr lang="zh-CN" altLang="en-US" sz="2000" b="1" dirty="0">
              <a:latin typeface="黑体" panose="02010609060101010101" pitchFamily="49" charset="-122"/>
              <a:ea typeface="黑体" panose="02010609060101010101" pitchFamily="49" charset="-122"/>
            </a:endParaRPr>
          </a:p>
        </p:txBody>
      </p:sp>
      <p:sp>
        <p:nvSpPr>
          <p:cNvPr id="106" name="文本框 105"/>
          <p:cNvSpPr txBox="1"/>
          <p:nvPr/>
        </p:nvSpPr>
        <p:spPr>
          <a:xfrm>
            <a:off x="1821919" y="3788360"/>
            <a:ext cx="966931" cy="369332"/>
          </a:xfrm>
          <a:prstGeom prst="rect">
            <a:avLst/>
          </a:prstGeom>
          <a:noFill/>
        </p:spPr>
        <p:txBody>
          <a:bodyPr wrap="none" rtlCol="0">
            <a:spAutoFit/>
          </a:bodyPr>
          <a:lstStyle/>
          <a:p>
            <a:r>
              <a:rPr lang="en-US" altLang="zh-CN" b="1" dirty="0">
                <a:latin typeface="Times New Roman" pitchFamily="18" charset="0"/>
                <a:ea typeface="楷体" panose="02010609060101010101" pitchFamily="49" charset="-122"/>
                <a:cs typeface="Times New Roman" pitchFamily="18" charset="0"/>
              </a:rPr>
              <a:t>1083nm</a:t>
            </a:r>
            <a:endParaRPr lang="zh-CN" altLang="en-US" b="1" dirty="0">
              <a:latin typeface="Times New Roman" pitchFamily="18" charset="0"/>
              <a:ea typeface="楷体" panose="02010609060101010101" pitchFamily="49" charset="-122"/>
              <a:cs typeface="Times New Roman" pitchFamily="18" charset="0"/>
            </a:endParaRPr>
          </a:p>
        </p:txBody>
      </p:sp>
      <p:sp>
        <p:nvSpPr>
          <p:cNvPr id="56" name="矩形 55"/>
          <p:cNvSpPr/>
          <p:nvPr/>
        </p:nvSpPr>
        <p:spPr>
          <a:xfrm>
            <a:off x="5210629" y="1638623"/>
            <a:ext cx="1505481" cy="3585029"/>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57"/>
          <p:cNvSpPr/>
          <p:nvPr/>
        </p:nvSpPr>
        <p:spPr>
          <a:xfrm>
            <a:off x="9447547" y="1647132"/>
            <a:ext cx="1741715" cy="3585029"/>
          </a:xfrm>
          <a:prstGeom prst="rect">
            <a:avLst/>
          </a:prstGeom>
          <a:solidFill>
            <a:schemeClr val="accent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文本框 4"/>
          <p:cNvSpPr txBox="1"/>
          <p:nvPr/>
        </p:nvSpPr>
        <p:spPr>
          <a:xfrm>
            <a:off x="3773717" y="1735218"/>
            <a:ext cx="1391150" cy="369332"/>
          </a:xfrm>
          <a:prstGeom prst="rect">
            <a:avLst/>
          </a:prstGeom>
          <a:noFill/>
        </p:spPr>
        <p:txBody>
          <a:bodyPr wrap="none" rtlCol="0">
            <a:spAutoFit/>
          </a:bodyPr>
          <a:lstStyle/>
          <a:p>
            <a:r>
              <a:rPr lang="en-US" altLang="zh-CN" b="1" dirty="0" smtClean="0">
                <a:solidFill>
                  <a:srgbClr val="7030A0"/>
                </a:solidFill>
                <a:latin typeface="Times New Roman" pitchFamily="18" charset="0"/>
                <a:cs typeface="Times New Roman" pitchFamily="18" charset="0"/>
              </a:rPr>
              <a:t>Pachucki’10</a:t>
            </a:r>
            <a:endParaRPr lang="zh-CN" altLang="en-US" b="1" dirty="0">
              <a:solidFill>
                <a:srgbClr val="7030A0"/>
              </a:solidFill>
              <a:latin typeface="Times New Roman" pitchFamily="18" charset="0"/>
              <a:cs typeface="Times New Roman" pitchFamily="18" charset="0"/>
            </a:endParaRPr>
          </a:p>
        </p:txBody>
      </p:sp>
      <p:sp>
        <p:nvSpPr>
          <p:cNvPr id="60" name="文本框 4"/>
          <p:cNvSpPr txBox="1"/>
          <p:nvPr/>
        </p:nvSpPr>
        <p:spPr>
          <a:xfrm>
            <a:off x="7975603" y="1756990"/>
            <a:ext cx="1391150" cy="369332"/>
          </a:xfrm>
          <a:prstGeom prst="rect">
            <a:avLst/>
          </a:prstGeom>
          <a:noFill/>
        </p:spPr>
        <p:txBody>
          <a:bodyPr wrap="none" rtlCol="0">
            <a:spAutoFit/>
          </a:bodyPr>
          <a:lstStyle/>
          <a:p>
            <a:r>
              <a:rPr lang="en-US" altLang="zh-CN" b="1" dirty="0" smtClean="0">
                <a:solidFill>
                  <a:srgbClr val="7030A0"/>
                </a:solidFill>
                <a:latin typeface="Times New Roman" pitchFamily="18" charset="0"/>
                <a:cs typeface="Times New Roman" pitchFamily="18" charset="0"/>
              </a:rPr>
              <a:t>Pachucki’10</a:t>
            </a:r>
            <a:endParaRPr lang="zh-CN" altLang="en-US" b="1" dirty="0">
              <a:solidFill>
                <a:srgbClr val="7030A0"/>
              </a:solidFill>
              <a:latin typeface="Times New Roman" pitchFamily="18" charset="0"/>
              <a:cs typeface="Times New Roman" pitchFamily="18" charset="0"/>
            </a:endParaRPr>
          </a:p>
        </p:txBody>
      </p:sp>
      <p:sp>
        <p:nvSpPr>
          <p:cNvPr id="61" name="文本框 8"/>
          <p:cNvSpPr txBox="1"/>
          <p:nvPr/>
        </p:nvSpPr>
        <p:spPr>
          <a:xfrm>
            <a:off x="4239557" y="2896478"/>
            <a:ext cx="97982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York’01</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2" name="文本框 8"/>
          <p:cNvSpPr txBox="1"/>
          <p:nvPr/>
        </p:nvSpPr>
        <p:spPr>
          <a:xfrm>
            <a:off x="9080072" y="2903735"/>
            <a:ext cx="97982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York’09</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3" name="文本框 7"/>
          <p:cNvSpPr txBox="1"/>
          <p:nvPr/>
        </p:nvSpPr>
        <p:spPr>
          <a:xfrm>
            <a:off x="3309256" y="3629332"/>
            <a:ext cx="1351652"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Harvard’05</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4" name="文本框 7"/>
          <p:cNvSpPr txBox="1"/>
          <p:nvPr/>
        </p:nvSpPr>
        <p:spPr>
          <a:xfrm>
            <a:off x="7968342" y="3600303"/>
            <a:ext cx="1351652"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Harvard’05</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5" name="文本框 6"/>
          <p:cNvSpPr txBox="1"/>
          <p:nvPr/>
        </p:nvSpPr>
        <p:spPr>
          <a:xfrm>
            <a:off x="5188856" y="4326801"/>
            <a:ext cx="169181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North Texas’10</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6" name="文本框 6"/>
          <p:cNvSpPr txBox="1"/>
          <p:nvPr/>
        </p:nvSpPr>
        <p:spPr>
          <a:xfrm>
            <a:off x="7888513" y="4341315"/>
            <a:ext cx="1691810" cy="369332"/>
          </a:xfrm>
          <a:prstGeom prst="rect">
            <a:avLst/>
          </a:prstGeom>
          <a:noFill/>
        </p:spPr>
        <p:txBody>
          <a:bodyPr wrap="none" rtlCol="0">
            <a:spAutoFit/>
          </a:bodyPr>
          <a:lstStyle/>
          <a:p>
            <a:r>
              <a:rPr lang="en-US" altLang="zh-CN" b="1" dirty="0" smtClean="0">
                <a:solidFill>
                  <a:srgbClr val="7030A0"/>
                </a:solidFill>
                <a:latin typeface="Times New Roman" panose="02020603050405020304" pitchFamily="18" charset="0"/>
                <a:cs typeface="Times New Roman" panose="02020603050405020304" pitchFamily="18" charset="0"/>
              </a:rPr>
              <a:t>North Texas’00</a:t>
            </a:r>
            <a:endParaRPr lang="zh-CN" altLang="en-US" b="1" dirty="0">
              <a:solidFill>
                <a:srgbClr val="7030A0"/>
              </a:solidFill>
              <a:latin typeface="Times New Roman" panose="02020603050405020304" pitchFamily="18" charset="0"/>
              <a:cs typeface="Times New Roman" panose="02020603050405020304" pitchFamily="18" charset="0"/>
            </a:endParaRPr>
          </a:p>
        </p:txBody>
      </p:sp>
      <p:sp>
        <p:nvSpPr>
          <p:cNvPr id="67" name="文本框 23"/>
          <p:cNvSpPr txBox="1"/>
          <p:nvPr/>
        </p:nvSpPr>
        <p:spPr>
          <a:xfrm>
            <a:off x="6164317" y="3207984"/>
            <a:ext cx="2285999" cy="339267"/>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zh-CN" sz="1600" dirty="0" smtClean="0">
                <a:solidFill>
                  <a:srgbClr val="FF0000"/>
                </a:solidFill>
                <a:latin typeface="Times New Roman" pitchFamily="18" charset="0"/>
                <a:ea typeface="Arial Unicode MS" panose="020B0604020202020204" pitchFamily="34" charset="-122"/>
                <a:cs typeface="Times New Roman" pitchFamily="18" charset="0"/>
              </a:rPr>
              <a:t>Microwave Spectroscopy</a:t>
            </a:r>
            <a:endParaRPr lang="zh-CN" altLang="en-US" sz="1600" dirty="0">
              <a:solidFill>
                <a:srgbClr val="FF0000"/>
              </a:solidFill>
              <a:latin typeface="Times New Roman" pitchFamily="18" charset="0"/>
              <a:ea typeface="Arial Unicode MS" panose="020B0604020202020204" pitchFamily="34" charset="-122"/>
              <a:cs typeface="Times New Roman" pitchFamily="18" charset="0"/>
            </a:endParaRPr>
          </a:p>
        </p:txBody>
      </p:sp>
      <p:sp>
        <p:nvSpPr>
          <p:cNvPr id="69" name="文本框 25"/>
          <p:cNvSpPr txBox="1"/>
          <p:nvPr/>
        </p:nvSpPr>
        <p:spPr>
          <a:xfrm>
            <a:off x="6274670" y="4685394"/>
            <a:ext cx="1876099" cy="338554"/>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zh-CN" sz="1600" dirty="0" smtClean="0">
                <a:solidFill>
                  <a:srgbClr val="FF0000"/>
                </a:solidFill>
                <a:latin typeface="Times New Roman" pitchFamily="18" charset="0"/>
                <a:ea typeface="Arial Unicode MS" panose="020B0604020202020204" pitchFamily="34" charset="-122"/>
                <a:cs typeface="Times New Roman" pitchFamily="18" charset="0"/>
              </a:rPr>
              <a:t>Laser Spectroscopy</a:t>
            </a:r>
            <a:endParaRPr lang="zh-CN" altLang="en-US" sz="1600" dirty="0">
              <a:solidFill>
                <a:srgbClr val="FF0000"/>
              </a:solidFill>
              <a:latin typeface="Times New Roman" pitchFamily="18" charset="0"/>
              <a:ea typeface="Arial Unicode MS" panose="020B0604020202020204" pitchFamily="34" charset="-122"/>
              <a:cs typeface="Times New Roman" pitchFamily="18" charset="0"/>
            </a:endParaRPr>
          </a:p>
        </p:txBody>
      </p:sp>
      <p:sp>
        <p:nvSpPr>
          <p:cNvPr id="70" name="文本框 26"/>
          <p:cNvSpPr txBox="1"/>
          <p:nvPr/>
        </p:nvSpPr>
        <p:spPr>
          <a:xfrm>
            <a:off x="5975127" y="3948385"/>
            <a:ext cx="2270235" cy="338554"/>
          </a:xfrm>
          <a:prstGeom prst="rect">
            <a:avLst/>
          </a:prstGeom>
          <a:solidFill>
            <a:schemeClr val="accent5">
              <a:lumMod val="20000"/>
              <a:lumOff val="80000"/>
            </a:schemeClr>
          </a:solidFill>
          <a:ln>
            <a:solidFill>
              <a:srgbClr val="FF0000"/>
            </a:solidFill>
          </a:ln>
        </p:spPr>
        <p:txBody>
          <a:bodyPr wrap="square" rtlCol="0">
            <a:spAutoFit/>
          </a:bodyPr>
          <a:lstStyle/>
          <a:p>
            <a:pPr algn="ctr"/>
            <a:r>
              <a:rPr lang="en-US" altLang="zh-CN" sz="1600" dirty="0" smtClean="0">
                <a:solidFill>
                  <a:srgbClr val="FF0000"/>
                </a:solidFill>
                <a:latin typeface="Times New Roman" pitchFamily="18" charset="0"/>
                <a:ea typeface="Arial Unicode MS" panose="020B0604020202020204" pitchFamily="34" charset="-122"/>
                <a:cs typeface="Times New Roman" pitchFamily="18" charset="0"/>
              </a:rPr>
              <a:t>Saturation Spectroscopy</a:t>
            </a:r>
            <a:endParaRPr lang="zh-CN" altLang="en-US" sz="1600" dirty="0">
              <a:solidFill>
                <a:srgbClr val="FF0000"/>
              </a:solidFill>
              <a:latin typeface="Times New Roman" pitchFamily="18" charset="0"/>
              <a:ea typeface="Arial Unicode MS" panose="020B0604020202020204" pitchFamily="34" charset="-122"/>
              <a:cs typeface="Times New Roman" pitchFamily="18" charset="0"/>
            </a:endParaRPr>
          </a:p>
        </p:txBody>
      </p:sp>
      <p:cxnSp>
        <p:nvCxnSpPr>
          <p:cNvPr id="44" name="直接连接符 43"/>
          <p:cNvCxnSpPr/>
          <p:nvPr/>
        </p:nvCxnSpPr>
        <p:spPr>
          <a:xfrm>
            <a:off x="3289300" y="2430088"/>
            <a:ext cx="3937000" cy="1588"/>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a:off x="7810500" y="2404688"/>
            <a:ext cx="3873500" cy="1562"/>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文本框 8"/>
          <p:cNvSpPr txBox="1"/>
          <p:nvPr/>
        </p:nvSpPr>
        <p:spPr>
          <a:xfrm>
            <a:off x="3287057" y="2045578"/>
            <a:ext cx="902811"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Theory</a:t>
            </a:r>
            <a:endParaRPr lang="zh-CN" altLang="en-US" b="1" dirty="0">
              <a:latin typeface="Times New Roman" panose="02020603050405020304" pitchFamily="18" charset="0"/>
              <a:cs typeface="Times New Roman" panose="02020603050405020304" pitchFamily="18" charset="0"/>
            </a:endParaRPr>
          </a:p>
        </p:txBody>
      </p:sp>
      <p:sp>
        <p:nvSpPr>
          <p:cNvPr id="49" name="文本框 8"/>
          <p:cNvSpPr txBox="1"/>
          <p:nvPr/>
        </p:nvSpPr>
        <p:spPr>
          <a:xfrm>
            <a:off x="3312457" y="2451978"/>
            <a:ext cx="1351652"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Experiment</a:t>
            </a:r>
            <a:endParaRPr lang="zh-CN" altLang="en-US" b="1" dirty="0">
              <a:latin typeface="Times New Roman" panose="02020603050405020304" pitchFamily="18" charset="0"/>
              <a:cs typeface="Times New Roman" panose="02020603050405020304" pitchFamily="18" charset="0"/>
            </a:endParaRPr>
          </a:p>
        </p:txBody>
      </p:sp>
      <p:sp>
        <p:nvSpPr>
          <p:cNvPr id="50" name="文本框 8"/>
          <p:cNvSpPr txBox="1"/>
          <p:nvPr/>
        </p:nvSpPr>
        <p:spPr>
          <a:xfrm>
            <a:off x="7795557" y="2020178"/>
            <a:ext cx="902811"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Theory</a:t>
            </a:r>
            <a:endParaRPr lang="zh-CN" altLang="en-US" b="1" dirty="0">
              <a:latin typeface="Times New Roman" panose="02020603050405020304" pitchFamily="18" charset="0"/>
              <a:cs typeface="Times New Roman" panose="02020603050405020304" pitchFamily="18" charset="0"/>
            </a:endParaRPr>
          </a:p>
        </p:txBody>
      </p:sp>
      <p:sp>
        <p:nvSpPr>
          <p:cNvPr id="51" name="文本框 8"/>
          <p:cNvSpPr txBox="1"/>
          <p:nvPr/>
        </p:nvSpPr>
        <p:spPr>
          <a:xfrm>
            <a:off x="7808257" y="2426578"/>
            <a:ext cx="1351652" cy="369332"/>
          </a:xfrm>
          <a:prstGeom prst="rect">
            <a:avLst/>
          </a:prstGeom>
          <a:noFill/>
        </p:spPr>
        <p:txBody>
          <a:bodyPr wrap="none" rtlCol="0">
            <a:spAutoFit/>
          </a:bodyPr>
          <a:lstStyle/>
          <a:p>
            <a:r>
              <a:rPr lang="en-US" altLang="zh-CN" b="1" dirty="0" smtClean="0">
                <a:latin typeface="Times New Roman" panose="02020603050405020304" pitchFamily="18" charset="0"/>
                <a:cs typeface="Times New Roman" panose="02020603050405020304" pitchFamily="18" charset="0"/>
              </a:rPr>
              <a:t>Experiment</a:t>
            </a:r>
            <a:endParaRPr lang="zh-CN" altLang="en-US" b="1" dirty="0">
              <a:latin typeface="Times New Roman" panose="02020603050405020304" pitchFamily="18" charset="0"/>
              <a:cs typeface="Times New Roman" panose="02020603050405020304" pitchFamily="18" charset="0"/>
            </a:endParaRPr>
          </a:p>
        </p:txBody>
      </p:sp>
      <p:sp>
        <p:nvSpPr>
          <p:cNvPr id="52" name="矩形 51"/>
          <p:cNvSpPr/>
          <p:nvPr/>
        </p:nvSpPr>
        <p:spPr bwMode="auto">
          <a:xfrm>
            <a:off x="3253265" y="1033988"/>
            <a:ext cx="4566433" cy="4087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defRPr/>
            </a:pPr>
            <a:r>
              <a:rPr lang="en-US" altLang="zh-CN" sz="2400" b="1" dirty="0" smtClean="0">
                <a:solidFill>
                  <a:schemeClr val="tx1"/>
                </a:solidFill>
                <a:latin typeface="Times New Roman" pitchFamily="18" charset="0"/>
                <a:ea typeface="黑体" panose="02010609060101010101" pitchFamily="49" charset="-122"/>
                <a:cs typeface="Times New Roman" pitchFamily="18" charset="0"/>
              </a:rPr>
              <a:t>Splitting Result before Our Work</a:t>
            </a:r>
            <a:endParaRPr lang="zh-CN" altLang="en-US" sz="2400" b="1" dirty="0">
              <a:solidFill>
                <a:schemeClr val="tx1"/>
              </a:solidFill>
              <a:latin typeface="Times New Roman" pitchFamily="18" charset="0"/>
              <a:ea typeface="黑体" panose="02010609060101010101" pitchFamily="49" charset="-122"/>
              <a:cs typeface="Times New Roman" pitchFamily="18" charset="0"/>
            </a:endParaRPr>
          </a:p>
        </p:txBody>
      </p:sp>
    </p:spTree>
    <p:extLst>
      <p:ext uri="{BB962C8B-B14F-4D97-AF65-F5344CB8AC3E}">
        <p14:creationId xmlns="" xmlns:p14="http://schemas.microsoft.com/office/powerpoint/2010/main" val="16596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9" grpId="0" animBg="1"/>
      <p:bldP spid="7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7" name="组合 946"/>
          <p:cNvGrpSpPr/>
          <p:nvPr/>
        </p:nvGrpSpPr>
        <p:grpSpPr>
          <a:xfrm>
            <a:off x="5413703" y="2479731"/>
            <a:ext cx="4554036" cy="584929"/>
            <a:chOff x="4253733" y="2472114"/>
            <a:chExt cx="4554036" cy="584929"/>
          </a:xfrm>
        </p:grpSpPr>
        <p:grpSp>
          <p:nvGrpSpPr>
            <p:cNvPr id="368" name="Group 51"/>
            <p:cNvGrpSpPr>
              <a:grpSpLocks/>
            </p:cNvGrpSpPr>
            <p:nvPr/>
          </p:nvGrpSpPr>
          <p:grpSpPr bwMode="auto">
            <a:xfrm rot="300000">
              <a:off x="8351771" y="2671248"/>
              <a:ext cx="455998" cy="285738"/>
              <a:chOff x="8089344" y="2453872"/>
              <a:chExt cx="455986" cy="285810"/>
            </a:xfrm>
          </p:grpSpPr>
          <p:sp>
            <p:nvSpPr>
              <p:cNvPr id="411" name="流程图: 合并 147"/>
              <p:cNvSpPr/>
              <p:nvPr/>
            </p:nvSpPr>
            <p:spPr>
              <a:xfrm>
                <a:off x="8089344" y="2453872"/>
                <a:ext cx="324000" cy="216000"/>
              </a:xfrm>
              <a:prstGeom prst="flowChartMerge">
                <a:avLst/>
              </a:prstGeom>
              <a:solidFill>
                <a:srgbClr val="0070C0"/>
              </a:solidFill>
              <a:ln>
                <a:solidFill>
                  <a:srgbClr val="0070C0"/>
                </a:solid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12" name="圆角右箭头 148"/>
              <p:cNvSpPr/>
              <p:nvPr/>
            </p:nvSpPr>
            <p:spPr>
              <a:xfrm>
                <a:off x="8293266" y="2626594"/>
                <a:ext cx="252064" cy="113088"/>
              </a:xfrm>
              <a:prstGeom prst="bentArrow">
                <a:avLst/>
              </a:prstGeom>
              <a:solidFill>
                <a:srgbClr val="0070C0"/>
              </a:solidFill>
              <a:ln>
                <a:solidFill>
                  <a:srgbClr val="0070C0"/>
                </a:solid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a typeface="黑体" panose="02010609060101010101" pitchFamily="49" charset="-122"/>
                </a:endParaRPr>
              </a:p>
            </p:txBody>
          </p:sp>
        </p:grpSp>
        <p:sp>
          <p:nvSpPr>
            <p:cNvPr id="410" name="矩形 409"/>
            <p:cNvSpPr/>
            <p:nvPr/>
          </p:nvSpPr>
          <p:spPr>
            <a:xfrm rot="300000">
              <a:off x="7033390" y="2787043"/>
              <a:ext cx="590550" cy="270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grpSp>
          <p:nvGrpSpPr>
            <p:cNvPr id="370" name="组合 949"/>
            <p:cNvGrpSpPr/>
            <p:nvPr/>
          </p:nvGrpSpPr>
          <p:grpSpPr>
            <a:xfrm rot="300000">
              <a:off x="7786223" y="2505251"/>
              <a:ext cx="432001" cy="420299"/>
              <a:chOff x="7655010" y="2374391"/>
              <a:chExt cx="432001" cy="420299"/>
            </a:xfrm>
          </p:grpSpPr>
          <p:sp>
            <p:nvSpPr>
              <p:cNvPr id="401" name="右箭头 400"/>
              <p:cNvSpPr/>
              <p:nvPr/>
            </p:nvSpPr>
            <p:spPr>
              <a:xfrm rot="19800000">
                <a:off x="7655010" y="2374391"/>
                <a:ext cx="432000" cy="191415"/>
              </a:xfrm>
              <a:prstGeom prst="rightArrow">
                <a:avLst/>
              </a:prstGeom>
              <a:noFill/>
              <a:ln w="12700">
                <a:solidFill>
                  <a:srgbClr val="3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黑体" panose="02010609060101010101" pitchFamily="49" charset="-122"/>
                </a:endParaRPr>
              </a:p>
            </p:txBody>
          </p:sp>
          <p:sp>
            <p:nvSpPr>
              <p:cNvPr id="402" name="右箭头 401"/>
              <p:cNvSpPr/>
              <p:nvPr/>
            </p:nvSpPr>
            <p:spPr>
              <a:xfrm rot="1796613">
                <a:off x="7655011" y="2603275"/>
                <a:ext cx="432000" cy="191415"/>
              </a:xfrm>
              <a:prstGeom prst="rightArrow">
                <a:avLst/>
              </a:prstGeom>
              <a:noFill/>
              <a:ln w="12700">
                <a:solidFill>
                  <a:srgbClr val="397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sp>
            <p:nvSpPr>
              <p:cNvPr id="403" name="流程图: 联系 119"/>
              <p:cNvSpPr/>
              <p:nvPr/>
            </p:nvSpPr>
            <p:spPr bwMode="auto">
              <a:xfrm>
                <a:off x="7801072" y="2476714"/>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04" name="流程图: 联系 119"/>
              <p:cNvSpPr/>
              <p:nvPr/>
            </p:nvSpPr>
            <p:spPr bwMode="auto">
              <a:xfrm>
                <a:off x="7920016" y="2411645"/>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05" name="流程图: 联系 119"/>
              <p:cNvSpPr/>
              <p:nvPr/>
            </p:nvSpPr>
            <p:spPr bwMode="auto">
              <a:xfrm>
                <a:off x="7807203" y="2660984"/>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06" name="流程图: 联系 119"/>
              <p:cNvSpPr/>
              <p:nvPr/>
            </p:nvSpPr>
            <p:spPr bwMode="auto">
              <a:xfrm>
                <a:off x="7927696" y="2717585"/>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371" name="组合 950"/>
            <p:cNvGrpSpPr/>
            <p:nvPr/>
          </p:nvGrpSpPr>
          <p:grpSpPr>
            <a:xfrm rot="300000">
              <a:off x="4253733" y="2472114"/>
              <a:ext cx="4104000" cy="191046"/>
              <a:chOff x="4257227" y="2492476"/>
              <a:chExt cx="4104000" cy="191046"/>
            </a:xfrm>
          </p:grpSpPr>
          <p:sp>
            <p:nvSpPr>
              <p:cNvPr id="372" name="右箭头 82"/>
              <p:cNvSpPr/>
              <p:nvPr/>
            </p:nvSpPr>
            <p:spPr bwMode="auto">
              <a:xfrm>
                <a:off x="4257227" y="2492476"/>
                <a:ext cx="4104000" cy="191046"/>
              </a:xfrm>
              <a:prstGeom prst="rightArrow">
                <a:avLst/>
              </a:prstGeom>
              <a:solidFill>
                <a:schemeClr val="bg1"/>
              </a:solidFill>
              <a:ln w="12700">
                <a:solidFill>
                  <a:srgbClr val="397FD5"/>
                </a:solidFill>
                <a:prstDash val="solid"/>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grpSp>
            <p:nvGrpSpPr>
              <p:cNvPr id="373" name="组合 952"/>
              <p:cNvGrpSpPr/>
              <p:nvPr/>
            </p:nvGrpSpPr>
            <p:grpSpPr>
              <a:xfrm>
                <a:off x="4368801" y="2567187"/>
                <a:ext cx="3887412" cy="35991"/>
                <a:chOff x="203524" y="2735103"/>
                <a:chExt cx="3887412" cy="35991"/>
              </a:xfrm>
            </p:grpSpPr>
            <p:sp>
              <p:nvSpPr>
                <p:cNvPr id="374" name="流程图: 联系 119"/>
                <p:cNvSpPr/>
                <p:nvPr/>
              </p:nvSpPr>
              <p:spPr bwMode="auto">
                <a:xfrm>
                  <a:off x="2035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75" name="流程图: 联系 119"/>
                <p:cNvSpPr/>
                <p:nvPr/>
              </p:nvSpPr>
              <p:spPr bwMode="auto">
                <a:xfrm>
                  <a:off x="3559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76" name="流程图: 联系 119"/>
                <p:cNvSpPr/>
                <p:nvPr/>
              </p:nvSpPr>
              <p:spPr bwMode="auto">
                <a:xfrm>
                  <a:off x="5083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77" name="流程图: 联系 119"/>
                <p:cNvSpPr/>
                <p:nvPr/>
              </p:nvSpPr>
              <p:spPr bwMode="auto">
                <a:xfrm>
                  <a:off x="6607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78" name="流程图: 联系 119"/>
                <p:cNvSpPr/>
                <p:nvPr/>
              </p:nvSpPr>
              <p:spPr bwMode="auto">
                <a:xfrm>
                  <a:off x="8131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79" name="流程图: 联系 119"/>
                <p:cNvSpPr/>
                <p:nvPr/>
              </p:nvSpPr>
              <p:spPr bwMode="auto">
                <a:xfrm>
                  <a:off x="9655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0" name="流程图: 联系 119"/>
                <p:cNvSpPr/>
                <p:nvPr/>
              </p:nvSpPr>
              <p:spPr bwMode="auto">
                <a:xfrm>
                  <a:off x="10798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1" name="流程图: 联系 119"/>
                <p:cNvSpPr/>
                <p:nvPr/>
              </p:nvSpPr>
              <p:spPr bwMode="auto">
                <a:xfrm>
                  <a:off x="12322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2" name="流程图: 联系 119"/>
                <p:cNvSpPr/>
                <p:nvPr/>
              </p:nvSpPr>
              <p:spPr bwMode="auto">
                <a:xfrm>
                  <a:off x="13846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3" name="流程图: 联系 119"/>
                <p:cNvSpPr/>
                <p:nvPr/>
              </p:nvSpPr>
              <p:spPr bwMode="auto">
                <a:xfrm>
                  <a:off x="15370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4" name="流程图: 联系 119"/>
                <p:cNvSpPr/>
                <p:nvPr/>
              </p:nvSpPr>
              <p:spPr bwMode="auto">
                <a:xfrm>
                  <a:off x="16894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5" name="流程图: 联系 119"/>
                <p:cNvSpPr/>
                <p:nvPr/>
              </p:nvSpPr>
              <p:spPr bwMode="auto">
                <a:xfrm>
                  <a:off x="18418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6" name="流程图: 联系 119"/>
                <p:cNvSpPr/>
                <p:nvPr/>
              </p:nvSpPr>
              <p:spPr bwMode="auto">
                <a:xfrm>
                  <a:off x="19529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7" name="流程图: 联系 119"/>
                <p:cNvSpPr/>
                <p:nvPr/>
              </p:nvSpPr>
              <p:spPr bwMode="auto">
                <a:xfrm>
                  <a:off x="21053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8" name="流程图: 联系 119"/>
                <p:cNvSpPr/>
                <p:nvPr/>
              </p:nvSpPr>
              <p:spPr bwMode="auto">
                <a:xfrm>
                  <a:off x="22577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89" name="流程图: 联系 119"/>
                <p:cNvSpPr/>
                <p:nvPr/>
              </p:nvSpPr>
              <p:spPr bwMode="auto">
                <a:xfrm>
                  <a:off x="24101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0" name="流程图: 联系 119"/>
                <p:cNvSpPr/>
                <p:nvPr/>
              </p:nvSpPr>
              <p:spPr bwMode="auto">
                <a:xfrm>
                  <a:off x="25625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1" name="流程图: 联系 119"/>
                <p:cNvSpPr/>
                <p:nvPr/>
              </p:nvSpPr>
              <p:spPr bwMode="auto">
                <a:xfrm>
                  <a:off x="27149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2" name="流程图: 联系 119"/>
                <p:cNvSpPr/>
                <p:nvPr/>
              </p:nvSpPr>
              <p:spPr bwMode="auto">
                <a:xfrm>
                  <a:off x="28449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3" name="流程图: 联系 119"/>
                <p:cNvSpPr/>
                <p:nvPr/>
              </p:nvSpPr>
              <p:spPr bwMode="auto">
                <a:xfrm>
                  <a:off x="29973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4" name="流程图: 联系 119"/>
                <p:cNvSpPr/>
                <p:nvPr/>
              </p:nvSpPr>
              <p:spPr bwMode="auto">
                <a:xfrm>
                  <a:off x="31497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5" name="流程图: 联系 119"/>
                <p:cNvSpPr/>
                <p:nvPr/>
              </p:nvSpPr>
              <p:spPr bwMode="auto">
                <a:xfrm>
                  <a:off x="33021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6" name="流程图: 联系 119"/>
                <p:cNvSpPr/>
                <p:nvPr/>
              </p:nvSpPr>
              <p:spPr bwMode="auto">
                <a:xfrm>
                  <a:off x="34545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7" name="流程图: 联系 119"/>
                <p:cNvSpPr/>
                <p:nvPr/>
              </p:nvSpPr>
              <p:spPr bwMode="auto">
                <a:xfrm>
                  <a:off x="36069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8" name="流程图: 联系 119"/>
                <p:cNvSpPr/>
                <p:nvPr/>
              </p:nvSpPr>
              <p:spPr bwMode="auto">
                <a:xfrm>
                  <a:off x="3750135"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99" name="流程图: 联系 119"/>
                <p:cNvSpPr/>
                <p:nvPr/>
              </p:nvSpPr>
              <p:spPr bwMode="auto">
                <a:xfrm>
                  <a:off x="3902535"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00" name="流程图: 联系 119"/>
                <p:cNvSpPr/>
                <p:nvPr/>
              </p:nvSpPr>
              <p:spPr bwMode="auto">
                <a:xfrm>
                  <a:off x="4054935"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grpSp>
      <p:sp>
        <p:nvSpPr>
          <p:cNvPr id="6" name="流程图: 过程 61"/>
          <p:cNvSpPr/>
          <p:nvPr/>
        </p:nvSpPr>
        <p:spPr bwMode="auto">
          <a:xfrm>
            <a:off x="1863924" y="2169293"/>
            <a:ext cx="144463" cy="179387"/>
          </a:xfrm>
          <a:prstGeom prst="flowChartProcess">
            <a:avLst/>
          </a:prstGeom>
          <a:solidFill>
            <a:schemeClr val="bg1">
              <a:lumMod val="65000"/>
            </a:schemeClr>
          </a:solidFill>
          <a:ln/>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7" name="矩形 66"/>
          <p:cNvSpPr/>
          <p:nvPr/>
        </p:nvSpPr>
        <p:spPr bwMode="auto">
          <a:xfrm>
            <a:off x="1746451" y="2348681"/>
            <a:ext cx="1044575" cy="96837"/>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8" name="流程图: 直接访问存储器 67"/>
          <p:cNvSpPr/>
          <p:nvPr/>
        </p:nvSpPr>
        <p:spPr bwMode="auto">
          <a:xfrm>
            <a:off x="1500839" y="1593542"/>
            <a:ext cx="900024" cy="467881"/>
          </a:xfrm>
          <a:prstGeom prst="flowChartMagneticDrum">
            <a:avLst/>
          </a:prstGeom>
          <a:solidFill>
            <a:schemeClr val="bg1">
              <a:lumMod val="65000"/>
            </a:schemeClr>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50000"/>
                </a:schemeClr>
              </a:solidFill>
              <a:ea typeface="黑体" panose="02010609060101010101" pitchFamily="49" charset="-122"/>
            </a:endParaRPr>
          </a:p>
        </p:txBody>
      </p:sp>
      <p:cxnSp>
        <p:nvCxnSpPr>
          <p:cNvPr id="9" name="直接连接符 69"/>
          <p:cNvCxnSpPr/>
          <p:nvPr/>
        </p:nvCxnSpPr>
        <p:spPr bwMode="auto">
          <a:xfrm>
            <a:off x="2794203" y="2445511"/>
            <a:ext cx="2628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 name="直接连接符 70"/>
          <p:cNvCxnSpPr/>
          <p:nvPr/>
        </p:nvCxnSpPr>
        <p:spPr bwMode="auto">
          <a:xfrm>
            <a:off x="2789427" y="2348673"/>
            <a:ext cx="2628000" cy="0"/>
          </a:xfrm>
          <a:prstGeom prst="line">
            <a:avLst/>
          </a:prstGeom>
          <a:ln w="19050">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流程图: 过程 31"/>
          <p:cNvSpPr/>
          <p:nvPr/>
        </p:nvSpPr>
        <p:spPr bwMode="auto">
          <a:xfrm>
            <a:off x="2196507" y="2573304"/>
            <a:ext cx="504825" cy="0"/>
          </a:xfrm>
          <a:prstGeom prst="flowChartProces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2" name="流程图: 过程 32"/>
          <p:cNvSpPr/>
          <p:nvPr/>
        </p:nvSpPr>
        <p:spPr bwMode="auto">
          <a:xfrm>
            <a:off x="2198095" y="2237548"/>
            <a:ext cx="503239" cy="0"/>
          </a:xfrm>
          <a:prstGeom prst="flowChartProcess">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3" name="流程图: 联系 33"/>
          <p:cNvSpPr/>
          <p:nvPr/>
        </p:nvSpPr>
        <p:spPr bwMode="auto">
          <a:xfrm>
            <a:off x="2684664" y="2237560"/>
            <a:ext cx="46039" cy="333375"/>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4" name="流程图: 联系 34"/>
          <p:cNvSpPr/>
          <p:nvPr/>
        </p:nvSpPr>
        <p:spPr bwMode="auto">
          <a:xfrm>
            <a:off x="2167136" y="2237560"/>
            <a:ext cx="46037" cy="333375"/>
          </a:xfrm>
          <a:prstGeom prst="flowChartConnector">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5" name="TextBox 35"/>
          <p:cNvSpPr txBox="1">
            <a:spLocks noChangeArrowheads="1"/>
          </p:cNvSpPr>
          <p:nvPr/>
        </p:nvSpPr>
        <p:spPr bwMode="auto">
          <a:xfrm>
            <a:off x="1610290" y="1656738"/>
            <a:ext cx="6845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LN2</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流程图: 联系 36"/>
          <p:cNvSpPr/>
          <p:nvPr/>
        </p:nvSpPr>
        <p:spPr bwMode="auto">
          <a:xfrm>
            <a:off x="1805177" y="2377248"/>
            <a:ext cx="36512" cy="36512"/>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 name="流程图: 联系 37"/>
          <p:cNvSpPr/>
          <p:nvPr/>
        </p:nvSpPr>
        <p:spPr bwMode="auto">
          <a:xfrm>
            <a:off x="2027427" y="2385195"/>
            <a:ext cx="36512"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 name="流程图: 联系 38"/>
          <p:cNvSpPr/>
          <p:nvPr/>
        </p:nvSpPr>
        <p:spPr bwMode="auto">
          <a:xfrm>
            <a:off x="1957577" y="2385195"/>
            <a:ext cx="36512"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 name="流程图: 联系 39"/>
          <p:cNvSpPr/>
          <p:nvPr/>
        </p:nvSpPr>
        <p:spPr bwMode="auto">
          <a:xfrm>
            <a:off x="1884552" y="2385195"/>
            <a:ext cx="36512"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 name="流程图: 联系 40"/>
          <p:cNvSpPr/>
          <p:nvPr/>
        </p:nvSpPr>
        <p:spPr bwMode="auto">
          <a:xfrm>
            <a:off x="2136975" y="2385195"/>
            <a:ext cx="36513"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1" name="流程图: 联系 41"/>
          <p:cNvSpPr/>
          <p:nvPr/>
        </p:nvSpPr>
        <p:spPr bwMode="auto">
          <a:xfrm>
            <a:off x="2397322" y="2393123"/>
            <a:ext cx="34925" cy="36512"/>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2" name="流程图: 联系 42"/>
          <p:cNvSpPr/>
          <p:nvPr/>
        </p:nvSpPr>
        <p:spPr bwMode="auto">
          <a:xfrm>
            <a:off x="2289372" y="2393123"/>
            <a:ext cx="34925" cy="36512"/>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3" name="流程图: 联系 43"/>
          <p:cNvSpPr/>
          <p:nvPr/>
        </p:nvSpPr>
        <p:spPr bwMode="auto">
          <a:xfrm>
            <a:off x="2216351" y="2393123"/>
            <a:ext cx="36513" cy="3651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bg2">
                  <a:lumMod val="50000"/>
                </a:schemeClr>
              </a:solidFill>
              <a:ea typeface="黑体" panose="02010609060101010101" pitchFamily="49" charset="-122"/>
            </a:endParaRPr>
          </a:p>
        </p:txBody>
      </p:sp>
      <p:sp>
        <p:nvSpPr>
          <p:cNvPr id="24" name="流程图: 联系 44"/>
          <p:cNvSpPr/>
          <p:nvPr/>
        </p:nvSpPr>
        <p:spPr bwMode="auto">
          <a:xfrm>
            <a:off x="2459227" y="2377248"/>
            <a:ext cx="36512" cy="36512"/>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 name="流程图: 联系 45"/>
          <p:cNvSpPr/>
          <p:nvPr/>
        </p:nvSpPr>
        <p:spPr bwMode="auto">
          <a:xfrm>
            <a:off x="2671952" y="2385195"/>
            <a:ext cx="36512"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6" name="流程图: 联系 46"/>
          <p:cNvSpPr/>
          <p:nvPr/>
        </p:nvSpPr>
        <p:spPr bwMode="auto">
          <a:xfrm>
            <a:off x="2611636" y="2385195"/>
            <a:ext cx="34925" cy="365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7" name="流程图: 联系 47"/>
          <p:cNvSpPr/>
          <p:nvPr/>
        </p:nvSpPr>
        <p:spPr bwMode="auto">
          <a:xfrm>
            <a:off x="2538603" y="2385195"/>
            <a:ext cx="36512" cy="36513"/>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8" name="流程图: 联系 48"/>
          <p:cNvSpPr/>
          <p:nvPr/>
        </p:nvSpPr>
        <p:spPr bwMode="auto">
          <a:xfrm>
            <a:off x="2094110" y="2377248"/>
            <a:ext cx="34925" cy="36512"/>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9" name="流程图: 联系 49"/>
          <p:cNvSpPr/>
          <p:nvPr/>
        </p:nvSpPr>
        <p:spPr bwMode="auto">
          <a:xfrm>
            <a:off x="2352875" y="2385195"/>
            <a:ext cx="36513" cy="36513"/>
          </a:xfrm>
          <a:prstGeom prst="flowChartConnector">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0" name="TextBox 50"/>
          <p:cNvSpPr txBox="1">
            <a:spLocks noChangeArrowheads="1"/>
          </p:cNvSpPr>
          <p:nvPr/>
        </p:nvSpPr>
        <p:spPr bwMode="auto">
          <a:xfrm>
            <a:off x="1377669" y="3193781"/>
            <a:ext cx="1467248"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RF</a:t>
            </a:r>
          </a:p>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excitation</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5" name="直接连接符 134"/>
          <p:cNvCxnSpPr/>
          <p:nvPr/>
        </p:nvCxnSpPr>
        <p:spPr bwMode="auto">
          <a:xfrm>
            <a:off x="7805927" y="1346205"/>
            <a:ext cx="0" cy="2484000"/>
          </a:xfrm>
          <a:prstGeom prst="line">
            <a:avLst/>
          </a:prstGeom>
          <a:ln w="28575">
            <a:solidFill>
              <a:srgbClr val="5388DD"/>
            </a:solidFill>
            <a:prstDash val="dash"/>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36" name="组合 293"/>
          <p:cNvGrpSpPr>
            <a:grpSpLocks/>
          </p:cNvGrpSpPr>
          <p:nvPr/>
        </p:nvGrpSpPr>
        <p:grpSpPr bwMode="auto">
          <a:xfrm>
            <a:off x="3250542" y="4825504"/>
            <a:ext cx="2925763" cy="1439863"/>
            <a:chOff x="1510252" y="4941168"/>
            <a:chExt cx="3416708" cy="1440160"/>
          </a:xfrm>
        </p:grpSpPr>
        <p:cxnSp>
          <p:nvCxnSpPr>
            <p:cNvPr id="37" name="直接连接符 36"/>
            <p:cNvCxnSpPr/>
            <p:nvPr/>
          </p:nvCxnSpPr>
          <p:spPr>
            <a:xfrm flipV="1">
              <a:off x="1521376" y="5238472"/>
              <a:ext cx="3402120" cy="2"/>
            </a:xfrm>
            <a:prstGeom prst="line">
              <a:avLst/>
            </a:prstGeom>
            <a:ln w="19050">
              <a:solidFill>
                <a:srgbClr val="397FD5"/>
              </a:solidFill>
              <a:prstDash val="dash"/>
            </a:ln>
            <a:scene3d>
              <a:camera prst="orthographicFront">
                <a:rot lat="0" lon="0" rev="75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V="1">
              <a:off x="1524840" y="6062814"/>
              <a:ext cx="3402120" cy="2"/>
            </a:xfrm>
            <a:prstGeom prst="line">
              <a:avLst/>
            </a:prstGeom>
            <a:ln w="19050">
              <a:solidFill>
                <a:srgbClr val="397FD5"/>
              </a:solidFill>
              <a:prstDash val="dash"/>
            </a:ln>
            <a:scene3d>
              <a:camera prst="orthographicFront">
                <a:rot lat="0" lon="0" rev="20850000"/>
              </a:camera>
              <a:lightRig rig="threePt" dir="t"/>
            </a:scene3d>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1510252" y="5566772"/>
              <a:ext cx="46348" cy="15560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0" name="流程图: 联系 39"/>
            <p:cNvSpPr/>
            <p:nvPr/>
          </p:nvSpPr>
          <p:spPr>
            <a:xfrm>
              <a:off x="1860637" y="5577887"/>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1" name="流程图: 联系 40"/>
            <p:cNvSpPr/>
            <p:nvPr/>
          </p:nvSpPr>
          <p:spPr>
            <a:xfrm>
              <a:off x="2012656" y="5730319"/>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2" name="流程图: 联系 41"/>
            <p:cNvSpPr/>
            <p:nvPr/>
          </p:nvSpPr>
          <p:spPr>
            <a:xfrm>
              <a:off x="2164674" y="5444510"/>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3" name="流程图: 联系 42"/>
            <p:cNvSpPr/>
            <p:nvPr/>
          </p:nvSpPr>
          <p:spPr>
            <a:xfrm>
              <a:off x="2318546" y="5552482"/>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4" name="流程图: 联系 43"/>
            <p:cNvSpPr/>
            <p:nvPr/>
          </p:nvSpPr>
          <p:spPr>
            <a:xfrm>
              <a:off x="2470564" y="5552482"/>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5" name="流程图: 联系 44"/>
            <p:cNvSpPr/>
            <p:nvPr/>
          </p:nvSpPr>
          <p:spPr>
            <a:xfrm>
              <a:off x="2622583" y="5409578"/>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6" name="流程图: 联系 45"/>
            <p:cNvSpPr/>
            <p:nvPr/>
          </p:nvSpPr>
          <p:spPr>
            <a:xfrm>
              <a:off x="2348208" y="5439746"/>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7" name="流程图: 联系 46"/>
            <p:cNvSpPr/>
            <p:nvPr/>
          </p:nvSpPr>
          <p:spPr>
            <a:xfrm>
              <a:off x="2926619" y="5517550"/>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8" name="流程图: 联系 47"/>
            <p:cNvSpPr/>
            <p:nvPr/>
          </p:nvSpPr>
          <p:spPr>
            <a:xfrm>
              <a:off x="3095323" y="5444510"/>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49" name="流程图: 联系 48"/>
            <p:cNvSpPr/>
            <p:nvPr/>
          </p:nvSpPr>
          <p:spPr>
            <a:xfrm>
              <a:off x="2164674" y="5625522"/>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0" name="流程图: 联系 49"/>
            <p:cNvSpPr/>
            <p:nvPr/>
          </p:nvSpPr>
          <p:spPr>
            <a:xfrm>
              <a:off x="2318546" y="5696974"/>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1" name="流程图: 联系 50"/>
            <p:cNvSpPr/>
            <p:nvPr/>
          </p:nvSpPr>
          <p:spPr>
            <a:xfrm>
              <a:off x="2470564" y="5733494"/>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2" name="流程图: 联系 51"/>
            <p:cNvSpPr/>
            <p:nvPr/>
          </p:nvSpPr>
          <p:spPr>
            <a:xfrm>
              <a:off x="2622583" y="5662042"/>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3" name="流程图: 联系 52"/>
            <p:cNvSpPr/>
            <p:nvPr/>
          </p:nvSpPr>
          <p:spPr>
            <a:xfrm>
              <a:off x="1710472" y="5617582"/>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4" name="流程图: 联系 53"/>
            <p:cNvSpPr/>
            <p:nvPr/>
          </p:nvSpPr>
          <p:spPr>
            <a:xfrm>
              <a:off x="2164674" y="5804946"/>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5" name="流程图: 联系 54"/>
            <p:cNvSpPr/>
            <p:nvPr/>
          </p:nvSpPr>
          <p:spPr>
            <a:xfrm>
              <a:off x="2318546" y="5804946"/>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6" name="流程图: 联系 55"/>
            <p:cNvSpPr/>
            <p:nvPr/>
          </p:nvSpPr>
          <p:spPr>
            <a:xfrm>
              <a:off x="2470564" y="5841467"/>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7" name="流程图: 联系 56"/>
            <p:cNvSpPr/>
            <p:nvPr/>
          </p:nvSpPr>
          <p:spPr>
            <a:xfrm>
              <a:off x="2622583" y="5804946"/>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8" name="流程图: 联系 57"/>
            <p:cNvSpPr/>
            <p:nvPr/>
          </p:nvSpPr>
          <p:spPr>
            <a:xfrm>
              <a:off x="2016363" y="5625522"/>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9" name="流程图: 联系 58"/>
            <p:cNvSpPr/>
            <p:nvPr/>
          </p:nvSpPr>
          <p:spPr>
            <a:xfrm>
              <a:off x="1994117" y="5530252"/>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0" name="流程图: 联系 59"/>
            <p:cNvSpPr/>
            <p:nvPr/>
          </p:nvSpPr>
          <p:spPr>
            <a:xfrm>
              <a:off x="2987798" y="5662042"/>
              <a:ext cx="35223"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1" name="流程图: 联系 60"/>
            <p:cNvSpPr/>
            <p:nvPr/>
          </p:nvSpPr>
          <p:spPr>
            <a:xfrm>
              <a:off x="3132401" y="5841467"/>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2" name="流程图: 联系 61"/>
            <p:cNvSpPr/>
            <p:nvPr/>
          </p:nvSpPr>
          <p:spPr>
            <a:xfrm>
              <a:off x="3454977" y="6019303"/>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3" name="流程图: 联系 62"/>
            <p:cNvSpPr/>
            <p:nvPr/>
          </p:nvSpPr>
          <p:spPr>
            <a:xfrm>
              <a:off x="1834683" y="5682684"/>
              <a:ext cx="35223"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4" name="流程图: 联系 63"/>
            <p:cNvSpPr/>
            <p:nvPr/>
          </p:nvSpPr>
          <p:spPr>
            <a:xfrm>
              <a:off x="3204702" y="5696974"/>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5" name="流程图: 联系 64"/>
            <p:cNvSpPr/>
            <p:nvPr/>
          </p:nvSpPr>
          <p:spPr>
            <a:xfrm>
              <a:off x="3384529" y="5841467"/>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6" name="流程图: 联系 65"/>
            <p:cNvSpPr/>
            <p:nvPr/>
          </p:nvSpPr>
          <p:spPr>
            <a:xfrm>
              <a:off x="3690419" y="6127276"/>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7" name="流程图: 联系 66"/>
            <p:cNvSpPr/>
            <p:nvPr/>
          </p:nvSpPr>
          <p:spPr>
            <a:xfrm>
              <a:off x="2774601" y="5562009"/>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8" name="流程图: 联系 67"/>
            <p:cNvSpPr/>
            <p:nvPr/>
          </p:nvSpPr>
          <p:spPr>
            <a:xfrm>
              <a:off x="2770893" y="5714440"/>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69" name="流程图: 联系 68"/>
            <p:cNvSpPr/>
            <p:nvPr/>
          </p:nvSpPr>
          <p:spPr>
            <a:xfrm>
              <a:off x="2952574" y="5770014"/>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0" name="流程图: 联系 69"/>
            <p:cNvSpPr/>
            <p:nvPr/>
          </p:nvSpPr>
          <p:spPr>
            <a:xfrm>
              <a:off x="3232511" y="6019303"/>
              <a:ext cx="35223"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1" name="流程图: 联系 70"/>
            <p:cNvSpPr/>
            <p:nvPr/>
          </p:nvSpPr>
          <p:spPr>
            <a:xfrm>
              <a:off x="2435341" y="5474678"/>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2" name="流程图: 联系 71"/>
            <p:cNvSpPr/>
            <p:nvPr/>
          </p:nvSpPr>
          <p:spPr>
            <a:xfrm>
              <a:off x="2774601" y="5857345"/>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3" name="流程图: 联系 72"/>
            <p:cNvSpPr/>
            <p:nvPr/>
          </p:nvSpPr>
          <p:spPr>
            <a:xfrm>
              <a:off x="2926619" y="6009776"/>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4" name="流程图: 联系 73"/>
            <p:cNvSpPr/>
            <p:nvPr/>
          </p:nvSpPr>
          <p:spPr>
            <a:xfrm>
              <a:off x="3744183" y="5157113"/>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5" name="流程图: 联系 74"/>
            <p:cNvSpPr/>
            <p:nvPr/>
          </p:nvSpPr>
          <p:spPr>
            <a:xfrm>
              <a:off x="3779406" y="5336538"/>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6" name="流程图: 联系 75"/>
            <p:cNvSpPr/>
            <p:nvPr/>
          </p:nvSpPr>
          <p:spPr>
            <a:xfrm>
              <a:off x="3994456" y="5454037"/>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7" name="流程图: 联系 76"/>
            <p:cNvSpPr/>
            <p:nvPr/>
          </p:nvSpPr>
          <p:spPr>
            <a:xfrm>
              <a:off x="1912546" y="5692211"/>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8" name="流程图: 联系 77"/>
            <p:cNvSpPr/>
            <p:nvPr/>
          </p:nvSpPr>
          <p:spPr>
            <a:xfrm>
              <a:off x="2604044" y="5552482"/>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79" name="流程图: 联系 78"/>
            <p:cNvSpPr/>
            <p:nvPr/>
          </p:nvSpPr>
          <p:spPr>
            <a:xfrm>
              <a:off x="2422363" y="5650927"/>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0" name="流程图: 联系 79"/>
            <p:cNvSpPr/>
            <p:nvPr/>
          </p:nvSpPr>
          <p:spPr>
            <a:xfrm>
              <a:off x="4546913" y="6025655"/>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1" name="流程图: 联系 80"/>
            <p:cNvSpPr/>
            <p:nvPr/>
          </p:nvSpPr>
          <p:spPr>
            <a:xfrm>
              <a:off x="4752695" y="6344807"/>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2" name="流程图: 联系 81"/>
            <p:cNvSpPr/>
            <p:nvPr/>
          </p:nvSpPr>
          <p:spPr>
            <a:xfrm>
              <a:off x="3312227" y="5301605"/>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3" name="流程图: 联系 82"/>
            <p:cNvSpPr/>
            <p:nvPr/>
          </p:nvSpPr>
          <p:spPr>
            <a:xfrm>
              <a:off x="1654856" y="5662042"/>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4" name="流程图: 联系 83"/>
            <p:cNvSpPr/>
            <p:nvPr/>
          </p:nvSpPr>
          <p:spPr>
            <a:xfrm>
              <a:off x="3564355" y="5517550"/>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5" name="流程图: 联系 84"/>
            <p:cNvSpPr/>
            <p:nvPr/>
          </p:nvSpPr>
          <p:spPr>
            <a:xfrm>
              <a:off x="3744183" y="5696974"/>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6" name="流程图: 联系 85"/>
            <p:cNvSpPr/>
            <p:nvPr/>
          </p:nvSpPr>
          <p:spPr>
            <a:xfrm>
              <a:off x="3924009" y="5877986"/>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7" name="流程图: 联系 86"/>
            <p:cNvSpPr/>
            <p:nvPr/>
          </p:nvSpPr>
          <p:spPr>
            <a:xfrm>
              <a:off x="3924009" y="5625522"/>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8" name="流程图: 联系 87"/>
            <p:cNvSpPr/>
            <p:nvPr/>
          </p:nvSpPr>
          <p:spPr>
            <a:xfrm>
              <a:off x="4355964" y="6165383"/>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89" name="流程图: 联系 88"/>
            <p:cNvSpPr/>
            <p:nvPr/>
          </p:nvSpPr>
          <p:spPr>
            <a:xfrm>
              <a:off x="4068612" y="5085661"/>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0" name="流程图: 联系 89"/>
            <p:cNvSpPr/>
            <p:nvPr/>
          </p:nvSpPr>
          <p:spPr>
            <a:xfrm>
              <a:off x="4139059" y="5265085"/>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1" name="流程图: 联系 90"/>
            <p:cNvSpPr/>
            <p:nvPr/>
          </p:nvSpPr>
          <p:spPr>
            <a:xfrm>
              <a:off x="4535790" y="5589002"/>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2" name="流程图: 联系 91"/>
            <p:cNvSpPr/>
            <p:nvPr/>
          </p:nvSpPr>
          <p:spPr>
            <a:xfrm>
              <a:off x="2147989" y="5528664"/>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3" name="流程图: 联系 92"/>
            <p:cNvSpPr/>
            <p:nvPr/>
          </p:nvSpPr>
          <p:spPr>
            <a:xfrm>
              <a:off x="4839827" y="5730319"/>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4" name="流程图: 联系 93"/>
            <p:cNvSpPr/>
            <p:nvPr/>
          </p:nvSpPr>
          <p:spPr>
            <a:xfrm>
              <a:off x="4572868" y="4941168"/>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5" name="流程图: 联系 94"/>
            <p:cNvSpPr/>
            <p:nvPr/>
          </p:nvSpPr>
          <p:spPr>
            <a:xfrm>
              <a:off x="4823143" y="5012621"/>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6" name="流程图: 联系 95"/>
            <p:cNvSpPr/>
            <p:nvPr/>
          </p:nvSpPr>
          <p:spPr>
            <a:xfrm>
              <a:off x="4860220" y="5336538"/>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7" name="流程图: 联系 96"/>
            <p:cNvSpPr/>
            <p:nvPr/>
          </p:nvSpPr>
          <p:spPr>
            <a:xfrm>
              <a:off x="4355964" y="5012621"/>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8" name="流程图: 联系 97"/>
            <p:cNvSpPr/>
            <p:nvPr/>
          </p:nvSpPr>
          <p:spPr>
            <a:xfrm>
              <a:off x="4428265" y="5228565"/>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99" name="流程图: 联系 98"/>
            <p:cNvSpPr/>
            <p:nvPr/>
          </p:nvSpPr>
          <p:spPr>
            <a:xfrm>
              <a:off x="4643315" y="5157113"/>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0" name="流程图: 联系 99"/>
            <p:cNvSpPr/>
            <p:nvPr/>
          </p:nvSpPr>
          <p:spPr>
            <a:xfrm>
              <a:off x="4715617" y="5469915"/>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1" name="流程图: 联系 100"/>
            <p:cNvSpPr/>
            <p:nvPr/>
          </p:nvSpPr>
          <p:spPr>
            <a:xfrm>
              <a:off x="3492054" y="5193633"/>
              <a:ext cx="35223"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2" name="流程图: 联系 101"/>
            <p:cNvSpPr/>
            <p:nvPr/>
          </p:nvSpPr>
          <p:spPr>
            <a:xfrm>
              <a:off x="3564355" y="5373057"/>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3" name="流程图: 联系 102"/>
            <p:cNvSpPr/>
            <p:nvPr/>
          </p:nvSpPr>
          <p:spPr>
            <a:xfrm>
              <a:off x="1779066" y="5563596"/>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4" name="流程图: 联系 103"/>
            <p:cNvSpPr/>
            <p:nvPr/>
          </p:nvSpPr>
          <p:spPr>
            <a:xfrm>
              <a:off x="4202091" y="5625522"/>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5" name="流程图: 联系 104"/>
            <p:cNvSpPr/>
            <p:nvPr/>
          </p:nvSpPr>
          <p:spPr>
            <a:xfrm>
              <a:off x="4174283" y="5838291"/>
              <a:ext cx="35223"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6" name="流程图: 联系 105"/>
            <p:cNvSpPr/>
            <p:nvPr/>
          </p:nvSpPr>
          <p:spPr>
            <a:xfrm>
              <a:off x="4176137" y="6057411"/>
              <a:ext cx="35224"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7" name="流程图: 联系 106"/>
            <p:cNvSpPr/>
            <p:nvPr/>
          </p:nvSpPr>
          <p:spPr>
            <a:xfrm>
              <a:off x="4535790" y="6309875"/>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8" name="流程图: 联系 107"/>
            <p:cNvSpPr/>
            <p:nvPr/>
          </p:nvSpPr>
          <p:spPr>
            <a:xfrm>
              <a:off x="3060099" y="5301605"/>
              <a:ext cx="35224"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09" name="流程图: 联系 108"/>
            <p:cNvSpPr/>
            <p:nvPr/>
          </p:nvSpPr>
          <p:spPr>
            <a:xfrm>
              <a:off x="3273296" y="5471502"/>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0" name="流程图: 联系 109"/>
            <p:cNvSpPr/>
            <p:nvPr/>
          </p:nvSpPr>
          <p:spPr>
            <a:xfrm>
              <a:off x="3364136" y="5606468"/>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1" name="流程图: 联系 110"/>
            <p:cNvSpPr/>
            <p:nvPr/>
          </p:nvSpPr>
          <p:spPr>
            <a:xfrm>
              <a:off x="3516154" y="5758900"/>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2" name="流程图: 联系 111"/>
            <p:cNvSpPr/>
            <p:nvPr/>
          </p:nvSpPr>
          <p:spPr>
            <a:xfrm>
              <a:off x="3707105" y="5949439"/>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3" name="流程图: 联系 112"/>
            <p:cNvSpPr/>
            <p:nvPr/>
          </p:nvSpPr>
          <p:spPr>
            <a:xfrm>
              <a:off x="4103836" y="6216194"/>
              <a:ext cx="35223"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4" name="流程图: 联系 113"/>
            <p:cNvSpPr/>
            <p:nvPr/>
          </p:nvSpPr>
          <p:spPr>
            <a:xfrm>
              <a:off x="1764235" y="5696974"/>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5" name="流程图: 联系 114"/>
            <p:cNvSpPr/>
            <p:nvPr/>
          </p:nvSpPr>
          <p:spPr>
            <a:xfrm>
              <a:off x="2843195" y="5373057"/>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6" name="流程图: 联系 115"/>
            <p:cNvSpPr/>
            <p:nvPr/>
          </p:nvSpPr>
          <p:spPr>
            <a:xfrm>
              <a:off x="4300347" y="5444510"/>
              <a:ext cx="37078" cy="3652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7" name="流程图: 联系 116"/>
            <p:cNvSpPr/>
            <p:nvPr/>
          </p:nvSpPr>
          <p:spPr>
            <a:xfrm>
              <a:off x="2159112" y="5712852"/>
              <a:ext cx="37078" cy="34932"/>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8" name="流程图: 联系 117"/>
            <p:cNvSpPr/>
            <p:nvPr/>
          </p:nvSpPr>
          <p:spPr>
            <a:xfrm>
              <a:off x="1619632" y="5589002"/>
              <a:ext cx="35223"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19" name="流程图: 联系 118"/>
            <p:cNvSpPr/>
            <p:nvPr/>
          </p:nvSpPr>
          <p:spPr>
            <a:xfrm>
              <a:off x="4444950" y="5804946"/>
              <a:ext cx="37078"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20" name="流程图: 联系 119"/>
            <p:cNvSpPr/>
            <p:nvPr/>
          </p:nvSpPr>
          <p:spPr>
            <a:xfrm>
              <a:off x="4787918" y="6071701"/>
              <a:ext cx="35224" cy="3652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121" name="组合 378"/>
          <p:cNvGrpSpPr>
            <a:grpSpLocks/>
          </p:cNvGrpSpPr>
          <p:nvPr/>
        </p:nvGrpSpPr>
        <p:grpSpPr bwMode="auto">
          <a:xfrm>
            <a:off x="3255305" y="5225553"/>
            <a:ext cx="2916237" cy="639763"/>
            <a:chOff x="5375136" y="5328920"/>
            <a:chExt cx="3363608" cy="640680"/>
          </a:xfrm>
        </p:grpSpPr>
        <p:sp>
          <p:nvSpPr>
            <p:cNvPr id="122" name="椭圆 121"/>
            <p:cNvSpPr/>
            <p:nvPr/>
          </p:nvSpPr>
          <p:spPr>
            <a:xfrm>
              <a:off x="5375136" y="5567386"/>
              <a:ext cx="45775" cy="155798"/>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23" name="任意多边形 122"/>
            <p:cNvSpPr/>
            <p:nvPr/>
          </p:nvSpPr>
          <p:spPr>
            <a:xfrm>
              <a:off x="5422743" y="5328920"/>
              <a:ext cx="3281212" cy="238466"/>
            </a:xfrm>
            <a:custGeom>
              <a:avLst/>
              <a:gdLst>
                <a:gd name="connsiteX0" fmla="*/ 0 w 3281680"/>
                <a:gd name="connsiteY0" fmla="*/ 238760 h 238760"/>
                <a:gd name="connsiteX1" fmla="*/ 980440 w 3281680"/>
                <a:gd name="connsiteY1" fmla="*/ 71120 h 238760"/>
                <a:gd name="connsiteX2" fmla="*/ 3281680 w 3281680"/>
                <a:gd name="connsiteY2" fmla="*/ 0 h 238760"/>
                <a:gd name="connsiteX3" fmla="*/ 3281680 w 3281680"/>
                <a:gd name="connsiteY3" fmla="*/ 0 h 238760"/>
              </a:gdLst>
              <a:ahLst/>
              <a:cxnLst>
                <a:cxn ang="0">
                  <a:pos x="connsiteX0" y="connsiteY0"/>
                </a:cxn>
                <a:cxn ang="0">
                  <a:pos x="connsiteX1" y="connsiteY1"/>
                </a:cxn>
                <a:cxn ang="0">
                  <a:pos x="connsiteX2" y="connsiteY2"/>
                </a:cxn>
                <a:cxn ang="0">
                  <a:pos x="connsiteX3" y="connsiteY3"/>
                </a:cxn>
              </a:cxnLst>
              <a:rect l="l" t="t" r="r" b="b"/>
              <a:pathLst>
                <a:path w="3281680" h="238760">
                  <a:moveTo>
                    <a:pt x="0" y="238760"/>
                  </a:moveTo>
                  <a:cubicBezTo>
                    <a:pt x="216746" y="174836"/>
                    <a:pt x="433493" y="110913"/>
                    <a:pt x="980440" y="71120"/>
                  </a:cubicBezTo>
                  <a:cubicBezTo>
                    <a:pt x="1527387" y="31327"/>
                    <a:pt x="3281680" y="0"/>
                    <a:pt x="3281680" y="0"/>
                  </a:cubicBezTo>
                  <a:lnTo>
                    <a:pt x="3281680" y="0"/>
                  </a:lnTo>
                </a:path>
              </a:pathLst>
            </a:custGeom>
            <a:noFill/>
            <a:ln w="19050">
              <a:solidFill>
                <a:srgbClr val="397FD5"/>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24" name="任意多边形 123"/>
            <p:cNvSpPr/>
            <p:nvPr/>
          </p:nvSpPr>
          <p:spPr>
            <a:xfrm flipV="1">
              <a:off x="5426405" y="5731134"/>
              <a:ext cx="3281212" cy="238466"/>
            </a:xfrm>
            <a:custGeom>
              <a:avLst/>
              <a:gdLst>
                <a:gd name="connsiteX0" fmla="*/ 0 w 3281680"/>
                <a:gd name="connsiteY0" fmla="*/ 238760 h 238760"/>
                <a:gd name="connsiteX1" fmla="*/ 980440 w 3281680"/>
                <a:gd name="connsiteY1" fmla="*/ 71120 h 238760"/>
                <a:gd name="connsiteX2" fmla="*/ 3281680 w 3281680"/>
                <a:gd name="connsiteY2" fmla="*/ 0 h 238760"/>
                <a:gd name="connsiteX3" fmla="*/ 3281680 w 3281680"/>
                <a:gd name="connsiteY3" fmla="*/ 0 h 238760"/>
              </a:gdLst>
              <a:ahLst/>
              <a:cxnLst>
                <a:cxn ang="0">
                  <a:pos x="connsiteX0" y="connsiteY0"/>
                </a:cxn>
                <a:cxn ang="0">
                  <a:pos x="connsiteX1" y="connsiteY1"/>
                </a:cxn>
                <a:cxn ang="0">
                  <a:pos x="connsiteX2" y="connsiteY2"/>
                </a:cxn>
                <a:cxn ang="0">
                  <a:pos x="connsiteX3" y="connsiteY3"/>
                </a:cxn>
              </a:cxnLst>
              <a:rect l="l" t="t" r="r" b="b"/>
              <a:pathLst>
                <a:path w="3281680" h="238760">
                  <a:moveTo>
                    <a:pt x="0" y="238760"/>
                  </a:moveTo>
                  <a:cubicBezTo>
                    <a:pt x="216746" y="174836"/>
                    <a:pt x="433493" y="110913"/>
                    <a:pt x="980440" y="71120"/>
                  </a:cubicBezTo>
                  <a:cubicBezTo>
                    <a:pt x="1527387" y="31327"/>
                    <a:pt x="3281680" y="0"/>
                    <a:pt x="3281680" y="0"/>
                  </a:cubicBezTo>
                  <a:lnTo>
                    <a:pt x="3281680" y="0"/>
                  </a:lnTo>
                </a:path>
              </a:pathLst>
            </a:custGeom>
            <a:noFill/>
            <a:ln w="19050">
              <a:solidFill>
                <a:srgbClr val="5388DD"/>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125" name="流程图: 联系 124"/>
            <p:cNvSpPr/>
            <p:nvPr/>
          </p:nvSpPr>
          <p:spPr>
            <a:xfrm>
              <a:off x="5702890" y="5578515"/>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26" name="流程图: 联系 125"/>
            <p:cNvSpPr/>
            <p:nvPr/>
          </p:nvSpPr>
          <p:spPr>
            <a:xfrm>
              <a:off x="5856697" y="5729543"/>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27" name="流程图: 联系 126"/>
            <p:cNvSpPr/>
            <p:nvPr/>
          </p:nvSpPr>
          <p:spPr>
            <a:xfrm>
              <a:off x="6008674" y="5444974"/>
              <a:ext cx="34789"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28" name="流程图: 联系 127"/>
            <p:cNvSpPr/>
            <p:nvPr/>
          </p:nvSpPr>
          <p:spPr>
            <a:xfrm>
              <a:off x="6160649" y="5553079"/>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29" name="流程图: 联系 128"/>
            <p:cNvSpPr/>
            <p:nvPr/>
          </p:nvSpPr>
          <p:spPr>
            <a:xfrm>
              <a:off x="6312625" y="5553079"/>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0" name="流程图: 联系 129"/>
            <p:cNvSpPr/>
            <p:nvPr/>
          </p:nvSpPr>
          <p:spPr>
            <a:xfrm>
              <a:off x="6464600"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1" name="流程图: 联系 130"/>
            <p:cNvSpPr/>
            <p:nvPr/>
          </p:nvSpPr>
          <p:spPr>
            <a:xfrm>
              <a:off x="6191777" y="5440204"/>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2" name="流程图: 联系 131"/>
            <p:cNvSpPr/>
            <p:nvPr/>
          </p:nvSpPr>
          <p:spPr>
            <a:xfrm>
              <a:off x="6770384" y="5516514"/>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3" name="流程图: 联系 132"/>
            <p:cNvSpPr/>
            <p:nvPr/>
          </p:nvSpPr>
          <p:spPr>
            <a:xfrm>
              <a:off x="6938839" y="5444974"/>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4" name="流程图: 联系 133"/>
            <p:cNvSpPr/>
            <p:nvPr/>
          </p:nvSpPr>
          <p:spPr>
            <a:xfrm>
              <a:off x="6008674" y="5624618"/>
              <a:ext cx="34789"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5" name="流程图: 联系 134"/>
            <p:cNvSpPr/>
            <p:nvPr/>
          </p:nvSpPr>
          <p:spPr>
            <a:xfrm>
              <a:off x="6160649" y="5697748"/>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6" name="流程图: 联系 135"/>
            <p:cNvSpPr/>
            <p:nvPr/>
          </p:nvSpPr>
          <p:spPr>
            <a:xfrm>
              <a:off x="6312625" y="5732723"/>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7" name="流程图: 联系 136"/>
            <p:cNvSpPr/>
            <p:nvPr/>
          </p:nvSpPr>
          <p:spPr>
            <a:xfrm>
              <a:off x="6464600" y="5661184"/>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8" name="流程图: 联系 137"/>
            <p:cNvSpPr/>
            <p:nvPr/>
          </p:nvSpPr>
          <p:spPr>
            <a:xfrm>
              <a:off x="5552746" y="5618259"/>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39" name="流程图: 联系 138"/>
            <p:cNvSpPr/>
            <p:nvPr/>
          </p:nvSpPr>
          <p:spPr>
            <a:xfrm>
              <a:off x="6008674" y="5805853"/>
              <a:ext cx="34789"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0" name="流程图: 联系 139"/>
            <p:cNvSpPr/>
            <p:nvPr/>
          </p:nvSpPr>
          <p:spPr>
            <a:xfrm>
              <a:off x="6160649"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1" name="流程图: 联系 140"/>
            <p:cNvSpPr/>
            <p:nvPr/>
          </p:nvSpPr>
          <p:spPr>
            <a:xfrm>
              <a:off x="6312625" y="5840828"/>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2" name="流程图: 联系 141"/>
            <p:cNvSpPr/>
            <p:nvPr/>
          </p:nvSpPr>
          <p:spPr>
            <a:xfrm>
              <a:off x="6464600"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3" name="流程图: 联系 142"/>
            <p:cNvSpPr/>
            <p:nvPr/>
          </p:nvSpPr>
          <p:spPr>
            <a:xfrm>
              <a:off x="5860359" y="5624618"/>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4" name="流程图: 联系 143"/>
            <p:cNvSpPr/>
            <p:nvPr/>
          </p:nvSpPr>
          <p:spPr>
            <a:xfrm>
              <a:off x="5836556" y="5530822"/>
              <a:ext cx="34789"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5" name="流程图: 联系 144"/>
            <p:cNvSpPr/>
            <p:nvPr/>
          </p:nvSpPr>
          <p:spPr>
            <a:xfrm>
              <a:off x="6830807" y="5661184"/>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6" name="流程图: 联系 145"/>
            <p:cNvSpPr/>
            <p:nvPr/>
          </p:nvSpPr>
          <p:spPr>
            <a:xfrm>
              <a:off x="6975459" y="5840828"/>
              <a:ext cx="34789"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7" name="流程图: 联系 146"/>
            <p:cNvSpPr/>
            <p:nvPr/>
          </p:nvSpPr>
          <p:spPr>
            <a:xfrm>
              <a:off x="7297721" y="5732723"/>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8" name="流程图: 联系 147"/>
            <p:cNvSpPr/>
            <p:nvPr/>
          </p:nvSpPr>
          <p:spPr>
            <a:xfrm>
              <a:off x="5677256" y="5681850"/>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49" name="流程图: 联系 148"/>
            <p:cNvSpPr/>
            <p:nvPr/>
          </p:nvSpPr>
          <p:spPr>
            <a:xfrm>
              <a:off x="7046869" y="5697748"/>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0" name="流程图: 联系 149"/>
            <p:cNvSpPr/>
            <p:nvPr/>
          </p:nvSpPr>
          <p:spPr>
            <a:xfrm>
              <a:off x="7226310" y="5840828"/>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1" name="流程图: 联系 150"/>
            <p:cNvSpPr/>
            <p:nvPr/>
          </p:nvSpPr>
          <p:spPr>
            <a:xfrm>
              <a:off x="7532093" y="5877393"/>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2" name="流程图: 联系 151"/>
            <p:cNvSpPr/>
            <p:nvPr/>
          </p:nvSpPr>
          <p:spPr>
            <a:xfrm>
              <a:off x="6618407" y="5561027"/>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3" name="流程图: 联系 152"/>
            <p:cNvSpPr/>
            <p:nvPr/>
          </p:nvSpPr>
          <p:spPr>
            <a:xfrm>
              <a:off x="6614745" y="5713646"/>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4" name="流程图: 联系 153"/>
            <p:cNvSpPr/>
            <p:nvPr/>
          </p:nvSpPr>
          <p:spPr>
            <a:xfrm>
              <a:off x="6902218" y="5748621"/>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5" name="流程图: 联系 154"/>
            <p:cNvSpPr/>
            <p:nvPr/>
          </p:nvSpPr>
          <p:spPr>
            <a:xfrm>
              <a:off x="7074335"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6" name="流程图: 联系 155"/>
            <p:cNvSpPr/>
            <p:nvPr/>
          </p:nvSpPr>
          <p:spPr>
            <a:xfrm>
              <a:off x="6277835" y="5475179"/>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7" name="流程图: 联系 156"/>
            <p:cNvSpPr/>
            <p:nvPr/>
          </p:nvSpPr>
          <p:spPr>
            <a:xfrm>
              <a:off x="6618407" y="5858316"/>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8" name="流程图: 联系 157"/>
            <p:cNvSpPr/>
            <p:nvPr/>
          </p:nvSpPr>
          <p:spPr>
            <a:xfrm>
              <a:off x="6770384"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59" name="流程图: 联系 158"/>
            <p:cNvSpPr/>
            <p:nvPr/>
          </p:nvSpPr>
          <p:spPr>
            <a:xfrm>
              <a:off x="7587024" y="5481538"/>
              <a:ext cx="34789"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0" name="流程图: 联系 159"/>
            <p:cNvSpPr/>
            <p:nvPr/>
          </p:nvSpPr>
          <p:spPr>
            <a:xfrm>
              <a:off x="7621814"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1" name="流程图: 联系 160"/>
            <p:cNvSpPr/>
            <p:nvPr/>
          </p:nvSpPr>
          <p:spPr>
            <a:xfrm>
              <a:off x="7837876" y="5452922"/>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2" name="流程图: 联系 161"/>
            <p:cNvSpPr/>
            <p:nvPr/>
          </p:nvSpPr>
          <p:spPr>
            <a:xfrm>
              <a:off x="5754159" y="5691389"/>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3" name="流程图: 联系 162"/>
            <p:cNvSpPr/>
            <p:nvPr/>
          </p:nvSpPr>
          <p:spPr>
            <a:xfrm>
              <a:off x="6448122" y="5551489"/>
              <a:ext cx="34789"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4" name="流程图: 联系 163"/>
            <p:cNvSpPr/>
            <p:nvPr/>
          </p:nvSpPr>
          <p:spPr>
            <a:xfrm>
              <a:off x="6265018" y="5651645"/>
              <a:ext cx="34789"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5" name="流程图: 联系 164"/>
            <p:cNvSpPr/>
            <p:nvPr/>
          </p:nvSpPr>
          <p:spPr>
            <a:xfrm>
              <a:off x="8389017" y="5732723"/>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6" name="流程图: 联系 165"/>
            <p:cNvSpPr/>
            <p:nvPr/>
          </p:nvSpPr>
          <p:spPr>
            <a:xfrm>
              <a:off x="8639868" y="5913957"/>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7" name="流程图: 联系 166"/>
            <p:cNvSpPr/>
            <p:nvPr/>
          </p:nvSpPr>
          <p:spPr>
            <a:xfrm>
              <a:off x="7094476" y="5546720"/>
              <a:ext cx="34790"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8" name="流程图: 联系 167"/>
            <p:cNvSpPr/>
            <p:nvPr/>
          </p:nvSpPr>
          <p:spPr>
            <a:xfrm>
              <a:off x="5497815" y="5661184"/>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69" name="流程图: 联系 168"/>
            <p:cNvSpPr/>
            <p:nvPr/>
          </p:nvSpPr>
          <p:spPr>
            <a:xfrm>
              <a:off x="7488149" y="5553079"/>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0" name="流程图: 联系 169"/>
            <p:cNvSpPr/>
            <p:nvPr/>
          </p:nvSpPr>
          <p:spPr>
            <a:xfrm>
              <a:off x="7587024" y="5697748"/>
              <a:ext cx="34789"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1" name="流程图: 联系 170"/>
            <p:cNvSpPr/>
            <p:nvPr/>
          </p:nvSpPr>
          <p:spPr>
            <a:xfrm>
              <a:off x="7766466" y="5877393"/>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2" name="流程图: 联系 171"/>
            <p:cNvSpPr/>
            <p:nvPr/>
          </p:nvSpPr>
          <p:spPr>
            <a:xfrm>
              <a:off x="7766466" y="5624618"/>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3" name="流程图: 联系 172"/>
            <p:cNvSpPr/>
            <p:nvPr/>
          </p:nvSpPr>
          <p:spPr>
            <a:xfrm>
              <a:off x="8198590"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4" name="流程图: 联系 173"/>
            <p:cNvSpPr/>
            <p:nvPr/>
          </p:nvSpPr>
          <p:spPr>
            <a:xfrm>
              <a:off x="7911117" y="5553079"/>
              <a:ext cx="34790"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5" name="流程图: 联系 174"/>
            <p:cNvSpPr/>
            <p:nvPr/>
          </p:nvSpPr>
          <p:spPr>
            <a:xfrm>
              <a:off x="7982528"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6" name="流程图: 联系 175"/>
            <p:cNvSpPr/>
            <p:nvPr/>
          </p:nvSpPr>
          <p:spPr>
            <a:xfrm>
              <a:off x="8244365" y="5697748"/>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7" name="流程图: 联系 176"/>
            <p:cNvSpPr/>
            <p:nvPr/>
          </p:nvSpPr>
          <p:spPr>
            <a:xfrm>
              <a:off x="5990363" y="5529232"/>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8" name="流程图: 联系 177"/>
            <p:cNvSpPr/>
            <p:nvPr/>
          </p:nvSpPr>
          <p:spPr>
            <a:xfrm>
              <a:off x="8681983" y="5731134"/>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79" name="流程图: 联系 178"/>
            <p:cNvSpPr/>
            <p:nvPr/>
          </p:nvSpPr>
          <p:spPr>
            <a:xfrm>
              <a:off x="8414652" y="5553079"/>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0" name="流程图: 联系 179"/>
            <p:cNvSpPr/>
            <p:nvPr/>
          </p:nvSpPr>
          <p:spPr>
            <a:xfrm>
              <a:off x="8605079" y="5481538"/>
              <a:ext cx="34789"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1" name="流程图: 联系 180"/>
            <p:cNvSpPr/>
            <p:nvPr/>
          </p:nvSpPr>
          <p:spPr>
            <a:xfrm>
              <a:off x="8702123"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2" name="流程图: 联系 181"/>
            <p:cNvSpPr/>
            <p:nvPr/>
          </p:nvSpPr>
          <p:spPr>
            <a:xfrm>
              <a:off x="8198590" y="5553079"/>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3" name="流程图: 联系 182"/>
            <p:cNvSpPr/>
            <p:nvPr/>
          </p:nvSpPr>
          <p:spPr>
            <a:xfrm>
              <a:off x="8269999"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4" name="流程图: 联系 183"/>
            <p:cNvSpPr/>
            <p:nvPr/>
          </p:nvSpPr>
          <p:spPr>
            <a:xfrm>
              <a:off x="8486061"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5" name="流程图: 联系 184"/>
            <p:cNvSpPr/>
            <p:nvPr/>
          </p:nvSpPr>
          <p:spPr>
            <a:xfrm>
              <a:off x="8559303" y="5624618"/>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6" name="流程图: 联系 185"/>
            <p:cNvSpPr/>
            <p:nvPr/>
          </p:nvSpPr>
          <p:spPr>
            <a:xfrm>
              <a:off x="7334342" y="5481538"/>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7" name="流程图: 联系 186"/>
            <p:cNvSpPr/>
            <p:nvPr/>
          </p:nvSpPr>
          <p:spPr>
            <a:xfrm>
              <a:off x="7405752" y="5373434"/>
              <a:ext cx="36621"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8" name="流程图: 联系 187"/>
            <p:cNvSpPr/>
            <p:nvPr/>
          </p:nvSpPr>
          <p:spPr>
            <a:xfrm>
              <a:off x="5622325" y="5562617"/>
              <a:ext cx="34790"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89" name="流程图: 联系 188"/>
            <p:cNvSpPr/>
            <p:nvPr/>
          </p:nvSpPr>
          <p:spPr>
            <a:xfrm>
              <a:off x="8044783" y="5624618"/>
              <a:ext cx="34789"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0" name="流程图: 联系 189"/>
            <p:cNvSpPr/>
            <p:nvPr/>
          </p:nvSpPr>
          <p:spPr>
            <a:xfrm>
              <a:off x="8064924" y="5913957"/>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1" name="流程图: 联系 190"/>
            <p:cNvSpPr/>
            <p:nvPr/>
          </p:nvSpPr>
          <p:spPr>
            <a:xfrm>
              <a:off x="8019148" y="5732723"/>
              <a:ext cx="34789"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2" name="流程图: 联系 191"/>
            <p:cNvSpPr/>
            <p:nvPr/>
          </p:nvSpPr>
          <p:spPr>
            <a:xfrm>
              <a:off x="8378031" y="5877393"/>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3" name="流程图: 联系 192"/>
            <p:cNvSpPr/>
            <p:nvPr/>
          </p:nvSpPr>
          <p:spPr>
            <a:xfrm>
              <a:off x="6902218" y="5527642"/>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4" name="流程图: 联系 193"/>
            <p:cNvSpPr/>
            <p:nvPr/>
          </p:nvSpPr>
          <p:spPr>
            <a:xfrm>
              <a:off x="7142083" y="5441795"/>
              <a:ext cx="34790"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5" name="流程图: 联系 194"/>
            <p:cNvSpPr/>
            <p:nvPr/>
          </p:nvSpPr>
          <p:spPr>
            <a:xfrm>
              <a:off x="7208000" y="5605541"/>
              <a:ext cx="34790" cy="3656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6" name="流程图: 联系 195"/>
            <p:cNvSpPr/>
            <p:nvPr/>
          </p:nvSpPr>
          <p:spPr>
            <a:xfrm>
              <a:off x="7411245" y="5686620"/>
              <a:ext cx="34789"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7" name="流程图: 联系 196"/>
            <p:cNvSpPr/>
            <p:nvPr/>
          </p:nvSpPr>
          <p:spPr>
            <a:xfrm>
              <a:off x="7704211"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8" name="流程图: 联系 197"/>
            <p:cNvSpPr/>
            <p:nvPr/>
          </p:nvSpPr>
          <p:spPr>
            <a:xfrm>
              <a:off x="7883652" y="5805853"/>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199" name="流程图: 联系 198"/>
            <p:cNvSpPr/>
            <p:nvPr/>
          </p:nvSpPr>
          <p:spPr>
            <a:xfrm>
              <a:off x="5605846" y="5697748"/>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0" name="流程图: 联系 199"/>
            <p:cNvSpPr/>
            <p:nvPr/>
          </p:nvSpPr>
          <p:spPr>
            <a:xfrm>
              <a:off x="6686156" y="5409999"/>
              <a:ext cx="36621"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1" name="流程图: 联系 200"/>
            <p:cNvSpPr/>
            <p:nvPr/>
          </p:nvSpPr>
          <p:spPr>
            <a:xfrm>
              <a:off x="8143659" y="5444974"/>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2" name="流程图: 联系 201"/>
            <p:cNvSpPr/>
            <p:nvPr/>
          </p:nvSpPr>
          <p:spPr>
            <a:xfrm>
              <a:off x="6003180" y="5712056"/>
              <a:ext cx="34790"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3" name="流程图: 联系 202"/>
            <p:cNvSpPr/>
            <p:nvPr/>
          </p:nvSpPr>
          <p:spPr>
            <a:xfrm>
              <a:off x="5463026" y="5589643"/>
              <a:ext cx="34789" cy="3497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04" name="流程图: 联系 203"/>
            <p:cNvSpPr/>
            <p:nvPr/>
          </p:nvSpPr>
          <p:spPr>
            <a:xfrm>
              <a:off x="8531838" y="5769288"/>
              <a:ext cx="36621" cy="3656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205" name="Group 204"/>
          <p:cNvGrpSpPr>
            <a:grpSpLocks/>
          </p:cNvGrpSpPr>
          <p:nvPr/>
        </p:nvGrpSpPr>
        <p:grpSpPr bwMode="auto">
          <a:xfrm>
            <a:off x="1454061" y="3954634"/>
            <a:ext cx="1795683" cy="1892241"/>
            <a:chOff x="63150" y="4708592"/>
            <a:chExt cx="1795446" cy="1891893"/>
          </a:xfrm>
        </p:grpSpPr>
        <p:grpSp>
          <p:nvGrpSpPr>
            <p:cNvPr id="206" name="组合 201"/>
            <p:cNvGrpSpPr>
              <a:grpSpLocks/>
            </p:cNvGrpSpPr>
            <p:nvPr/>
          </p:nvGrpSpPr>
          <p:grpSpPr bwMode="auto">
            <a:xfrm>
              <a:off x="240338" y="4708592"/>
              <a:ext cx="1618258" cy="1891893"/>
              <a:chOff x="195954" y="4725137"/>
              <a:chExt cx="1618258" cy="1891893"/>
            </a:xfrm>
          </p:grpSpPr>
          <p:grpSp>
            <p:nvGrpSpPr>
              <p:cNvPr id="213" name="组合 181"/>
              <p:cNvGrpSpPr>
                <a:grpSpLocks/>
              </p:cNvGrpSpPr>
              <p:nvPr/>
            </p:nvGrpSpPr>
            <p:grpSpPr bwMode="auto">
              <a:xfrm>
                <a:off x="195954" y="4725137"/>
                <a:ext cx="1618258" cy="1891893"/>
                <a:chOff x="-780046" y="4429132"/>
                <a:chExt cx="5128298" cy="1550641"/>
              </a:xfrm>
            </p:grpSpPr>
            <p:cxnSp>
              <p:nvCxnSpPr>
                <p:cNvPr id="223" name="直接连接符 222"/>
                <p:cNvCxnSpPr/>
                <p:nvPr/>
              </p:nvCxnSpPr>
              <p:spPr>
                <a:xfrm>
                  <a:off x="357158" y="5750280"/>
                  <a:ext cx="469631" cy="876"/>
                </a:xfrm>
                <a:prstGeom prst="line">
                  <a:avLst/>
                </a:prstGeom>
              </p:spPr>
              <p:style>
                <a:lnRef idx="2">
                  <a:schemeClr val="dk1"/>
                </a:lnRef>
                <a:fillRef idx="0">
                  <a:schemeClr val="dk1"/>
                </a:fillRef>
                <a:effectRef idx="1">
                  <a:schemeClr val="dk1"/>
                </a:effectRef>
                <a:fontRef idx="minor">
                  <a:schemeClr val="tx1"/>
                </a:fontRef>
              </p:style>
            </p:cxnSp>
            <p:cxnSp>
              <p:nvCxnSpPr>
                <p:cNvPr id="224" name="直接连接符 223"/>
                <p:cNvCxnSpPr/>
                <p:nvPr/>
              </p:nvCxnSpPr>
              <p:spPr>
                <a:xfrm>
                  <a:off x="2496885" y="4714884"/>
                  <a:ext cx="469631" cy="876"/>
                </a:xfrm>
                <a:prstGeom prst="line">
                  <a:avLst/>
                </a:prstGeom>
              </p:spPr>
              <p:style>
                <a:lnRef idx="2">
                  <a:schemeClr val="dk1"/>
                </a:lnRef>
                <a:fillRef idx="0">
                  <a:schemeClr val="dk1"/>
                </a:fillRef>
                <a:effectRef idx="1">
                  <a:schemeClr val="dk1"/>
                </a:effectRef>
                <a:fontRef idx="minor">
                  <a:schemeClr val="tx1"/>
                </a:fontRef>
              </p:style>
            </p:cxnSp>
            <p:cxnSp>
              <p:nvCxnSpPr>
                <p:cNvPr id="225" name="直接箭头连接符 224"/>
                <p:cNvCxnSpPr>
                  <a:stCxn id="221" idx="6"/>
                </p:cNvCxnSpPr>
                <p:nvPr/>
              </p:nvCxnSpPr>
              <p:spPr>
                <a:xfrm flipV="1">
                  <a:off x="641862" y="4740050"/>
                  <a:ext cx="2072431" cy="974383"/>
                </a:xfrm>
                <a:prstGeom prst="straightConnector1">
                  <a:avLst/>
                </a:prstGeom>
                <a:ln w="28575">
                  <a:solidFill>
                    <a:srgbClr val="5388DD"/>
                  </a:solidFill>
                  <a:tailEnd type="arrow"/>
                </a:ln>
              </p:spPr>
              <p:style>
                <a:lnRef idx="1">
                  <a:schemeClr val="accent1"/>
                </a:lnRef>
                <a:fillRef idx="0">
                  <a:schemeClr val="accent1"/>
                </a:fillRef>
                <a:effectRef idx="0">
                  <a:schemeClr val="accent1"/>
                </a:effectRef>
                <a:fontRef idx="minor">
                  <a:schemeClr val="tx1"/>
                </a:fontRef>
              </p:style>
            </p:cxnSp>
            <p:sp>
              <p:nvSpPr>
                <p:cNvPr id="226" name="TextBox 190"/>
                <p:cNvSpPr txBox="1">
                  <a:spLocks noChangeArrowheads="1"/>
                </p:cNvSpPr>
                <p:nvPr/>
              </p:nvSpPr>
              <p:spPr bwMode="auto">
                <a:xfrm>
                  <a:off x="1429064" y="4429132"/>
                  <a:ext cx="2919188" cy="252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 </a:t>
                  </a:r>
                  <a:r>
                    <a:rPr lang="en-US" altLang="zh-CN" sz="1400"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400"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27" name="TextBox 191"/>
                <p:cNvSpPr txBox="1">
                  <a:spLocks noChangeArrowheads="1"/>
                </p:cNvSpPr>
                <p:nvPr/>
              </p:nvSpPr>
              <p:spPr bwMode="auto">
                <a:xfrm>
                  <a:off x="-780046" y="5727558"/>
                  <a:ext cx="2859409" cy="252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1s1s</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400"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a:t>
                  </a:r>
                  <a:endParaRPr lang="zh-CN" altLang="en-US"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214" name="组合 195"/>
              <p:cNvGrpSpPr>
                <a:grpSpLocks/>
              </p:cNvGrpSpPr>
              <p:nvPr/>
            </p:nvGrpSpPr>
            <p:grpSpPr bwMode="auto">
              <a:xfrm>
                <a:off x="549077" y="6276017"/>
                <a:ext cx="154631" cy="36000"/>
                <a:chOff x="549077" y="6276017"/>
                <a:chExt cx="154631" cy="36000"/>
              </a:xfrm>
            </p:grpSpPr>
            <p:sp>
              <p:nvSpPr>
                <p:cNvPr id="220" name="流程图: 联系 219"/>
                <p:cNvSpPr/>
                <p:nvPr/>
              </p:nvSpPr>
              <p:spPr>
                <a:xfrm>
                  <a:off x="549410" y="6275848"/>
                  <a:ext cx="36508" cy="3650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21" name="流程图: 联系 220"/>
                <p:cNvSpPr/>
                <p:nvPr/>
              </p:nvSpPr>
              <p:spPr>
                <a:xfrm>
                  <a:off x="609727" y="6275848"/>
                  <a:ext cx="34920" cy="3650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22" name="流程图: 联系 221"/>
                <p:cNvSpPr/>
                <p:nvPr/>
              </p:nvSpPr>
              <p:spPr>
                <a:xfrm>
                  <a:off x="666870" y="6275848"/>
                  <a:ext cx="36508" cy="36505"/>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215" name="组合 196"/>
              <p:cNvGrpSpPr>
                <a:grpSpLocks/>
              </p:cNvGrpSpPr>
              <p:nvPr/>
            </p:nvGrpSpPr>
            <p:grpSpPr bwMode="auto">
              <a:xfrm>
                <a:off x="1225389" y="5013176"/>
                <a:ext cx="154631" cy="36000"/>
                <a:chOff x="944162" y="6276017"/>
                <a:chExt cx="154631" cy="36000"/>
              </a:xfrm>
            </p:grpSpPr>
            <p:sp>
              <p:nvSpPr>
                <p:cNvPr id="217" name="流程图: 联系 216"/>
                <p:cNvSpPr/>
                <p:nvPr/>
              </p:nvSpPr>
              <p:spPr>
                <a:xfrm>
                  <a:off x="944369" y="6275271"/>
                  <a:ext cx="36508"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18" name="流程图: 联系 217"/>
                <p:cNvSpPr/>
                <p:nvPr/>
              </p:nvSpPr>
              <p:spPr>
                <a:xfrm>
                  <a:off x="1004686" y="6275271"/>
                  <a:ext cx="34920"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19" name="流程图: 联系 218"/>
                <p:cNvSpPr/>
                <p:nvPr/>
              </p:nvSpPr>
              <p:spPr>
                <a:xfrm>
                  <a:off x="1061829" y="6275271"/>
                  <a:ext cx="36508"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mc:AlternateContent xmlns:mc="http://schemas.openxmlformats.org/markup-compatibility/2006">
            <mc:Choice xmlns="" xmlns:a14="http://schemas.microsoft.com/office/drawing/2010/main" Requires="a14">
              <p:sp>
                <p:nvSpPr>
                  <p:cNvPr id="216" name="TextBox 200"/>
                  <p:cNvSpPr txBox="1">
                    <a:spLocks noChangeArrowheads="1"/>
                  </p:cNvSpPr>
                  <p:nvPr/>
                </p:nvSpPr>
                <p:spPr bwMode="auto">
                  <a:xfrm>
                    <a:off x="874675" y="5768883"/>
                    <a:ext cx="870014" cy="52312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e</a:t>
                    </a:r>
                    <a:r>
                      <a:rPr lang="en-US" altLang="zh-CN" sz="1400"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a:t>
                    </a:r>
                    <a14:m>
                      <m:oMath xmlns:m="http://schemas.openxmlformats.org/officeDocument/2006/math">
                        <m:r>
                          <a:rPr lang="en-US" altLang="zh-CN" sz="1400" i="1" dirty="0">
                            <a:solidFill>
                              <a:srgbClr val="FF0000"/>
                            </a:solidFill>
                            <a:latin typeface="Cambria Math" panose="02040503050406030204" pitchFamily="18" charset="0"/>
                          </a:rPr>
                          <m:t>~</m:t>
                        </m:r>
                      </m:oMath>
                    </a14:m>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20eV)</a:t>
                    </a:r>
                    <a:endParaRPr lang="zh-CN" altLang="en-US"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mc:Choice>
            <mc:Fallback>
              <p:sp>
                <p:nvSpPr>
                  <p:cNvPr id="216" name="TextBox 200"/>
                  <p:cNvSpPr txBox="1">
                    <a:spLocks noRot="1" noChangeAspect="1" noMove="1" noResize="1" noEditPoints="1" noAdjustHandles="1" noChangeArrowheads="1" noChangeShapeType="1" noTextEdit="1"/>
                  </p:cNvSpPr>
                  <p:nvPr/>
                </p:nvSpPr>
                <p:spPr bwMode="auto">
                  <a:xfrm>
                    <a:off x="874675" y="5768883"/>
                    <a:ext cx="870014" cy="523124"/>
                  </a:xfrm>
                  <a:prstGeom prst="rect">
                    <a:avLst/>
                  </a:prstGeom>
                  <a:blipFill rotWithShape="0">
                    <a:blip r:embed="rId3"/>
                    <a:stretch>
                      <a:fillRect t="-2326" b="-1046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cxnSp>
          <p:nvCxnSpPr>
            <p:cNvPr id="207" name="直接连接符 184"/>
            <p:cNvCxnSpPr/>
            <p:nvPr/>
          </p:nvCxnSpPr>
          <p:spPr>
            <a:xfrm>
              <a:off x="416729" y="5206438"/>
              <a:ext cx="148194" cy="1069"/>
            </a:xfrm>
            <a:prstGeom prst="line">
              <a:avLst/>
            </a:prstGeom>
          </p:spPr>
          <p:style>
            <a:lnRef idx="2">
              <a:schemeClr val="dk1"/>
            </a:lnRef>
            <a:fillRef idx="0">
              <a:schemeClr val="dk1"/>
            </a:fillRef>
            <a:effectRef idx="1">
              <a:schemeClr val="dk1"/>
            </a:effectRef>
            <a:fontRef idx="minor">
              <a:schemeClr val="tx1"/>
            </a:fontRef>
          </p:style>
        </p:cxnSp>
        <p:sp>
          <p:nvSpPr>
            <p:cNvPr id="208" name="TextBox 755"/>
            <p:cNvSpPr txBox="1">
              <a:spLocks noChangeArrowheads="1"/>
            </p:cNvSpPr>
            <p:nvPr/>
          </p:nvSpPr>
          <p:spPr bwMode="auto">
            <a:xfrm>
              <a:off x="63150" y="4857802"/>
              <a:ext cx="953844" cy="3077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 </a:t>
              </a:r>
              <a:r>
                <a:rPr lang="en-US" altLang="zh-CN" sz="1400"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r>
                <a:rPr lang="en-US" altLang="zh-CN" sz="1400"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S</a:t>
              </a:r>
              <a:r>
                <a:rPr lang="en-US" altLang="zh-CN" sz="1400"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a:t>
              </a:r>
              <a:endParaRPr lang="zh-CN" altLang="en-US" sz="14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9" name="流程图: 联系 197"/>
            <p:cNvSpPr/>
            <p:nvPr/>
          </p:nvSpPr>
          <p:spPr>
            <a:xfrm>
              <a:off x="412843" y="5145083"/>
              <a:ext cx="34920"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10" name="流程图: 联系 198"/>
            <p:cNvSpPr/>
            <p:nvPr/>
          </p:nvSpPr>
          <p:spPr>
            <a:xfrm>
              <a:off x="471573" y="5145083"/>
              <a:ext cx="36507"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11" name="流程图: 联系 199"/>
            <p:cNvSpPr/>
            <p:nvPr/>
          </p:nvSpPr>
          <p:spPr>
            <a:xfrm>
              <a:off x="530303" y="5145083"/>
              <a:ext cx="36508" cy="36505"/>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cxnSp>
          <p:nvCxnSpPr>
            <p:cNvPr id="212" name="Straight Arrow Connector 174"/>
            <p:cNvCxnSpPr>
              <a:stCxn id="221" idx="0"/>
              <a:endCxn id="210" idx="3"/>
            </p:cNvCxnSpPr>
            <p:nvPr/>
          </p:nvCxnSpPr>
          <p:spPr>
            <a:xfrm flipH="1" flipV="1">
              <a:off x="477923" y="5176827"/>
              <a:ext cx="193649" cy="1082476"/>
            </a:xfrm>
            <a:prstGeom prst="straightConnector1">
              <a:avLst/>
            </a:prstGeom>
            <a:ln w="28575">
              <a:solidFill>
                <a:srgbClr val="5388DD"/>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28" name="直接连接符 737"/>
          <p:cNvCxnSpPr/>
          <p:nvPr/>
        </p:nvCxnSpPr>
        <p:spPr>
          <a:xfrm>
            <a:off x="8032416" y="6197476"/>
            <a:ext cx="469631" cy="768"/>
          </a:xfrm>
          <a:prstGeom prst="line">
            <a:avLst/>
          </a:prstGeom>
          <a:ln w="28575"/>
        </p:spPr>
        <p:style>
          <a:lnRef idx="2">
            <a:schemeClr val="dk1"/>
          </a:lnRef>
          <a:fillRef idx="0">
            <a:schemeClr val="dk1"/>
          </a:fillRef>
          <a:effectRef idx="1">
            <a:schemeClr val="dk1"/>
          </a:effectRef>
          <a:fontRef idx="minor">
            <a:schemeClr val="tx1"/>
          </a:fontRef>
        </p:style>
      </p:cxnSp>
      <p:cxnSp>
        <p:nvCxnSpPr>
          <p:cNvPr id="229" name="直接连接符 738"/>
          <p:cNvCxnSpPr/>
          <p:nvPr/>
        </p:nvCxnSpPr>
        <p:spPr>
          <a:xfrm>
            <a:off x="7421896" y="6272813"/>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230" name="直接连接符 739"/>
          <p:cNvCxnSpPr/>
          <p:nvPr/>
        </p:nvCxnSpPr>
        <p:spPr>
          <a:xfrm>
            <a:off x="8642936" y="6099887"/>
            <a:ext cx="469631" cy="768"/>
          </a:xfrm>
          <a:prstGeom prst="line">
            <a:avLst/>
          </a:prstGeom>
        </p:spPr>
        <p:style>
          <a:lnRef idx="2">
            <a:schemeClr val="dk1"/>
          </a:lnRef>
          <a:fillRef idx="0">
            <a:schemeClr val="dk1"/>
          </a:fillRef>
          <a:effectRef idx="1">
            <a:schemeClr val="dk1"/>
          </a:effectRef>
          <a:fontRef idx="minor">
            <a:schemeClr val="tx1"/>
          </a:fontRef>
        </p:style>
      </p:cxnSp>
      <p:sp>
        <p:nvSpPr>
          <p:cNvPr id="231" name="TextBox 820"/>
          <p:cNvSpPr txBox="1">
            <a:spLocks noChangeArrowheads="1"/>
          </p:cNvSpPr>
          <p:nvPr/>
        </p:nvSpPr>
        <p:spPr bwMode="auto">
          <a:xfrm>
            <a:off x="7387441" y="6346267"/>
            <a:ext cx="680507"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500" b="1" dirty="0">
                <a:latin typeface="+mn-lt"/>
                <a:ea typeface="黑体" panose="02010609060101010101" pitchFamily="49" charset="-122"/>
              </a:rPr>
              <a:t>m=-1</a:t>
            </a:r>
            <a:endParaRPr lang="zh-CN" altLang="en-US" sz="1500" b="1" dirty="0">
              <a:latin typeface="+mn-lt"/>
              <a:ea typeface="黑体" panose="02010609060101010101" pitchFamily="49" charset="-122"/>
            </a:endParaRPr>
          </a:p>
        </p:txBody>
      </p:sp>
      <p:sp>
        <p:nvSpPr>
          <p:cNvPr id="232" name="TextBox 821"/>
          <p:cNvSpPr txBox="1">
            <a:spLocks noChangeArrowheads="1"/>
          </p:cNvSpPr>
          <p:nvPr/>
        </p:nvSpPr>
        <p:spPr bwMode="auto">
          <a:xfrm>
            <a:off x="7989906" y="6336742"/>
            <a:ext cx="618545"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500" b="1" dirty="0">
                <a:latin typeface="+mn-lt"/>
                <a:ea typeface="黑体" panose="02010609060101010101" pitchFamily="49" charset="-122"/>
              </a:rPr>
              <a:t>m=0</a:t>
            </a:r>
            <a:endParaRPr lang="zh-CN" altLang="en-US" sz="1500" b="1" dirty="0">
              <a:latin typeface="+mn-lt"/>
              <a:ea typeface="黑体" panose="02010609060101010101" pitchFamily="49" charset="-122"/>
            </a:endParaRPr>
          </a:p>
        </p:txBody>
      </p:sp>
      <p:sp>
        <p:nvSpPr>
          <p:cNvPr id="233" name="TextBox 822"/>
          <p:cNvSpPr txBox="1">
            <a:spLocks noChangeArrowheads="1"/>
          </p:cNvSpPr>
          <p:nvPr/>
        </p:nvSpPr>
        <p:spPr bwMode="auto">
          <a:xfrm>
            <a:off x="8596724" y="6337302"/>
            <a:ext cx="725749" cy="3231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500" b="1" dirty="0">
                <a:latin typeface="+mn-lt"/>
                <a:ea typeface="黑体" panose="02010609060101010101" pitchFamily="49" charset="-122"/>
              </a:rPr>
              <a:t>m=+1</a:t>
            </a:r>
            <a:endParaRPr lang="zh-CN" altLang="en-US" sz="1500" b="1" dirty="0">
              <a:latin typeface="+mn-lt"/>
              <a:ea typeface="黑体" panose="02010609060101010101" pitchFamily="49" charset="-122"/>
            </a:endParaRPr>
          </a:p>
        </p:txBody>
      </p:sp>
      <p:sp>
        <p:nvSpPr>
          <p:cNvPr id="234" name="TextBox 824"/>
          <p:cNvSpPr txBox="1">
            <a:spLocks noChangeArrowheads="1"/>
          </p:cNvSpPr>
          <p:nvPr/>
        </p:nvSpPr>
        <p:spPr bwMode="auto">
          <a:xfrm>
            <a:off x="9117652" y="5839642"/>
            <a:ext cx="188719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en-US" altLang="zh-CN" sz="2000" i="1" dirty="0">
                <a:solidFill>
                  <a:srgbClr val="FF0000"/>
                </a:solidFill>
                <a:latin typeface="+mn-lt"/>
                <a:ea typeface="黑体" panose="02010609060101010101" pitchFamily="49" charset="-122"/>
              </a:rPr>
              <a:t>2</a:t>
            </a:r>
            <a:r>
              <a:rPr lang="en-US" altLang="zh-CN" sz="2000" i="1" baseline="30000" dirty="0">
                <a:solidFill>
                  <a:srgbClr val="FF0000"/>
                </a:solidFill>
                <a:latin typeface="+mn-lt"/>
                <a:ea typeface="黑体" panose="02010609060101010101" pitchFamily="49" charset="-122"/>
              </a:rPr>
              <a:t>3</a:t>
            </a:r>
            <a:r>
              <a:rPr lang="en-US" altLang="zh-CN" sz="2000" i="1" dirty="0">
                <a:solidFill>
                  <a:srgbClr val="FF0000"/>
                </a:solidFill>
                <a:latin typeface="+mn-lt"/>
                <a:ea typeface="黑体" panose="02010609060101010101" pitchFamily="49" charset="-122"/>
              </a:rPr>
              <a:t>S</a:t>
            </a:r>
            <a:r>
              <a:rPr lang="en-US" altLang="zh-CN" sz="2000" baseline="-25000" dirty="0">
                <a:solidFill>
                  <a:srgbClr val="FF0000"/>
                </a:solidFill>
                <a:latin typeface="+mn-lt"/>
                <a:ea typeface="黑体" panose="02010609060101010101" pitchFamily="49" charset="-122"/>
              </a:rPr>
              <a:t>1</a:t>
            </a:r>
            <a:r>
              <a:rPr lang="en-US" altLang="zh-CN" sz="2000" dirty="0">
                <a:solidFill>
                  <a:srgbClr val="0000CC"/>
                </a:solidFill>
                <a:latin typeface="+mn-lt"/>
                <a:ea typeface="黑体" panose="02010609060101010101" pitchFamily="49" charset="-122"/>
              </a:rPr>
              <a:t>+</a:t>
            </a:r>
            <a:r>
              <a:rPr lang="en-US" altLang="zh-CN" sz="2000" i="1" dirty="0">
                <a:solidFill>
                  <a:srgbClr val="0000CC"/>
                </a:solidFill>
                <a:latin typeface="+mn-lt"/>
                <a:ea typeface="黑体" panose="02010609060101010101" pitchFamily="49" charset="-122"/>
              </a:rPr>
              <a:t>2</a:t>
            </a:r>
            <a:r>
              <a:rPr lang="en-US" altLang="zh-CN" sz="2000" i="1" baseline="30000" dirty="0">
                <a:solidFill>
                  <a:srgbClr val="0000CC"/>
                </a:solidFill>
                <a:latin typeface="+mn-lt"/>
                <a:ea typeface="黑体" panose="02010609060101010101" pitchFamily="49" charset="-122"/>
              </a:rPr>
              <a:t>1</a:t>
            </a:r>
            <a:r>
              <a:rPr lang="en-US" altLang="zh-CN" sz="2000" i="1" dirty="0">
                <a:solidFill>
                  <a:srgbClr val="0000CC"/>
                </a:solidFill>
                <a:latin typeface="+mn-lt"/>
                <a:ea typeface="黑体" panose="02010609060101010101" pitchFamily="49" charset="-122"/>
              </a:rPr>
              <a:t>S</a:t>
            </a:r>
            <a:r>
              <a:rPr lang="en-US" altLang="zh-CN" sz="2000" baseline="-25000" dirty="0">
                <a:solidFill>
                  <a:srgbClr val="0000CC"/>
                </a:solidFill>
                <a:latin typeface="+mn-lt"/>
                <a:ea typeface="黑体" panose="02010609060101010101" pitchFamily="49" charset="-122"/>
              </a:rPr>
              <a:t>0</a:t>
            </a:r>
            <a:r>
              <a:rPr lang="en-US" altLang="zh-CN" sz="2000" dirty="0">
                <a:solidFill>
                  <a:srgbClr val="0000CC"/>
                </a:solidFill>
                <a:latin typeface="+mn-lt"/>
                <a:ea typeface="黑体" panose="02010609060101010101" pitchFamily="49" charset="-122"/>
              </a:rPr>
              <a:t>+UV</a:t>
            </a:r>
            <a:r>
              <a:rPr lang="en-US" altLang="zh-CN" sz="2400" dirty="0">
                <a:solidFill>
                  <a:srgbClr val="FF0000"/>
                </a:solidFill>
                <a:latin typeface="+mn-lt"/>
                <a:ea typeface="黑体" panose="02010609060101010101" pitchFamily="49" charset="-122"/>
              </a:rPr>
              <a:t> </a:t>
            </a:r>
            <a:endParaRPr lang="zh-CN" altLang="en-US" sz="2400" dirty="0">
              <a:solidFill>
                <a:srgbClr val="FF0000"/>
              </a:solidFill>
              <a:latin typeface="+mn-lt"/>
              <a:ea typeface="黑体" panose="02010609060101010101" pitchFamily="49" charset="-122"/>
            </a:endParaRPr>
          </a:p>
        </p:txBody>
      </p:sp>
      <p:grpSp>
        <p:nvGrpSpPr>
          <p:cNvPr id="235" name="组合 830"/>
          <p:cNvGrpSpPr>
            <a:grpSpLocks/>
          </p:cNvGrpSpPr>
          <p:nvPr/>
        </p:nvGrpSpPr>
        <p:grpSpPr bwMode="auto">
          <a:xfrm>
            <a:off x="7434396" y="6204975"/>
            <a:ext cx="463551" cy="38100"/>
            <a:chOff x="6857622" y="5979192"/>
            <a:chExt cx="462874" cy="38286"/>
          </a:xfrm>
        </p:grpSpPr>
        <p:sp>
          <p:nvSpPr>
            <p:cNvPr id="236" name="流程图: 联系 831"/>
            <p:cNvSpPr/>
            <p:nvPr/>
          </p:nvSpPr>
          <p:spPr>
            <a:xfrm>
              <a:off x="6928957" y="5979192"/>
              <a:ext cx="31704"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37" name="流程图: 联系 832"/>
            <p:cNvSpPr/>
            <p:nvPr/>
          </p:nvSpPr>
          <p:spPr>
            <a:xfrm>
              <a:off x="7001875" y="5979192"/>
              <a:ext cx="30118"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38" name="流程图: 联系 833"/>
            <p:cNvSpPr/>
            <p:nvPr/>
          </p:nvSpPr>
          <p:spPr>
            <a:xfrm>
              <a:off x="7073208" y="5979192"/>
              <a:ext cx="31704"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39" name="流程图: 联系 834"/>
            <p:cNvSpPr/>
            <p:nvPr/>
          </p:nvSpPr>
          <p:spPr>
            <a:xfrm>
              <a:off x="7146125" y="5979192"/>
              <a:ext cx="35947"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0" name="流程图: 联系 835"/>
            <p:cNvSpPr/>
            <p:nvPr/>
          </p:nvSpPr>
          <p:spPr>
            <a:xfrm>
              <a:off x="7217460" y="5979192"/>
              <a:ext cx="31704"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1" name="流程图: 联系 836"/>
            <p:cNvSpPr/>
            <p:nvPr/>
          </p:nvSpPr>
          <p:spPr>
            <a:xfrm>
              <a:off x="6857622" y="5979192"/>
              <a:ext cx="35947"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2" name="流程图: 联系 837"/>
            <p:cNvSpPr/>
            <p:nvPr/>
          </p:nvSpPr>
          <p:spPr>
            <a:xfrm>
              <a:off x="7290378" y="5980787"/>
              <a:ext cx="30118"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243" name="组合 830"/>
          <p:cNvGrpSpPr>
            <a:grpSpLocks/>
          </p:cNvGrpSpPr>
          <p:nvPr/>
        </p:nvGrpSpPr>
        <p:grpSpPr bwMode="auto">
          <a:xfrm>
            <a:off x="8036060" y="6129059"/>
            <a:ext cx="463551" cy="38100"/>
            <a:chOff x="6857623" y="5979192"/>
            <a:chExt cx="462873" cy="38286"/>
          </a:xfrm>
        </p:grpSpPr>
        <p:sp>
          <p:nvSpPr>
            <p:cNvPr id="244" name="流程图: 联系 831"/>
            <p:cNvSpPr/>
            <p:nvPr/>
          </p:nvSpPr>
          <p:spPr>
            <a:xfrm>
              <a:off x="6928956" y="5979192"/>
              <a:ext cx="31704"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5" name="流程图: 联系 832"/>
            <p:cNvSpPr/>
            <p:nvPr/>
          </p:nvSpPr>
          <p:spPr>
            <a:xfrm>
              <a:off x="7001873" y="5979192"/>
              <a:ext cx="35947"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6" name="流程图: 联系 833"/>
            <p:cNvSpPr/>
            <p:nvPr/>
          </p:nvSpPr>
          <p:spPr>
            <a:xfrm>
              <a:off x="7073208" y="5979192"/>
              <a:ext cx="31704"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7" name="流程图: 联系 834"/>
            <p:cNvSpPr/>
            <p:nvPr/>
          </p:nvSpPr>
          <p:spPr>
            <a:xfrm>
              <a:off x="7146126" y="5979192"/>
              <a:ext cx="30118"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8" name="流程图: 联系 835"/>
            <p:cNvSpPr/>
            <p:nvPr/>
          </p:nvSpPr>
          <p:spPr>
            <a:xfrm>
              <a:off x="7217459" y="5979192"/>
              <a:ext cx="31704"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49" name="流程图: 联系 836"/>
            <p:cNvSpPr/>
            <p:nvPr/>
          </p:nvSpPr>
          <p:spPr>
            <a:xfrm>
              <a:off x="6857623" y="5979192"/>
              <a:ext cx="35947"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0" name="流程图: 联系 837"/>
            <p:cNvSpPr/>
            <p:nvPr/>
          </p:nvSpPr>
          <p:spPr>
            <a:xfrm>
              <a:off x="7290377" y="5980788"/>
              <a:ext cx="30119"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251" name="组合 830"/>
          <p:cNvGrpSpPr>
            <a:grpSpLocks/>
          </p:cNvGrpSpPr>
          <p:nvPr/>
        </p:nvGrpSpPr>
        <p:grpSpPr bwMode="auto">
          <a:xfrm>
            <a:off x="8645657" y="6037568"/>
            <a:ext cx="461963" cy="37783"/>
            <a:chOff x="6857623" y="5599948"/>
            <a:chExt cx="462873" cy="37966"/>
          </a:xfrm>
        </p:grpSpPr>
        <p:sp>
          <p:nvSpPr>
            <p:cNvPr id="252" name="流程图: 联系 831"/>
            <p:cNvSpPr/>
            <p:nvPr/>
          </p:nvSpPr>
          <p:spPr>
            <a:xfrm>
              <a:off x="6929201" y="5601224"/>
              <a:ext cx="31813"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3" name="流程图: 联系 832"/>
            <p:cNvSpPr/>
            <p:nvPr/>
          </p:nvSpPr>
          <p:spPr>
            <a:xfrm>
              <a:off x="7002370" y="5601224"/>
              <a:ext cx="30222"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4" name="流程图: 联系 833"/>
            <p:cNvSpPr/>
            <p:nvPr/>
          </p:nvSpPr>
          <p:spPr>
            <a:xfrm>
              <a:off x="7073949" y="5601224"/>
              <a:ext cx="30221"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5" name="流程图: 联系 834"/>
            <p:cNvSpPr/>
            <p:nvPr/>
          </p:nvSpPr>
          <p:spPr>
            <a:xfrm>
              <a:off x="7145527" y="5601224"/>
              <a:ext cx="30222"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6" name="流程图: 联系 835"/>
            <p:cNvSpPr/>
            <p:nvPr/>
          </p:nvSpPr>
          <p:spPr>
            <a:xfrm>
              <a:off x="7217106" y="5601224"/>
              <a:ext cx="31813"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7" name="流程图: 联系 836"/>
            <p:cNvSpPr/>
            <p:nvPr/>
          </p:nvSpPr>
          <p:spPr>
            <a:xfrm>
              <a:off x="6857623" y="5601224"/>
              <a:ext cx="36071" cy="36690"/>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258" name="流程图: 联系 837"/>
            <p:cNvSpPr/>
            <p:nvPr/>
          </p:nvSpPr>
          <p:spPr>
            <a:xfrm>
              <a:off x="7290275" y="5599948"/>
              <a:ext cx="30221" cy="36691"/>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cxnSp>
        <p:nvCxnSpPr>
          <p:cNvPr id="260" name="直接箭头连接符 687"/>
          <p:cNvCxnSpPr/>
          <p:nvPr/>
        </p:nvCxnSpPr>
        <p:spPr>
          <a:xfrm>
            <a:off x="2846579" y="1783532"/>
            <a:ext cx="215900" cy="85883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1" name="直接连接符 688"/>
          <p:cNvCxnSpPr/>
          <p:nvPr/>
        </p:nvCxnSpPr>
        <p:spPr>
          <a:xfrm flipV="1">
            <a:off x="3061148" y="2151835"/>
            <a:ext cx="155327" cy="4918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2" name="直接连接符 692"/>
          <p:cNvCxnSpPr/>
          <p:nvPr/>
        </p:nvCxnSpPr>
        <p:spPr>
          <a:xfrm flipV="1">
            <a:off x="3721300" y="2194693"/>
            <a:ext cx="107951" cy="3968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3" name="直接连接符 693"/>
          <p:cNvCxnSpPr/>
          <p:nvPr/>
        </p:nvCxnSpPr>
        <p:spPr>
          <a:xfrm>
            <a:off x="3824490" y="2186861"/>
            <a:ext cx="112707" cy="38882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4" name="直接连接符 695"/>
          <p:cNvCxnSpPr/>
          <p:nvPr/>
        </p:nvCxnSpPr>
        <p:spPr>
          <a:xfrm>
            <a:off x="4008639" y="2215330"/>
            <a:ext cx="73025" cy="36036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5" name="直接连接符 696"/>
          <p:cNvCxnSpPr/>
          <p:nvPr/>
        </p:nvCxnSpPr>
        <p:spPr>
          <a:xfrm flipH="1" flipV="1">
            <a:off x="4105475" y="2212151"/>
            <a:ext cx="6351" cy="3429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66" name="下箭头 697"/>
          <p:cNvSpPr/>
          <p:nvPr/>
        </p:nvSpPr>
        <p:spPr>
          <a:xfrm>
            <a:off x="4364227" y="1656531"/>
            <a:ext cx="144000" cy="61118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267" name="下箭头 698"/>
          <p:cNvSpPr/>
          <p:nvPr/>
        </p:nvSpPr>
        <p:spPr>
          <a:xfrm>
            <a:off x="4364069" y="2514520"/>
            <a:ext cx="144000" cy="612000"/>
          </a:xfrm>
          <a:prstGeom prst="downArrow">
            <a:avLst/>
          </a:prstGeom>
          <a:solidFill>
            <a:srgbClr val="FF0000"/>
          </a:solidFill>
          <a:ln>
            <a:solidFill>
              <a:srgbClr val="FF0000"/>
            </a:solid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cxnSp>
        <p:nvCxnSpPr>
          <p:cNvPr id="268" name="直接连接符 700"/>
          <p:cNvCxnSpPr/>
          <p:nvPr/>
        </p:nvCxnSpPr>
        <p:spPr>
          <a:xfrm flipV="1">
            <a:off x="4771467" y="2224860"/>
            <a:ext cx="77788" cy="3190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9" name="直接连接符 701"/>
          <p:cNvCxnSpPr/>
          <p:nvPr/>
        </p:nvCxnSpPr>
        <p:spPr>
          <a:xfrm>
            <a:off x="4849253" y="2212159"/>
            <a:ext cx="127000" cy="336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0" name="直接连接符 702"/>
          <p:cNvCxnSpPr/>
          <p:nvPr/>
        </p:nvCxnSpPr>
        <p:spPr>
          <a:xfrm flipV="1">
            <a:off x="4976255" y="2248668"/>
            <a:ext cx="63500" cy="27781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1" name="直接连接符 708"/>
          <p:cNvCxnSpPr/>
          <p:nvPr/>
        </p:nvCxnSpPr>
        <p:spPr>
          <a:xfrm flipV="1">
            <a:off x="5300103" y="2277243"/>
            <a:ext cx="0" cy="21907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73" name="流程图: 过程 81"/>
          <p:cNvSpPr/>
          <p:nvPr/>
        </p:nvSpPr>
        <p:spPr bwMode="auto">
          <a:xfrm>
            <a:off x="2965615" y="2601356"/>
            <a:ext cx="1260035" cy="35991"/>
          </a:xfrm>
          <a:prstGeom prst="flowChartProcess">
            <a:avLst/>
          </a:prstGeom>
          <a:solidFill>
            <a:srgbClr val="00B050"/>
          </a:solidFill>
          <a:ln w="6350">
            <a:solidFill>
              <a:srgbClr val="00B050"/>
            </a:solidFill>
          </a:ln>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274" name="流程图: 过程 80"/>
          <p:cNvSpPr/>
          <p:nvPr/>
        </p:nvSpPr>
        <p:spPr bwMode="auto">
          <a:xfrm>
            <a:off x="2965615" y="2133419"/>
            <a:ext cx="1260035" cy="35991"/>
          </a:xfrm>
          <a:prstGeom prst="flowChartProcess">
            <a:avLst/>
          </a:prstGeom>
          <a:solidFill>
            <a:srgbClr val="00B050"/>
          </a:solidFill>
          <a:ln w="6350">
            <a:solidFill>
              <a:srgbClr val="00B05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275" name="TextBox 1100"/>
          <p:cNvSpPr txBox="1">
            <a:spLocks noChangeArrowheads="1"/>
          </p:cNvSpPr>
          <p:nvPr/>
        </p:nvSpPr>
        <p:spPr bwMode="auto">
          <a:xfrm>
            <a:off x="7897171" y="3486537"/>
            <a:ext cx="2638204"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smtClean="0">
                <a:latin typeface="Times New Roman" panose="02020603050405020304" pitchFamily="18" charset="0"/>
                <a:ea typeface="黑体" panose="02010609060101010101" pitchFamily="49" charset="-122"/>
                <a:cs typeface="Times New Roman" panose="02020603050405020304" pitchFamily="18" charset="0"/>
              </a:rPr>
              <a:t>State-selection </a:t>
            </a: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Detection</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76" name="TextBox 1104"/>
          <p:cNvSpPr txBox="1">
            <a:spLocks noChangeArrowheads="1"/>
          </p:cNvSpPr>
          <p:nvPr/>
        </p:nvSpPr>
        <p:spPr bwMode="auto">
          <a:xfrm>
            <a:off x="2809909" y="3467996"/>
            <a:ext cx="25729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Laser Cooling</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77" name="直接连接符 21"/>
          <p:cNvCxnSpPr/>
          <p:nvPr/>
        </p:nvCxnSpPr>
        <p:spPr bwMode="auto">
          <a:xfrm>
            <a:off x="2501979"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8" name="直接连接符 29"/>
          <p:cNvCxnSpPr/>
          <p:nvPr/>
        </p:nvCxnSpPr>
        <p:spPr bwMode="auto">
          <a:xfrm>
            <a:off x="2477119"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79" name="直接连接符 21"/>
          <p:cNvCxnSpPr/>
          <p:nvPr/>
        </p:nvCxnSpPr>
        <p:spPr bwMode="auto">
          <a:xfrm>
            <a:off x="2556272"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0" name="直接连接符 29"/>
          <p:cNvCxnSpPr/>
          <p:nvPr/>
        </p:nvCxnSpPr>
        <p:spPr bwMode="auto">
          <a:xfrm>
            <a:off x="2531413"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1" name="直接连接符 21"/>
          <p:cNvCxnSpPr/>
          <p:nvPr/>
        </p:nvCxnSpPr>
        <p:spPr bwMode="auto">
          <a:xfrm>
            <a:off x="2660253"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2" name="直接连接符 29"/>
          <p:cNvCxnSpPr/>
          <p:nvPr/>
        </p:nvCxnSpPr>
        <p:spPr bwMode="auto">
          <a:xfrm>
            <a:off x="2635395"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3" name="直接连接符 21"/>
          <p:cNvCxnSpPr/>
          <p:nvPr/>
        </p:nvCxnSpPr>
        <p:spPr bwMode="auto">
          <a:xfrm>
            <a:off x="2607307"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4" name="直接连接符 29"/>
          <p:cNvCxnSpPr/>
          <p:nvPr/>
        </p:nvCxnSpPr>
        <p:spPr bwMode="auto">
          <a:xfrm>
            <a:off x="2582448"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5" name="直接连接符 29"/>
          <p:cNvCxnSpPr/>
          <p:nvPr/>
        </p:nvCxnSpPr>
        <p:spPr bwMode="auto">
          <a:xfrm>
            <a:off x="2685401"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6" name="直接连接符 21"/>
          <p:cNvCxnSpPr/>
          <p:nvPr/>
        </p:nvCxnSpPr>
        <p:spPr bwMode="auto">
          <a:xfrm>
            <a:off x="2450703"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7" name="直接连接符 29"/>
          <p:cNvCxnSpPr/>
          <p:nvPr/>
        </p:nvCxnSpPr>
        <p:spPr bwMode="auto">
          <a:xfrm>
            <a:off x="2425843"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8" name="直接连接符 21"/>
          <p:cNvCxnSpPr/>
          <p:nvPr/>
        </p:nvCxnSpPr>
        <p:spPr bwMode="auto">
          <a:xfrm>
            <a:off x="2403553"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89" name="直接连接符 29"/>
          <p:cNvCxnSpPr/>
          <p:nvPr/>
        </p:nvCxnSpPr>
        <p:spPr bwMode="auto">
          <a:xfrm>
            <a:off x="2378695"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0" name="直接连接符 21"/>
          <p:cNvCxnSpPr/>
          <p:nvPr/>
        </p:nvCxnSpPr>
        <p:spPr bwMode="auto">
          <a:xfrm>
            <a:off x="2353544"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1" name="直接连接符 29"/>
          <p:cNvCxnSpPr/>
          <p:nvPr/>
        </p:nvCxnSpPr>
        <p:spPr bwMode="auto">
          <a:xfrm>
            <a:off x="2328685"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2" name="直接连接符 21"/>
          <p:cNvCxnSpPr/>
          <p:nvPr/>
        </p:nvCxnSpPr>
        <p:spPr bwMode="auto">
          <a:xfrm>
            <a:off x="2302268"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3" name="直接连接符 29"/>
          <p:cNvCxnSpPr/>
          <p:nvPr/>
        </p:nvCxnSpPr>
        <p:spPr bwMode="auto">
          <a:xfrm>
            <a:off x="2277409"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4" name="直接连接符 21"/>
          <p:cNvCxnSpPr/>
          <p:nvPr/>
        </p:nvCxnSpPr>
        <p:spPr bwMode="auto">
          <a:xfrm>
            <a:off x="2255119" y="2271395"/>
            <a:ext cx="0" cy="251936"/>
          </a:xfrm>
          <a:prstGeom prst="line">
            <a:avLst/>
          </a:prstGeom>
          <a:scene3d>
            <a:camera prst="orthographicFront">
              <a:rot lat="0" lon="0" rev="600000"/>
            </a:camera>
            <a:lightRig rig="threePt" dir="t"/>
          </a:scene3d>
        </p:spPr>
        <p:style>
          <a:lnRef idx="1">
            <a:schemeClr val="accent1"/>
          </a:lnRef>
          <a:fillRef idx="0">
            <a:schemeClr val="accent1"/>
          </a:fillRef>
          <a:effectRef idx="0">
            <a:schemeClr val="accent1"/>
          </a:effectRef>
          <a:fontRef idx="minor">
            <a:schemeClr val="tx1"/>
          </a:fontRef>
        </p:style>
      </p:cxnSp>
      <p:cxnSp>
        <p:nvCxnSpPr>
          <p:cNvPr id="295" name="直接连接符 29"/>
          <p:cNvCxnSpPr/>
          <p:nvPr/>
        </p:nvCxnSpPr>
        <p:spPr bwMode="auto">
          <a:xfrm>
            <a:off x="2230260" y="2271395"/>
            <a:ext cx="0" cy="251936"/>
          </a:xfrm>
          <a:prstGeom prst="line">
            <a:avLst/>
          </a:prstGeom>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sp>
        <p:nvSpPr>
          <p:cNvPr id="300" name="TextBox 1100"/>
          <p:cNvSpPr txBox="1">
            <a:spLocks noChangeArrowheads="1"/>
          </p:cNvSpPr>
          <p:nvPr/>
        </p:nvSpPr>
        <p:spPr bwMode="auto">
          <a:xfrm>
            <a:off x="5390869" y="3308318"/>
            <a:ext cx="244608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State preparation</a:t>
            </a:r>
          </a:p>
          <a:p>
            <a:pPr algn="ctr">
              <a:spcBef>
                <a:spcPct val="0"/>
              </a:spcBef>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Spec. measurement</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305" name="直接连接符 707"/>
          <p:cNvCxnSpPr/>
          <p:nvPr/>
        </p:nvCxnSpPr>
        <p:spPr>
          <a:xfrm>
            <a:off x="5247727" y="2267711"/>
            <a:ext cx="36513" cy="241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6" name="直接连接符 705"/>
          <p:cNvCxnSpPr/>
          <p:nvPr/>
        </p:nvCxnSpPr>
        <p:spPr>
          <a:xfrm>
            <a:off x="5157235" y="2267711"/>
            <a:ext cx="55563" cy="241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7" name="直接连接符 706"/>
          <p:cNvCxnSpPr/>
          <p:nvPr/>
        </p:nvCxnSpPr>
        <p:spPr>
          <a:xfrm flipV="1">
            <a:off x="5212798" y="2280411"/>
            <a:ext cx="34925" cy="2174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8" name="直接连接符 703"/>
          <p:cNvCxnSpPr/>
          <p:nvPr/>
        </p:nvCxnSpPr>
        <p:spPr>
          <a:xfrm>
            <a:off x="5039755" y="2266135"/>
            <a:ext cx="63500" cy="2428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9" name="直接连接符 704"/>
          <p:cNvCxnSpPr/>
          <p:nvPr/>
        </p:nvCxnSpPr>
        <p:spPr>
          <a:xfrm flipV="1">
            <a:off x="5103264" y="2253423"/>
            <a:ext cx="53975" cy="266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0" name="直接箭头连接符 699"/>
          <p:cNvCxnSpPr/>
          <p:nvPr/>
        </p:nvCxnSpPr>
        <p:spPr>
          <a:xfrm>
            <a:off x="4663524" y="1977205"/>
            <a:ext cx="107951" cy="57785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1" name="流程图: 过程 75"/>
          <p:cNvSpPr/>
          <p:nvPr/>
        </p:nvSpPr>
        <p:spPr bwMode="auto">
          <a:xfrm>
            <a:off x="4760304" y="2516220"/>
            <a:ext cx="540015" cy="35991"/>
          </a:xfrm>
          <a:prstGeom prst="flowChartProcess">
            <a:avLst/>
          </a:prstGeom>
          <a:solidFill>
            <a:srgbClr val="00B050"/>
          </a:solidFill>
          <a:ln w="6350">
            <a:solidFill>
              <a:srgbClr val="00B050"/>
            </a:solidFill>
          </a:ln>
          <a:scene3d>
            <a:camera prst="orthographicFront">
              <a:rot lat="0" lon="0" rev="3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312" name="流程图: 过程 74"/>
          <p:cNvSpPr/>
          <p:nvPr/>
        </p:nvSpPr>
        <p:spPr bwMode="auto">
          <a:xfrm>
            <a:off x="4760304" y="2223976"/>
            <a:ext cx="540015" cy="35991"/>
          </a:xfrm>
          <a:prstGeom prst="flowChartProcess">
            <a:avLst/>
          </a:prstGeom>
          <a:solidFill>
            <a:srgbClr val="00B050"/>
          </a:solidFill>
          <a:ln w="6350">
            <a:solidFill>
              <a:srgbClr val="00B05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cxnSp>
        <p:nvCxnSpPr>
          <p:cNvPr id="313" name="直接连接符 689"/>
          <p:cNvCxnSpPr/>
          <p:nvPr/>
        </p:nvCxnSpPr>
        <p:spPr>
          <a:xfrm>
            <a:off x="3216472" y="2132784"/>
            <a:ext cx="242909" cy="4854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4" name="直接连接符 690"/>
          <p:cNvCxnSpPr>
            <a:endCxn id="274" idx="2"/>
          </p:cNvCxnSpPr>
          <p:nvPr/>
        </p:nvCxnSpPr>
        <p:spPr>
          <a:xfrm flipV="1">
            <a:off x="3462542" y="2169408"/>
            <a:ext cx="133091" cy="439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5" name="Straight Connector 1207"/>
          <p:cNvCxnSpPr>
            <a:stCxn id="274" idx="2"/>
          </p:cNvCxnSpPr>
          <p:nvPr/>
        </p:nvCxnSpPr>
        <p:spPr>
          <a:xfrm>
            <a:off x="3595625" y="2169410"/>
            <a:ext cx="125664" cy="414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6" name="直接连接符 694"/>
          <p:cNvCxnSpPr/>
          <p:nvPr/>
        </p:nvCxnSpPr>
        <p:spPr>
          <a:xfrm flipV="1">
            <a:off x="3937200" y="2204220"/>
            <a:ext cx="73471" cy="35401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17" name="组合 827"/>
          <p:cNvGrpSpPr/>
          <p:nvPr/>
        </p:nvGrpSpPr>
        <p:grpSpPr>
          <a:xfrm>
            <a:off x="2790214" y="2377687"/>
            <a:ext cx="2677413" cy="35991"/>
            <a:chOff x="203524" y="2735103"/>
            <a:chExt cx="2677413" cy="35991"/>
          </a:xfrm>
        </p:grpSpPr>
        <p:sp>
          <p:nvSpPr>
            <p:cNvPr id="318" name="流程图: 联系 119"/>
            <p:cNvSpPr/>
            <p:nvPr/>
          </p:nvSpPr>
          <p:spPr bwMode="auto">
            <a:xfrm>
              <a:off x="2035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19" name="流程图: 联系 119"/>
            <p:cNvSpPr/>
            <p:nvPr/>
          </p:nvSpPr>
          <p:spPr bwMode="auto">
            <a:xfrm>
              <a:off x="3559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0" name="流程图: 联系 119"/>
            <p:cNvSpPr/>
            <p:nvPr/>
          </p:nvSpPr>
          <p:spPr bwMode="auto">
            <a:xfrm>
              <a:off x="5083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1" name="流程图: 联系 119"/>
            <p:cNvSpPr/>
            <p:nvPr/>
          </p:nvSpPr>
          <p:spPr bwMode="auto">
            <a:xfrm>
              <a:off x="6607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2" name="流程图: 联系 119"/>
            <p:cNvSpPr/>
            <p:nvPr/>
          </p:nvSpPr>
          <p:spPr bwMode="auto">
            <a:xfrm>
              <a:off x="8131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3" name="流程图: 联系 119"/>
            <p:cNvSpPr/>
            <p:nvPr/>
          </p:nvSpPr>
          <p:spPr bwMode="auto">
            <a:xfrm>
              <a:off x="9655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4" name="流程图: 联系 119"/>
            <p:cNvSpPr/>
            <p:nvPr/>
          </p:nvSpPr>
          <p:spPr bwMode="auto">
            <a:xfrm>
              <a:off x="10798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5" name="流程图: 联系 119"/>
            <p:cNvSpPr/>
            <p:nvPr/>
          </p:nvSpPr>
          <p:spPr bwMode="auto">
            <a:xfrm>
              <a:off x="12322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6" name="流程图: 联系 119"/>
            <p:cNvSpPr/>
            <p:nvPr/>
          </p:nvSpPr>
          <p:spPr bwMode="auto">
            <a:xfrm>
              <a:off x="13846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7" name="流程图: 联系 119"/>
            <p:cNvSpPr/>
            <p:nvPr/>
          </p:nvSpPr>
          <p:spPr bwMode="auto">
            <a:xfrm>
              <a:off x="15370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8" name="流程图: 联系 119"/>
            <p:cNvSpPr/>
            <p:nvPr/>
          </p:nvSpPr>
          <p:spPr bwMode="auto">
            <a:xfrm>
              <a:off x="16894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29" name="流程图: 联系 119"/>
            <p:cNvSpPr/>
            <p:nvPr/>
          </p:nvSpPr>
          <p:spPr bwMode="auto">
            <a:xfrm>
              <a:off x="1841824"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0" name="流程图: 联系 119"/>
            <p:cNvSpPr/>
            <p:nvPr/>
          </p:nvSpPr>
          <p:spPr bwMode="auto">
            <a:xfrm>
              <a:off x="19529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1" name="流程图: 联系 119"/>
            <p:cNvSpPr/>
            <p:nvPr/>
          </p:nvSpPr>
          <p:spPr bwMode="auto">
            <a:xfrm>
              <a:off x="21053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2" name="流程图: 联系 119"/>
            <p:cNvSpPr/>
            <p:nvPr/>
          </p:nvSpPr>
          <p:spPr bwMode="auto">
            <a:xfrm>
              <a:off x="22577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3" name="流程图: 联系 119"/>
            <p:cNvSpPr/>
            <p:nvPr/>
          </p:nvSpPr>
          <p:spPr bwMode="auto">
            <a:xfrm>
              <a:off x="24101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4" name="流程图: 联系 119"/>
            <p:cNvSpPr/>
            <p:nvPr/>
          </p:nvSpPr>
          <p:spPr bwMode="auto">
            <a:xfrm>
              <a:off x="25625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5" name="流程图: 联系 119"/>
            <p:cNvSpPr/>
            <p:nvPr/>
          </p:nvSpPr>
          <p:spPr bwMode="auto">
            <a:xfrm>
              <a:off x="2714949"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336" name="流程图: 联系 119"/>
            <p:cNvSpPr/>
            <p:nvPr/>
          </p:nvSpPr>
          <p:spPr bwMode="auto">
            <a:xfrm>
              <a:off x="2844936" y="2735103"/>
              <a:ext cx="36001" cy="35991"/>
            </a:xfrm>
            <a:prstGeom prst="flowChartConnector">
              <a:avLst/>
            </a:prstGeom>
            <a:solidFill>
              <a:srgbClr val="FF0000"/>
            </a:solidFill>
            <a:ln>
              <a:solidFill>
                <a:srgbClr val="FF000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cxnSp>
        <p:nvCxnSpPr>
          <p:cNvPr id="337" name="直接连接符 134"/>
          <p:cNvCxnSpPr/>
          <p:nvPr/>
        </p:nvCxnSpPr>
        <p:spPr bwMode="auto">
          <a:xfrm>
            <a:off x="5426265" y="1346205"/>
            <a:ext cx="0" cy="2484000"/>
          </a:xfrm>
          <a:prstGeom prst="line">
            <a:avLst/>
          </a:prstGeom>
          <a:ln w="28575">
            <a:solidFill>
              <a:srgbClr val="5388DD"/>
            </a:solidFill>
            <a:prstDash val="dash"/>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cxnSp>
        <p:nvCxnSpPr>
          <p:cNvPr id="338" name="直接连接符 134"/>
          <p:cNvCxnSpPr/>
          <p:nvPr/>
        </p:nvCxnSpPr>
        <p:spPr bwMode="auto">
          <a:xfrm>
            <a:off x="2808207" y="1346205"/>
            <a:ext cx="0" cy="2484000"/>
          </a:xfrm>
          <a:prstGeom prst="line">
            <a:avLst/>
          </a:prstGeom>
          <a:ln w="28575">
            <a:solidFill>
              <a:srgbClr val="5388DD"/>
            </a:solidFill>
            <a:prstDash val="dash"/>
          </a:ln>
          <a:scene3d>
            <a:camera prst="orthographicFront">
              <a:rot lat="0" lon="0" rev="0"/>
            </a:camera>
            <a:lightRig rig="threePt" dir="t"/>
          </a:scene3d>
        </p:spPr>
        <p:style>
          <a:lnRef idx="1">
            <a:schemeClr val="accent1"/>
          </a:lnRef>
          <a:fillRef idx="0">
            <a:schemeClr val="accent1"/>
          </a:fillRef>
          <a:effectRef idx="0">
            <a:schemeClr val="accent1"/>
          </a:effectRef>
          <a:fontRef idx="minor">
            <a:schemeClr val="tx1"/>
          </a:fontRef>
        </p:style>
      </p:cxnSp>
      <p:grpSp>
        <p:nvGrpSpPr>
          <p:cNvPr id="413" name="组合 992"/>
          <p:cNvGrpSpPr/>
          <p:nvPr/>
        </p:nvGrpSpPr>
        <p:grpSpPr>
          <a:xfrm rot="300000">
            <a:off x="5408619" y="1676035"/>
            <a:ext cx="504825" cy="1368000"/>
            <a:chOff x="4322771" y="1827545"/>
            <a:chExt cx="504825" cy="1368000"/>
          </a:xfrm>
        </p:grpSpPr>
        <p:sp>
          <p:nvSpPr>
            <p:cNvPr id="414" name="乘号 8"/>
            <p:cNvSpPr/>
            <p:nvPr/>
          </p:nvSpPr>
          <p:spPr bwMode="auto">
            <a:xfrm>
              <a:off x="4322771" y="2308538"/>
              <a:ext cx="504825" cy="73025"/>
            </a:xfrm>
            <a:prstGeom prst="mathMultiply">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15" name="矩形 9"/>
            <p:cNvSpPr/>
            <p:nvPr/>
          </p:nvSpPr>
          <p:spPr bwMode="auto">
            <a:xfrm>
              <a:off x="4428340" y="2308538"/>
              <a:ext cx="288925" cy="730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16" name="乘号 5"/>
            <p:cNvSpPr/>
            <p:nvPr/>
          </p:nvSpPr>
          <p:spPr bwMode="auto">
            <a:xfrm>
              <a:off x="4322771" y="2740338"/>
              <a:ext cx="504825" cy="73025"/>
            </a:xfrm>
            <a:prstGeom prst="mathMultiply">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17" name="矩形 6"/>
            <p:cNvSpPr/>
            <p:nvPr/>
          </p:nvSpPr>
          <p:spPr bwMode="auto">
            <a:xfrm>
              <a:off x="4428340" y="2740338"/>
              <a:ext cx="288925" cy="73025"/>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18" name="下箭头 761"/>
            <p:cNvSpPr/>
            <p:nvPr/>
          </p:nvSpPr>
          <p:spPr bwMode="auto">
            <a:xfrm>
              <a:off x="4498653" y="1827545"/>
              <a:ext cx="144000" cy="1368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grpSp>
      <p:sp>
        <p:nvSpPr>
          <p:cNvPr id="419" name="TextBox 824"/>
          <p:cNvSpPr txBox="1">
            <a:spLocks noChangeArrowheads="1"/>
          </p:cNvSpPr>
          <p:nvPr/>
        </p:nvSpPr>
        <p:spPr bwMode="auto">
          <a:xfrm>
            <a:off x="9119610" y="5887457"/>
            <a:ext cx="1228873"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None/>
            </a:pPr>
            <a:r>
              <a:rPr lang="en-US" altLang="zh-CN" sz="2000" i="1" dirty="0">
                <a:solidFill>
                  <a:srgbClr val="FF0000"/>
                </a:solidFill>
                <a:latin typeface="+mn-lt"/>
                <a:ea typeface="黑体" panose="02010609060101010101" pitchFamily="49" charset="-122"/>
              </a:rPr>
              <a:t>2</a:t>
            </a:r>
            <a:r>
              <a:rPr lang="en-US" altLang="zh-CN" sz="2000" i="1" baseline="30000" dirty="0">
                <a:solidFill>
                  <a:srgbClr val="FF0000"/>
                </a:solidFill>
                <a:latin typeface="+mn-lt"/>
                <a:ea typeface="黑体" panose="02010609060101010101" pitchFamily="49" charset="-122"/>
              </a:rPr>
              <a:t>3</a:t>
            </a:r>
            <a:r>
              <a:rPr lang="en-US" altLang="zh-CN" sz="2000" i="1" dirty="0">
                <a:solidFill>
                  <a:srgbClr val="FF0000"/>
                </a:solidFill>
                <a:latin typeface="+mn-lt"/>
                <a:ea typeface="黑体" panose="02010609060101010101" pitchFamily="49" charset="-122"/>
              </a:rPr>
              <a:t>S</a:t>
            </a:r>
            <a:r>
              <a:rPr lang="en-US" altLang="zh-CN" sz="2000" baseline="-25000" dirty="0">
                <a:solidFill>
                  <a:srgbClr val="FF0000"/>
                </a:solidFill>
                <a:latin typeface="+mn-lt"/>
                <a:ea typeface="黑体" panose="02010609060101010101" pitchFamily="49" charset="-122"/>
              </a:rPr>
              <a:t>1</a:t>
            </a:r>
            <a:endParaRPr lang="zh-CN" altLang="en-US" sz="2000" dirty="0">
              <a:solidFill>
                <a:srgbClr val="FF0000"/>
              </a:solidFill>
              <a:latin typeface="+mn-lt"/>
              <a:ea typeface="黑体" panose="02010609060101010101" pitchFamily="49" charset="-122"/>
            </a:endParaRPr>
          </a:p>
        </p:txBody>
      </p:sp>
      <p:grpSp>
        <p:nvGrpSpPr>
          <p:cNvPr id="420" name="组合 878"/>
          <p:cNvGrpSpPr/>
          <p:nvPr/>
        </p:nvGrpSpPr>
        <p:grpSpPr>
          <a:xfrm rot="300000">
            <a:off x="5561423" y="1659120"/>
            <a:ext cx="2520000" cy="1662943"/>
            <a:chOff x="4493282" y="1742889"/>
            <a:chExt cx="2520000" cy="1662942"/>
          </a:xfrm>
        </p:grpSpPr>
        <p:sp>
          <p:nvSpPr>
            <p:cNvPr id="421" name="矩形 54"/>
            <p:cNvSpPr/>
            <p:nvPr/>
          </p:nvSpPr>
          <p:spPr bwMode="auto">
            <a:xfrm>
              <a:off x="5522930" y="3333849"/>
              <a:ext cx="468013" cy="71982"/>
            </a:xfrm>
            <a:prstGeom prst="rect">
              <a:avLst/>
            </a:prstGeom>
            <a:solidFill>
              <a:srgbClr val="00B050"/>
            </a:solidFill>
            <a:ln>
              <a:solidFill>
                <a:srgbClr val="00B050"/>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22" name="矩形 158"/>
            <p:cNvSpPr/>
            <p:nvPr/>
          </p:nvSpPr>
          <p:spPr bwMode="auto">
            <a:xfrm>
              <a:off x="5071858" y="2722670"/>
              <a:ext cx="1362849" cy="142145"/>
            </a:xfrm>
            <a:prstGeom prst="rect">
              <a:avLst/>
            </a:prstGeom>
            <a:ln>
              <a:solidFill>
                <a:schemeClr val="tx1"/>
              </a:solid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b="1">
                <a:ln w="18000">
                  <a:solidFill>
                    <a:schemeClr val="accent2">
                      <a:satMod val="140000"/>
                    </a:schemeClr>
                  </a:solidFill>
                  <a:prstDash val="solid"/>
                  <a:miter lim="800000"/>
                </a:ln>
                <a:noFill/>
                <a:ea typeface="黑体" panose="02010609060101010101" pitchFamily="49" charset="-122"/>
              </a:endParaRPr>
            </a:p>
          </p:txBody>
        </p:sp>
        <p:sp>
          <p:nvSpPr>
            <p:cNvPr id="423" name="矩形 155"/>
            <p:cNvSpPr/>
            <p:nvPr/>
          </p:nvSpPr>
          <p:spPr bwMode="auto">
            <a:xfrm>
              <a:off x="5071858" y="2340573"/>
              <a:ext cx="1362849" cy="142145"/>
            </a:xfrm>
            <a:prstGeom prst="rect">
              <a:avLst/>
            </a:prstGeom>
            <a:ln>
              <a:solidFill>
                <a:schemeClr val="tx1"/>
              </a:solidFill>
            </a:ln>
            <a:scene3d>
              <a:camera prst="orthographicFront">
                <a:rot lat="0" lon="0" rev="0"/>
              </a:camera>
              <a:lightRig rig="threePt" dir="t"/>
            </a:scene3d>
          </p:spPr>
          <p:style>
            <a:lnRef idx="2">
              <a:schemeClr val="accent2"/>
            </a:lnRef>
            <a:fillRef idx="1">
              <a:schemeClr val="lt1"/>
            </a:fillRef>
            <a:effectRef idx="0">
              <a:schemeClr val="accent2"/>
            </a:effectRef>
            <a:fontRef idx="minor">
              <a:schemeClr val="dk1"/>
            </a:fontRef>
          </p:style>
          <p:txBody>
            <a:bodyPr anchor="ctr"/>
            <a:lstStyle/>
            <a:p>
              <a:pPr algn="ctr">
                <a:defRPr/>
              </a:pPr>
              <a:endParaRPr lang="zh-CN" altLang="en-US">
                <a:ea typeface="黑体" panose="02010609060101010101" pitchFamily="49" charset="-122"/>
              </a:endParaRPr>
            </a:p>
          </p:txBody>
        </p:sp>
        <p:sp>
          <p:nvSpPr>
            <p:cNvPr id="424" name="乘号 8"/>
            <p:cNvSpPr/>
            <p:nvPr/>
          </p:nvSpPr>
          <p:spPr bwMode="auto">
            <a:xfrm>
              <a:off x="4493282" y="2339188"/>
              <a:ext cx="2520000" cy="144000"/>
            </a:xfrm>
            <a:prstGeom prst="mathMultiply">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ea typeface="黑体" panose="02010609060101010101" pitchFamily="49" charset="-122"/>
              </a:endParaRPr>
            </a:p>
          </p:txBody>
        </p:sp>
        <p:grpSp>
          <p:nvGrpSpPr>
            <p:cNvPr id="425" name="组合 68"/>
            <p:cNvGrpSpPr/>
            <p:nvPr/>
          </p:nvGrpSpPr>
          <p:grpSpPr bwMode="auto">
            <a:xfrm>
              <a:off x="4925282" y="2210427"/>
              <a:ext cx="1656000" cy="792000"/>
              <a:chOff x="3741812" y="4184333"/>
              <a:chExt cx="1656000" cy="720000"/>
            </a:xfrm>
            <a:scene3d>
              <a:camera prst="orthographicFront">
                <a:rot lat="0" lon="0" rev="0"/>
              </a:camera>
              <a:lightRig rig="threePt" dir="t"/>
            </a:scene3d>
          </p:grpSpPr>
          <p:sp>
            <p:nvSpPr>
              <p:cNvPr id="429" name="圆角矩形 161"/>
              <p:cNvSpPr/>
              <p:nvPr/>
            </p:nvSpPr>
            <p:spPr>
              <a:xfrm>
                <a:off x="3816352" y="4261429"/>
                <a:ext cx="1512168"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w="0"/>
                  <a:solidFill>
                    <a:schemeClr val="tx1"/>
                  </a:solidFill>
                  <a:ea typeface="黑体" panose="02010609060101010101" pitchFamily="49" charset="-122"/>
                </a:endParaRPr>
              </a:p>
            </p:txBody>
          </p:sp>
          <p:sp>
            <p:nvSpPr>
              <p:cNvPr id="430" name="圆角矩形 162"/>
              <p:cNvSpPr/>
              <p:nvPr/>
            </p:nvSpPr>
            <p:spPr>
              <a:xfrm>
                <a:off x="3779912" y="4221087"/>
                <a:ext cx="1584176" cy="648073"/>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w="0"/>
                  <a:solidFill>
                    <a:schemeClr val="tx1"/>
                  </a:solidFill>
                  <a:ea typeface="黑体" panose="02010609060101010101" pitchFamily="49" charset="-122"/>
                </a:endParaRPr>
              </a:p>
            </p:txBody>
          </p:sp>
          <p:sp>
            <p:nvSpPr>
              <p:cNvPr id="431" name="圆角矩形 163"/>
              <p:cNvSpPr/>
              <p:nvPr/>
            </p:nvSpPr>
            <p:spPr>
              <a:xfrm>
                <a:off x="3741812" y="4184333"/>
                <a:ext cx="1656000" cy="720000"/>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n w="0"/>
                  <a:solidFill>
                    <a:schemeClr val="tx1"/>
                  </a:solidFill>
                  <a:ea typeface="黑体" panose="02010609060101010101" pitchFamily="49" charset="-122"/>
                </a:endParaRPr>
              </a:p>
            </p:txBody>
          </p:sp>
        </p:grpSp>
        <p:sp>
          <p:nvSpPr>
            <p:cNvPr id="426" name="乘号 8"/>
            <p:cNvSpPr/>
            <p:nvPr/>
          </p:nvSpPr>
          <p:spPr bwMode="auto">
            <a:xfrm>
              <a:off x="4493282" y="2723363"/>
              <a:ext cx="2520000" cy="144000"/>
            </a:xfrm>
            <a:prstGeom prst="mathMultiply">
              <a:avLst/>
            </a:prstGeom>
            <a:ln>
              <a:noFill/>
            </a:ln>
            <a:effectLst/>
            <a:scene3d>
              <a:camera prst="orthographicFront">
                <a:rot lat="0" lon="0" rev="0"/>
              </a:camera>
              <a:lightRig rig="contrasting" dir="t">
                <a:rot lat="0" lon="0" rev="7800000"/>
              </a:lightRig>
            </a:scene3d>
            <a:sp3d>
              <a:bevelT w="139700" h="139700"/>
            </a:sp3d>
          </p:spPr>
          <p:style>
            <a:lnRef idx="3">
              <a:schemeClr val="lt1"/>
            </a:lnRef>
            <a:fillRef idx="1">
              <a:schemeClr val="accent3"/>
            </a:fillRef>
            <a:effectRef idx="1">
              <a:schemeClr val="accent3"/>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27" name="下箭头 135"/>
            <p:cNvSpPr/>
            <p:nvPr/>
          </p:nvSpPr>
          <p:spPr bwMode="auto">
            <a:xfrm>
              <a:off x="5699281" y="1742889"/>
              <a:ext cx="108003" cy="792000"/>
            </a:xfrm>
            <a:prstGeom prst="downArrow">
              <a:avLst/>
            </a:prstGeom>
            <a:solidFill>
              <a:srgbClr val="0000CC"/>
            </a:solidFill>
            <a:ln>
              <a:solidFill>
                <a:srgbClr val="0000CC"/>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sp>
          <p:nvSpPr>
            <p:cNvPr id="428" name="上下箭头 51"/>
            <p:cNvSpPr/>
            <p:nvPr/>
          </p:nvSpPr>
          <p:spPr bwMode="auto">
            <a:xfrm>
              <a:off x="5699281" y="2650946"/>
              <a:ext cx="101993" cy="637540"/>
            </a:xfrm>
            <a:prstGeom prst="upDownArrow">
              <a:avLst/>
            </a:prstGeom>
            <a:solidFill>
              <a:srgbClr val="0000CC"/>
            </a:solidFill>
            <a:ln>
              <a:solidFill>
                <a:srgbClr val="0000CC"/>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ea typeface="黑体" panose="02010609060101010101" pitchFamily="49" charset="-122"/>
              </a:endParaRPr>
            </a:p>
          </p:txBody>
        </p:sp>
      </p:grpSp>
      <p:grpSp>
        <p:nvGrpSpPr>
          <p:cNvPr id="441" name="组合 1017"/>
          <p:cNvGrpSpPr/>
          <p:nvPr/>
        </p:nvGrpSpPr>
        <p:grpSpPr>
          <a:xfrm>
            <a:off x="5204708" y="3964913"/>
            <a:ext cx="1117247" cy="1133749"/>
            <a:chOff x="4039283" y="3949633"/>
            <a:chExt cx="1117246" cy="1133747"/>
          </a:xfrm>
        </p:grpSpPr>
        <p:cxnSp>
          <p:nvCxnSpPr>
            <p:cNvPr id="442" name="直接连接符 441"/>
            <p:cNvCxnSpPr>
              <a:cxnSpLocks noChangeAspect="1"/>
            </p:cNvCxnSpPr>
            <p:nvPr/>
          </p:nvCxnSpPr>
          <p:spPr>
            <a:xfrm>
              <a:off x="4310622" y="4810226"/>
              <a:ext cx="19278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43" name="直接连接符 442"/>
            <p:cNvCxnSpPr>
              <a:cxnSpLocks noChangeAspect="1"/>
            </p:cNvCxnSpPr>
            <p:nvPr/>
          </p:nvCxnSpPr>
          <p:spPr>
            <a:xfrm>
              <a:off x="4259819" y="4219174"/>
              <a:ext cx="546909" cy="0"/>
            </a:xfrm>
            <a:prstGeom prst="line">
              <a:avLst/>
            </a:prstGeom>
            <a:ln w="38100"/>
          </p:spPr>
          <p:style>
            <a:lnRef idx="3">
              <a:schemeClr val="dk1"/>
            </a:lnRef>
            <a:fillRef idx="0">
              <a:schemeClr val="dk1"/>
            </a:fillRef>
            <a:effectRef idx="2">
              <a:schemeClr val="dk1"/>
            </a:effectRef>
            <a:fontRef idx="minor">
              <a:schemeClr val="tx1"/>
            </a:fontRef>
          </p:style>
        </p:cxnSp>
        <p:sp>
          <p:nvSpPr>
            <p:cNvPr id="444" name="文本框 443"/>
            <p:cNvSpPr txBox="1">
              <a:spLocks noChangeAspect="1"/>
            </p:cNvSpPr>
            <p:nvPr/>
          </p:nvSpPr>
          <p:spPr>
            <a:xfrm>
              <a:off x="4039283" y="4806381"/>
              <a:ext cx="636834"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1200" baseline="-25000" dirty="0">
                  <a:latin typeface="Times New Roman" panose="02020603050405020304" pitchFamily="18" charset="0"/>
                  <a:ea typeface="黑体" panose="02010609060101010101" pitchFamily="49" charset="-122"/>
                  <a:cs typeface="Times New Roman" panose="02020603050405020304" pitchFamily="18" charset="0"/>
                </a:rPr>
                <a:t>1(0)</a:t>
              </a:r>
              <a:endParaRPr lang="zh-CN" altLang="en-US" sz="1200" baseline="-25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45" name="文本框 444"/>
            <p:cNvSpPr txBox="1">
              <a:spLocks noChangeAspect="1"/>
            </p:cNvSpPr>
            <p:nvPr/>
          </p:nvSpPr>
          <p:spPr>
            <a:xfrm>
              <a:off x="4284663" y="3949633"/>
              <a:ext cx="477394"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1200" baseline="-25000" dirty="0">
                  <a:ea typeface="黑体" panose="02010609060101010101" pitchFamily="49" charset="-122"/>
                  <a:cs typeface="Times New Roman" panose="02020603050405020304" pitchFamily="18" charset="0"/>
                </a:rPr>
                <a:t>1</a:t>
              </a:r>
              <a:endParaRPr lang="zh-CN" altLang="en-US" sz="1200" baseline="-25000" dirty="0">
                <a:ea typeface="黑体" panose="02010609060101010101" pitchFamily="49" charset="-122"/>
                <a:cs typeface="Times New Roman" panose="02020603050405020304" pitchFamily="18" charset="0"/>
              </a:endParaRPr>
            </a:p>
          </p:txBody>
        </p:sp>
        <p:cxnSp>
          <p:nvCxnSpPr>
            <p:cNvPr id="446" name="直接箭头连接符 445"/>
            <p:cNvCxnSpPr>
              <a:cxnSpLocks noChangeAspect="1"/>
            </p:cNvCxnSpPr>
            <p:nvPr/>
          </p:nvCxnSpPr>
          <p:spPr>
            <a:xfrm flipV="1">
              <a:off x="4408038" y="4246800"/>
              <a:ext cx="0" cy="551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7" name="直接连接符 446"/>
            <p:cNvCxnSpPr>
              <a:cxnSpLocks noChangeAspect="1"/>
            </p:cNvCxnSpPr>
            <p:nvPr/>
          </p:nvCxnSpPr>
          <p:spPr>
            <a:xfrm>
              <a:off x="4579874" y="4797526"/>
              <a:ext cx="1814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48" name="直接箭头连接符 447"/>
            <p:cNvCxnSpPr>
              <a:cxnSpLocks noChangeAspect="1"/>
            </p:cNvCxnSpPr>
            <p:nvPr/>
          </p:nvCxnSpPr>
          <p:spPr>
            <a:xfrm flipV="1">
              <a:off x="4663784" y="4355238"/>
              <a:ext cx="0" cy="544424"/>
            </a:xfrm>
            <a:prstGeom prst="straightConnector1">
              <a:avLst/>
            </a:prstGeom>
            <a:ln w="38100">
              <a:solidFill>
                <a:schemeClr val="tx1"/>
              </a:solidFill>
              <a:tailEnd type="triangle"/>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sp>
          <p:nvSpPr>
            <p:cNvPr id="449" name="文本框 448"/>
            <p:cNvSpPr txBox="1">
              <a:spLocks noChangeAspect="1"/>
            </p:cNvSpPr>
            <p:nvPr/>
          </p:nvSpPr>
          <p:spPr>
            <a:xfrm>
              <a:off x="4504996" y="4814076"/>
              <a:ext cx="651533" cy="261610"/>
            </a:xfrm>
            <a:prstGeom prst="rect">
              <a:avLst/>
            </a:prstGeom>
            <a:noFill/>
          </p:spPr>
          <p:txBody>
            <a:bodyPr wrap="square" rtlCol="0">
              <a:spAutoFit/>
            </a:bodyPr>
            <a:lstStyle/>
            <a:p>
              <a:pPr algn="ctr"/>
              <a:r>
                <a:rPr lang="en-US" altLang="zh-CN" sz="11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1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1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1100" baseline="-25000" dirty="0">
                  <a:latin typeface="Times New Roman" panose="02020603050405020304" pitchFamily="18" charset="0"/>
                  <a:ea typeface="黑体" panose="02010609060101010101" pitchFamily="49" charset="-122"/>
                  <a:cs typeface="Times New Roman" panose="02020603050405020304" pitchFamily="18" charset="0"/>
                </a:rPr>
                <a:t>1(1,-1)</a:t>
              </a:r>
              <a:endParaRPr lang="zh-CN" altLang="en-US" sz="1100" baseline="-25000" dirty="0">
                <a:latin typeface="Times New Roman" panose="02020603050405020304" pitchFamily="18" charset="0"/>
                <a:ea typeface="黑体" panose="02010609060101010101" pitchFamily="49" charset="-122"/>
                <a:cs typeface="Times New Roman" panose="02020603050405020304" pitchFamily="18" charset="0"/>
              </a:endParaRPr>
            </a:p>
          </p:txBody>
        </p:sp>
      </p:grpSp>
      <p:grpSp>
        <p:nvGrpSpPr>
          <p:cNvPr id="458" name="组合 1026"/>
          <p:cNvGrpSpPr/>
          <p:nvPr/>
        </p:nvGrpSpPr>
        <p:grpSpPr>
          <a:xfrm>
            <a:off x="3642343" y="3964908"/>
            <a:ext cx="651055" cy="1133747"/>
            <a:chOff x="4039283" y="3949633"/>
            <a:chExt cx="651054" cy="1133747"/>
          </a:xfrm>
        </p:grpSpPr>
        <p:cxnSp>
          <p:nvCxnSpPr>
            <p:cNvPr id="459" name="直接连接符 458"/>
            <p:cNvCxnSpPr>
              <a:cxnSpLocks noChangeAspect="1"/>
            </p:cNvCxnSpPr>
            <p:nvPr/>
          </p:nvCxnSpPr>
          <p:spPr>
            <a:xfrm>
              <a:off x="4310622" y="4810226"/>
              <a:ext cx="19278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60" name="直接连接符 459"/>
            <p:cNvCxnSpPr>
              <a:cxnSpLocks noChangeAspect="1"/>
            </p:cNvCxnSpPr>
            <p:nvPr/>
          </p:nvCxnSpPr>
          <p:spPr>
            <a:xfrm>
              <a:off x="4304269" y="4219174"/>
              <a:ext cx="216000" cy="0"/>
            </a:xfrm>
            <a:prstGeom prst="line">
              <a:avLst/>
            </a:prstGeom>
            <a:ln w="38100"/>
          </p:spPr>
          <p:style>
            <a:lnRef idx="3">
              <a:schemeClr val="dk1"/>
            </a:lnRef>
            <a:fillRef idx="0">
              <a:schemeClr val="dk1"/>
            </a:fillRef>
            <a:effectRef idx="2">
              <a:schemeClr val="dk1"/>
            </a:effectRef>
            <a:fontRef idx="minor">
              <a:schemeClr val="tx1"/>
            </a:fontRef>
          </p:style>
        </p:cxnSp>
        <p:sp>
          <p:nvSpPr>
            <p:cNvPr id="461" name="文本框 460"/>
            <p:cNvSpPr txBox="1">
              <a:spLocks noChangeAspect="1"/>
            </p:cNvSpPr>
            <p:nvPr/>
          </p:nvSpPr>
          <p:spPr>
            <a:xfrm>
              <a:off x="4039283" y="4806381"/>
              <a:ext cx="636834"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1200" baseline="-25000" dirty="0">
                  <a:latin typeface="Times New Roman" panose="02020603050405020304" pitchFamily="18" charset="0"/>
                  <a:ea typeface="黑体" panose="02010609060101010101" pitchFamily="49" charset="-122"/>
                  <a:cs typeface="Times New Roman" panose="02020603050405020304" pitchFamily="18" charset="0"/>
                </a:rPr>
                <a:t>1</a:t>
              </a:r>
              <a:endParaRPr lang="zh-CN" altLang="en-US" sz="1200" baseline="-25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62" name="文本框 461"/>
            <p:cNvSpPr txBox="1">
              <a:spLocks noChangeAspect="1"/>
            </p:cNvSpPr>
            <p:nvPr/>
          </p:nvSpPr>
          <p:spPr>
            <a:xfrm>
              <a:off x="4212943" y="3949633"/>
              <a:ext cx="477394"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1200" baseline="-25000" dirty="0">
                  <a:ea typeface="黑体" panose="02010609060101010101" pitchFamily="49" charset="-122"/>
                  <a:cs typeface="Times New Roman" panose="02020603050405020304" pitchFamily="18" charset="0"/>
                </a:rPr>
                <a:t>2</a:t>
              </a:r>
              <a:endParaRPr lang="zh-CN" altLang="en-US" sz="1200" baseline="-25000" dirty="0">
                <a:ea typeface="黑体" panose="02010609060101010101" pitchFamily="49" charset="-122"/>
                <a:cs typeface="Times New Roman" panose="02020603050405020304" pitchFamily="18" charset="0"/>
              </a:endParaRPr>
            </a:p>
          </p:txBody>
        </p:sp>
        <p:cxnSp>
          <p:nvCxnSpPr>
            <p:cNvPr id="463" name="直接箭头连接符 462"/>
            <p:cNvCxnSpPr>
              <a:cxnSpLocks noChangeAspect="1"/>
            </p:cNvCxnSpPr>
            <p:nvPr/>
          </p:nvCxnSpPr>
          <p:spPr>
            <a:xfrm flipV="1">
              <a:off x="4408038" y="4246800"/>
              <a:ext cx="0" cy="551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64" name="组合 1035"/>
          <p:cNvGrpSpPr/>
          <p:nvPr/>
        </p:nvGrpSpPr>
        <p:grpSpPr>
          <a:xfrm>
            <a:off x="6186797" y="3955288"/>
            <a:ext cx="1174397" cy="1105172"/>
            <a:chOff x="3934507" y="3949633"/>
            <a:chExt cx="1174397" cy="1105172"/>
          </a:xfrm>
        </p:grpSpPr>
        <p:cxnSp>
          <p:nvCxnSpPr>
            <p:cNvPr id="465" name="直接连接符 464"/>
            <p:cNvCxnSpPr>
              <a:cxnSpLocks noChangeAspect="1"/>
            </p:cNvCxnSpPr>
            <p:nvPr/>
          </p:nvCxnSpPr>
          <p:spPr>
            <a:xfrm>
              <a:off x="4310622" y="4810226"/>
              <a:ext cx="192783"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66" name="直接连接符 465"/>
            <p:cNvCxnSpPr>
              <a:cxnSpLocks noChangeAspect="1"/>
            </p:cNvCxnSpPr>
            <p:nvPr/>
          </p:nvCxnSpPr>
          <p:spPr>
            <a:xfrm>
              <a:off x="4259819" y="4219174"/>
              <a:ext cx="546909" cy="0"/>
            </a:xfrm>
            <a:prstGeom prst="line">
              <a:avLst/>
            </a:prstGeom>
            <a:ln w="38100"/>
          </p:spPr>
          <p:style>
            <a:lnRef idx="3">
              <a:schemeClr val="dk1"/>
            </a:lnRef>
            <a:fillRef idx="0">
              <a:schemeClr val="dk1"/>
            </a:fillRef>
            <a:effectRef idx="2">
              <a:schemeClr val="dk1"/>
            </a:effectRef>
            <a:fontRef idx="minor">
              <a:schemeClr val="tx1"/>
            </a:fontRef>
          </p:style>
        </p:cxnSp>
        <p:sp>
          <p:nvSpPr>
            <p:cNvPr id="467" name="文本框 466"/>
            <p:cNvSpPr txBox="1">
              <a:spLocks noChangeAspect="1"/>
            </p:cNvSpPr>
            <p:nvPr/>
          </p:nvSpPr>
          <p:spPr>
            <a:xfrm>
              <a:off x="3934507" y="4777806"/>
              <a:ext cx="763569"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1200" baseline="-25000" dirty="0">
                  <a:latin typeface="Times New Roman" panose="02020603050405020304" pitchFamily="18" charset="0"/>
                  <a:ea typeface="黑体" panose="02010609060101010101" pitchFamily="49" charset="-122"/>
                  <a:cs typeface="Times New Roman" panose="02020603050405020304" pitchFamily="18" charset="0"/>
                </a:rPr>
                <a:t>1(1,-1)</a:t>
              </a:r>
              <a:endParaRPr lang="zh-CN" altLang="en-US" sz="1200" baseline="-250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68" name="文本框 467"/>
            <p:cNvSpPr txBox="1">
              <a:spLocks noChangeAspect="1"/>
            </p:cNvSpPr>
            <p:nvPr/>
          </p:nvSpPr>
          <p:spPr>
            <a:xfrm>
              <a:off x="4284662" y="3949633"/>
              <a:ext cx="551151" cy="276999"/>
            </a:xfrm>
            <a:prstGeom prst="rect">
              <a:avLst/>
            </a:prstGeom>
            <a:noFill/>
          </p:spPr>
          <p:txBody>
            <a:bodyPr wrap="square" rtlCol="0">
              <a:spAutoFit/>
            </a:bodyPr>
            <a:lstStyle/>
            <a:p>
              <a:pPr algn="ct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2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200" dirty="0">
                  <a:latin typeface="Times New Roman" panose="02020603050405020304" pitchFamily="18" charset="0"/>
                  <a:ea typeface="黑体" panose="02010609060101010101" pitchFamily="49" charset="-122"/>
                  <a:cs typeface="Times New Roman" panose="02020603050405020304" pitchFamily="18" charset="0"/>
                </a:rPr>
                <a:t>P</a:t>
              </a:r>
              <a:r>
                <a:rPr lang="en-US" altLang="zh-CN" sz="1200" baseline="-25000" dirty="0">
                  <a:latin typeface="Times New Roman" panose="02020603050405020304" pitchFamily="18" charset="0"/>
                  <a:ea typeface="黑体" panose="02010609060101010101" pitchFamily="49" charset="-122"/>
                  <a:cs typeface="Times New Roman" panose="02020603050405020304" pitchFamily="18" charset="0"/>
                </a:rPr>
                <a:t>1,</a:t>
              </a:r>
              <a:r>
                <a:rPr lang="en-US" altLang="zh-CN" sz="1200" baseline="-25000" dirty="0">
                  <a:ea typeface="黑体" panose="02010609060101010101" pitchFamily="49" charset="-122"/>
                  <a:cs typeface="Times New Roman" panose="02020603050405020304" pitchFamily="18" charset="0"/>
                </a:rPr>
                <a:t>2</a:t>
              </a:r>
              <a:endParaRPr lang="zh-CN" altLang="en-US" sz="1200" baseline="-25000" dirty="0">
                <a:ea typeface="黑体" panose="02010609060101010101" pitchFamily="49" charset="-122"/>
                <a:cs typeface="Times New Roman" panose="02020603050405020304" pitchFamily="18" charset="0"/>
              </a:endParaRPr>
            </a:p>
          </p:txBody>
        </p:sp>
        <p:cxnSp>
          <p:nvCxnSpPr>
            <p:cNvPr id="469" name="直接箭头连接符 468"/>
            <p:cNvCxnSpPr>
              <a:cxnSpLocks noChangeAspect="1"/>
            </p:cNvCxnSpPr>
            <p:nvPr/>
          </p:nvCxnSpPr>
          <p:spPr>
            <a:xfrm flipV="1">
              <a:off x="4408038" y="4246800"/>
              <a:ext cx="0" cy="5513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0" name="直接连接符 469"/>
            <p:cNvCxnSpPr>
              <a:cxnSpLocks noChangeAspect="1"/>
            </p:cNvCxnSpPr>
            <p:nvPr/>
          </p:nvCxnSpPr>
          <p:spPr>
            <a:xfrm>
              <a:off x="4579874" y="4797526"/>
              <a:ext cx="181477"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471" name="直接箭头连接符 470"/>
            <p:cNvCxnSpPr>
              <a:cxnSpLocks noChangeAspect="1"/>
            </p:cNvCxnSpPr>
            <p:nvPr/>
          </p:nvCxnSpPr>
          <p:spPr>
            <a:xfrm flipV="1">
              <a:off x="4663784" y="4355238"/>
              <a:ext cx="0" cy="544424"/>
            </a:xfrm>
            <a:prstGeom prst="straightConnector1">
              <a:avLst/>
            </a:prstGeom>
            <a:ln w="38100">
              <a:solidFill>
                <a:schemeClr val="tx1"/>
              </a:solidFill>
              <a:tailEnd type="triangle"/>
            </a:ln>
            <a:scene3d>
              <a:camera prst="orthographicFront">
                <a:rot lat="0" lon="0" rev="10799999"/>
              </a:camera>
              <a:lightRig rig="threePt" dir="t"/>
            </a:scene3d>
          </p:spPr>
          <p:style>
            <a:lnRef idx="1">
              <a:schemeClr val="accent1"/>
            </a:lnRef>
            <a:fillRef idx="0">
              <a:schemeClr val="accent1"/>
            </a:fillRef>
            <a:effectRef idx="0">
              <a:schemeClr val="accent1"/>
            </a:effectRef>
            <a:fontRef idx="minor">
              <a:schemeClr val="tx1"/>
            </a:fontRef>
          </p:style>
        </p:cxnSp>
        <p:sp>
          <p:nvSpPr>
            <p:cNvPr id="472" name="文本框 471"/>
            <p:cNvSpPr txBox="1">
              <a:spLocks noChangeAspect="1"/>
            </p:cNvSpPr>
            <p:nvPr/>
          </p:nvSpPr>
          <p:spPr>
            <a:xfrm>
              <a:off x="4457371" y="4785499"/>
              <a:ext cx="651533" cy="261610"/>
            </a:xfrm>
            <a:prstGeom prst="rect">
              <a:avLst/>
            </a:prstGeom>
            <a:noFill/>
          </p:spPr>
          <p:txBody>
            <a:bodyPr wrap="square" rtlCol="0">
              <a:spAutoFit/>
            </a:bodyPr>
            <a:lstStyle/>
            <a:p>
              <a:pPr algn="ctr"/>
              <a:r>
                <a:rPr lang="en-US" altLang="zh-CN" sz="1100" dirty="0">
                  <a:latin typeface="Times New Roman" panose="02020603050405020304" pitchFamily="18" charset="0"/>
                  <a:ea typeface="黑体" panose="02010609060101010101" pitchFamily="49" charset="-122"/>
                  <a:cs typeface="Times New Roman" panose="02020603050405020304" pitchFamily="18" charset="0"/>
                </a:rPr>
                <a:t>2</a:t>
              </a:r>
              <a:r>
                <a:rPr lang="en-US" altLang="zh-CN" sz="1100"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altLang="zh-CN" sz="1100" dirty="0">
                  <a:latin typeface="Times New Roman" panose="02020603050405020304" pitchFamily="18" charset="0"/>
                  <a:ea typeface="黑体" panose="02010609060101010101" pitchFamily="49" charset="-122"/>
                  <a:cs typeface="Times New Roman" panose="02020603050405020304" pitchFamily="18" charset="0"/>
                </a:rPr>
                <a:t>S</a:t>
              </a:r>
              <a:r>
                <a:rPr lang="en-US" altLang="zh-CN" sz="1100" baseline="-25000" dirty="0">
                  <a:latin typeface="Times New Roman" panose="02020603050405020304" pitchFamily="18" charset="0"/>
                  <a:ea typeface="黑体" panose="02010609060101010101" pitchFamily="49" charset="-122"/>
                  <a:cs typeface="Times New Roman" panose="02020603050405020304" pitchFamily="18" charset="0"/>
                </a:rPr>
                <a:t>1(0)</a:t>
              </a:r>
              <a:endParaRPr lang="zh-CN" altLang="en-US" sz="1100" baseline="-25000"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473" name="右箭头 472"/>
          <p:cNvSpPr/>
          <p:nvPr/>
        </p:nvSpPr>
        <p:spPr>
          <a:xfrm>
            <a:off x="5415471" y="2278517"/>
            <a:ext cx="1762124" cy="219075"/>
          </a:xfrm>
          <a:prstGeom prst="rightArrow">
            <a:avLst/>
          </a:prstGeom>
          <a:noFill/>
          <a:ln w="2540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4" name="矩形 473"/>
          <p:cNvSpPr/>
          <p:nvPr/>
        </p:nvSpPr>
        <p:spPr>
          <a:xfrm>
            <a:off x="5891746" y="1945889"/>
            <a:ext cx="1019959" cy="369332"/>
          </a:xfrm>
          <a:prstGeom prst="rect">
            <a:avLst/>
          </a:prstGeom>
        </p:spPr>
        <p:txBody>
          <a:bodyPr wrap="none">
            <a:spAutoFit/>
          </a:bodyPr>
          <a:lstStyle/>
          <a:p>
            <a:r>
              <a:rPr lang="en-US" altLang="zh-CN" i="1" dirty="0">
                <a:solidFill>
                  <a:srgbClr val="0000CC"/>
                </a:solidFill>
                <a:ea typeface="黑体" panose="02010609060101010101" pitchFamily="49" charset="-122"/>
              </a:rPr>
              <a:t>2</a:t>
            </a:r>
            <a:r>
              <a:rPr lang="en-US" altLang="zh-CN" i="1" baseline="30000" dirty="0">
                <a:solidFill>
                  <a:srgbClr val="0000CC"/>
                </a:solidFill>
                <a:ea typeface="黑体" panose="02010609060101010101" pitchFamily="49" charset="-122"/>
              </a:rPr>
              <a:t>1</a:t>
            </a:r>
            <a:r>
              <a:rPr lang="en-US" altLang="zh-CN" i="1" dirty="0">
                <a:solidFill>
                  <a:srgbClr val="0000CC"/>
                </a:solidFill>
                <a:ea typeface="黑体" panose="02010609060101010101" pitchFamily="49" charset="-122"/>
              </a:rPr>
              <a:t>S</a:t>
            </a:r>
            <a:r>
              <a:rPr lang="en-US" altLang="zh-CN" baseline="-25000" dirty="0">
                <a:solidFill>
                  <a:srgbClr val="0000CC"/>
                </a:solidFill>
                <a:ea typeface="黑体" panose="02010609060101010101" pitchFamily="49" charset="-122"/>
              </a:rPr>
              <a:t>0</a:t>
            </a:r>
            <a:r>
              <a:rPr lang="en-US" altLang="zh-CN" dirty="0">
                <a:solidFill>
                  <a:srgbClr val="0000CC"/>
                </a:solidFill>
                <a:ea typeface="黑体" panose="02010609060101010101" pitchFamily="49" charset="-122"/>
              </a:rPr>
              <a:t>+UV</a:t>
            </a:r>
            <a:endParaRPr lang="zh-CN" altLang="en-US" dirty="0">
              <a:solidFill>
                <a:srgbClr val="0000CC"/>
              </a:solidFill>
            </a:endParaRPr>
          </a:p>
        </p:txBody>
      </p:sp>
      <p:cxnSp>
        <p:nvCxnSpPr>
          <p:cNvPr id="477" name="直接连接符 737"/>
          <p:cNvCxnSpPr/>
          <p:nvPr/>
        </p:nvCxnSpPr>
        <p:spPr>
          <a:xfrm>
            <a:off x="8017144" y="5364739"/>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78" name="直接连接符 738"/>
          <p:cNvCxnSpPr/>
          <p:nvPr/>
        </p:nvCxnSpPr>
        <p:spPr>
          <a:xfrm>
            <a:off x="7406624" y="5413181"/>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79" name="直接连接符 739"/>
          <p:cNvCxnSpPr/>
          <p:nvPr/>
        </p:nvCxnSpPr>
        <p:spPr>
          <a:xfrm>
            <a:off x="8627664" y="5303009"/>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0" name="直接连接符 737"/>
          <p:cNvCxnSpPr/>
          <p:nvPr/>
        </p:nvCxnSpPr>
        <p:spPr>
          <a:xfrm>
            <a:off x="7998952" y="4943201"/>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1" name="直接连接符 738"/>
          <p:cNvCxnSpPr/>
          <p:nvPr/>
        </p:nvCxnSpPr>
        <p:spPr>
          <a:xfrm>
            <a:off x="7388432" y="4991643"/>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2" name="直接连接符 739"/>
          <p:cNvCxnSpPr/>
          <p:nvPr/>
        </p:nvCxnSpPr>
        <p:spPr>
          <a:xfrm>
            <a:off x="8609472" y="4881471"/>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3" name="直接连接符 739"/>
          <p:cNvCxnSpPr/>
          <p:nvPr/>
        </p:nvCxnSpPr>
        <p:spPr>
          <a:xfrm>
            <a:off x="9194907" y="5246211"/>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4" name="直接连接符 738"/>
          <p:cNvCxnSpPr/>
          <p:nvPr/>
        </p:nvCxnSpPr>
        <p:spPr>
          <a:xfrm>
            <a:off x="6843372" y="5467480"/>
            <a:ext cx="469631" cy="768"/>
          </a:xfrm>
          <a:prstGeom prst="line">
            <a:avLst/>
          </a:prstGeom>
        </p:spPr>
        <p:style>
          <a:lnRef idx="2">
            <a:schemeClr val="dk1"/>
          </a:lnRef>
          <a:fillRef idx="0">
            <a:schemeClr val="dk1"/>
          </a:fillRef>
          <a:effectRef idx="1">
            <a:schemeClr val="dk1"/>
          </a:effectRef>
          <a:fontRef idx="minor">
            <a:schemeClr val="tx1"/>
          </a:fontRef>
        </p:style>
      </p:cxnSp>
      <p:cxnSp>
        <p:nvCxnSpPr>
          <p:cNvPr id="485" name="直接连接符 737"/>
          <p:cNvCxnSpPr/>
          <p:nvPr/>
        </p:nvCxnSpPr>
        <p:spPr>
          <a:xfrm>
            <a:off x="7998952" y="4395055"/>
            <a:ext cx="469631" cy="768"/>
          </a:xfrm>
          <a:prstGeom prst="line">
            <a:avLst/>
          </a:prstGeom>
        </p:spPr>
        <p:style>
          <a:lnRef idx="2">
            <a:schemeClr val="dk1"/>
          </a:lnRef>
          <a:fillRef idx="0">
            <a:schemeClr val="dk1"/>
          </a:fillRef>
          <a:effectRef idx="1">
            <a:schemeClr val="dk1"/>
          </a:effectRef>
          <a:fontRef idx="minor">
            <a:schemeClr val="tx1"/>
          </a:fontRef>
        </p:style>
      </p:cxnSp>
      <p:sp>
        <p:nvSpPr>
          <p:cNvPr id="486" name="矩形 485"/>
          <p:cNvSpPr/>
          <p:nvPr/>
        </p:nvSpPr>
        <p:spPr>
          <a:xfrm>
            <a:off x="9593249" y="4670723"/>
            <a:ext cx="595035" cy="369332"/>
          </a:xfrm>
          <a:prstGeom prst="rect">
            <a:avLst/>
          </a:prstGeom>
        </p:spPr>
        <p:txBody>
          <a:bodyPr wrap="none">
            <a:spAutoFit/>
          </a:bodyPr>
          <a:lstStyle/>
          <a:p>
            <a:pPr>
              <a:spcBef>
                <a:spcPct val="0"/>
              </a:spcBef>
              <a:buNone/>
            </a:pP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1</a:t>
            </a:r>
            <a:endPar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8" name="矩形 487"/>
          <p:cNvSpPr/>
          <p:nvPr/>
        </p:nvSpPr>
        <p:spPr>
          <a:xfrm>
            <a:off x="9589920" y="4210388"/>
            <a:ext cx="595035" cy="369332"/>
          </a:xfrm>
          <a:prstGeom prst="rect">
            <a:avLst/>
          </a:prstGeom>
        </p:spPr>
        <p:txBody>
          <a:bodyPr wrap="none">
            <a:spAutoFit/>
          </a:bodyPr>
          <a:lstStyle/>
          <a:p>
            <a:pPr>
              <a:spcBef>
                <a:spcPct val="0"/>
              </a:spcBef>
              <a:buNone/>
            </a:pP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0</a:t>
            </a:r>
            <a:endPar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89" name="矩形 488"/>
          <p:cNvSpPr/>
          <p:nvPr/>
        </p:nvSpPr>
        <p:spPr>
          <a:xfrm>
            <a:off x="9611532" y="5073633"/>
            <a:ext cx="595035" cy="369332"/>
          </a:xfrm>
          <a:prstGeom prst="rect">
            <a:avLst/>
          </a:prstGeom>
        </p:spPr>
        <p:txBody>
          <a:bodyPr wrap="none">
            <a:spAutoFit/>
          </a:bodyPr>
          <a:lstStyle/>
          <a:p>
            <a:pPr>
              <a:spcBef>
                <a:spcPct val="0"/>
              </a:spcBef>
              <a:buNone/>
            </a:pP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r>
              <a:rPr lang="en-US" altLang="zh-CN" i="1" baseline="30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3</a:t>
            </a:r>
            <a:r>
              <a:rPr lang="en-US" altLang="zh-CN" i="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a:t>
            </a:r>
            <a:r>
              <a:rPr lang="en-US" altLang="zh-CN" baseline="-250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2</a:t>
            </a:r>
            <a:endParaRPr lang="zh-CN" altLang="en-US"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92" name="右箭头 491"/>
          <p:cNvSpPr/>
          <p:nvPr/>
        </p:nvSpPr>
        <p:spPr>
          <a:xfrm rot="17562682">
            <a:off x="7307743" y="5509239"/>
            <a:ext cx="1183256" cy="135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3" name="右箭头 492"/>
          <p:cNvSpPr/>
          <p:nvPr/>
        </p:nvSpPr>
        <p:spPr>
          <a:xfrm rot="17562682">
            <a:off x="7926267" y="5420155"/>
            <a:ext cx="1183256" cy="1355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4" name="上箭头 493"/>
          <p:cNvSpPr/>
          <p:nvPr/>
        </p:nvSpPr>
        <p:spPr>
          <a:xfrm>
            <a:off x="8916600" y="4933455"/>
            <a:ext cx="137565" cy="1040607"/>
          </a:xfrm>
          <a:prstGeom prst="up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sp>
        <p:nvSpPr>
          <p:cNvPr id="495" name="椭圆 494"/>
          <p:cNvSpPr/>
          <p:nvPr/>
        </p:nvSpPr>
        <p:spPr>
          <a:xfrm>
            <a:off x="7940511" y="5970657"/>
            <a:ext cx="658812" cy="3774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497" name="直接箭头连接符 496"/>
          <p:cNvCxnSpPr/>
          <p:nvPr/>
        </p:nvCxnSpPr>
        <p:spPr>
          <a:xfrm>
            <a:off x="8221497" y="5050107"/>
            <a:ext cx="0" cy="974227"/>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499" name="直接箭头连接符 498"/>
          <p:cNvCxnSpPr/>
          <p:nvPr/>
        </p:nvCxnSpPr>
        <p:spPr>
          <a:xfrm>
            <a:off x="8803797" y="4998441"/>
            <a:ext cx="0" cy="974227"/>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01" name="直接连接符 500"/>
          <p:cNvCxnSpPr/>
          <p:nvPr/>
        </p:nvCxnSpPr>
        <p:spPr>
          <a:xfrm>
            <a:off x="8053123" y="5467296"/>
            <a:ext cx="311592" cy="17660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4" name="直接连接符 503"/>
          <p:cNvCxnSpPr/>
          <p:nvPr/>
        </p:nvCxnSpPr>
        <p:spPr>
          <a:xfrm flipH="1">
            <a:off x="8052551" y="5465635"/>
            <a:ext cx="311592" cy="18415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06" name="直接箭头连接符 505"/>
          <p:cNvCxnSpPr/>
          <p:nvPr/>
        </p:nvCxnSpPr>
        <p:spPr>
          <a:xfrm flipH="1">
            <a:off x="8286231" y="4962559"/>
            <a:ext cx="456843" cy="1091508"/>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07" name="上箭头 506"/>
          <p:cNvSpPr/>
          <p:nvPr/>
        </p:nvSpPr>
        <p:spPr>
          <a:xfrm>
            <a:off x="8831679" y="5359573"/>
            <a:ext cx="114276" cy="606579"/>
          </a:xfrm>
          <a:prstGeom prst="up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p>
        </p:txBody>
      </p:sp>
      <p:cxnSp>
        <p:nvCxnSpPr>
          <p:cNvPr id="508" name="直接箭头连接符 507"/>
          <p:cNvCxnSpPr/>
          <p:nvPr/>
        </p:nvCxnSpPr>
        <p:spPr>
          <a:xfrm flipH="1">
            <a:off x="8461176" y="5353751"/>
            <a:ext cx="313981" cy="737899"/>
          </a:xfrm>
          <a:prstGeom prst="straightConnector1">
            <a:avLst/>
          </a:prstGeom>
          <a:ln w="28575">
            <a:solidFill>
              <a:srgbClr val="00B05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C7540D9A-9897-4F00-B1E8-BC662C5C31CF}" type="slidenum">
              <a:rPr lang="zh-CN" altLang="en-US" smtClean="0"/>
              <a:pPr/>
              <a:t>4</a:t>
            </a:fld>
            <a:endParaRPr lang="zh-CN" altLang="en-US" dirty="0"/>
          </a:p>
        </p:txBody>
      </p:sp>
      <p:sp>
        <p:nvSpPr>
          <p:cNvPr id="450" name="TextBox 1104"/>
          <p:cNvSpPr txBox="1">
            <a:spLocks noChangeArrowheads="1"/>
          </p:cNvSpPr>
          <p:nvPr/>
        </p:nvSpPr>
        <p:spPr bwMode="auto">
          <a:xfrm>
            <a:off x="2855163" y="1489662"/>
            <a:ext cx="145695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Transverse Cooling</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1" name="TextBox 1104"/>
          <p:cNvSpPr txBox="1">
            <a:spLocks noChangeArrowheads="1"/>
          </p:cNvSpPr>
          <p:nvPr/>
        </p:nvSpPr>
        <p:spPr bwMode="auto">
          <a:xfrm>
            <a:off x="3721289" y="1263721"/>
            <a:ext cx="15124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2D-MOT</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2" name="TextBox 1104"/>
          <p:cNvSpPr txBox="1">
            <a:spLocks noChangeArrowheads="1"/>
          </p:cNvSpPr>
          <p:nvPr/>
        </p:nvSpPr>
        <p:spPr bwMode="auto">
          <a:xfrm>
            <a:off x="4643554" y="1737023"/>
            <a:ext cx="67145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TC-2</a:t>
            </a:r>
            <a:endParaRPr lang="zh-CN" altLang="en-US"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3" name="TextBox 1104"/>
          <p:cNvSpPr txBox="1">
            <a:spLocks noChangeArrowheads="1"/>
          </p:cNvSpPr>
          <p:nvPr/>
        </p:nvSpPr>
        <p:spPr bwMode="auto">
          <a:xfrm>
            <a:off x="4185575" y="6157188"/>
            <a:ext cx="1294092"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X 50 times</a:t>
            </a:r>
            <a:endParaRPr lang="zh-CN" altLang="en-US" sz="18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4" name="TextBox 1104"/>
          <p:cNvSpPr txBox="1">
            <a:spLocks noChangeArrowheads="1"/>
          </p:cNvSpPr>
          <p:nvPr/>
        </p:nvSpPr>
        <p:spPr bwMode="auto">
          <a:xfrm>
            <a:off x="5379091" y="1281472"/>
            <a:ext cx="7838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pump</a:t>
            </a:r>
            <a:endParaRPr lang="zh-CN" altLang="en-US" sz="1800" b="1"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5" name="TextBox 1104"/>
          <p:cNvSpPr txBox="1">
            <a:spLocks noChangeArrowheads="1"/>
          </p:cNvSpPr>
          <p:nvPr/>
        </p:nvSpPr>
        <p:spPr bwMode="auto">
          <a:xfrm>
            <a:off x="6532900" y="1278215"/>
            <a:ext cx="78383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probe</a:t>
            </a:r>
            <a:endParaRPr lang="zh-CN" altLang="en-US" sz="18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456" name="TextBox 1104"/>
          <p:cNvSpPr txBox="1">
            <a:spLocks noChangeArrowheads="1"/>
          </p:cNvSpPr>
          <p:nvPr/>
        </p:nvSpPr>
        <p:spPr bwMode="auto">
          <a:xfrm>
            <a:off x="7790986" y="1604542"/>
            <a:ext cx="1522077"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spcBef>
                <a:spcPct val="0"/>
              </a:spcBef>
              <a:buFontTx/>
              <a:buNone/>
            </a:pPr>
            <a:r>
              <a:rPr lang="en-US" altLang="zh-CN" sz="1800" dirty="0">
                <a:latin typeface="Times New Roman" panose="02020603050405020304" pitchFamily="18" charset="0"/>
                <a:ea typeface="黑体" panose="02010609060101010101" pitchFamily="49" charset="-122"/>
                <a:cs typeface="Times New Roman" panose="02020603050405020304" pitchFamily="18" charset="0"/>
              </a:rPr>
              <a:t>Stern-</a:t>
            </a:r>
            <a:r>
              <a:rPr lang="en-US" altLang="zh-CN" sz="1800" dirty="0" err="1">
                <a:latin typeface="Times New Roman" panose="02020603050405020304" pitchFamily="18" charset="0"/>
                <a:ea typeface="黑体" panose="02010609060101010101" pitchFamily="49" charset="-122"/>
                <a:cs typeface="Times New Roman" panose="02020603050405020304" pitchFamily="18" charset="0"/>
              </a:rPr>
              <a:t>Gerlach</a:t>
            </a:r>
            <a:endParaRPr lang="en-US" altLang="zh-CN" sz="18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文本框 1"/>
          <p:cNvSpPr txBox="1"/>
          <p:nvPr/>
        </p:nvSpPr>
        <p:spPr>
          <a:xfrm>
            <a:off x="8836257" y="2094675"/>
            <a:ext cx="699230"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m=-1</a:t>
            </a:r>
            <a:endParaRPr lang="zh-CN" altLang="en-US" dirty="0">
              <a:latin typeface="Times New Roman" panose="02020603050405020304" pitchFamily="18" charset="0"/>
              <a:cs typeface="Times New Roman" panose="02020603050405020304" pitchFamily="18" charset="0"/>
            </a:endParaRPr>
          </a:p>
        </p:txBody>
      </p:sp>
      <p:sp>
        <p:nvSpPr>
          <p:cNvPr id="476" name="文本框 475"/>
          <p:cNvSpPr txBox="1"/>
          <p:nvPr/>
        </p:nvSpPr>
        <p:spPr>
          <a:xfrm>
            <a:off x="8693655" y="2999568"/>
            <a:ext cx="739305" cy="369332"/>
          </a:xfrm>
          <a:prstGeom prst="rect">
            <a:avLst/>
          </a:prstGeom>
          <a:noFill/>
        </p:spPr>
        <p:txBody>
          <a:bodyPr wrap="none" rtlCol="0">
            <a:spAutoFit/>
          </a:bodyPr>
          <a:lstStyle/>
          <a:p>
            <a:r>
              <a:rPr lang="en-US" altLang="zh-CN" dirty="0">
                <a:latin typeface="Times New Roman" panose="02020603050405020304" pitchFamily="18" charset="0"/>
                <a:cs typeface="Times New Roman" panose="02020603050405020304" pitchFamily="18" charset="0"/>
              </a:rPr>
              <a:t>m=+1</a:t>
            </a:r>
            <a:endParaRPr lang="zh-CN" alt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 xmlns:a14="http://schemas.microsoft.com/office/drawing/2010/main" Requires="a14">
          <p:sp>
            <p:nvSpPr>
              <p:cNvPr id="3" name="文本框 2"/>
              <p:cNvSpPr txBox="1"/>
              <p:nvPr/>
            </p:nvSpPr>
            <p:spPr>
              <a:xfrm>
                <a:off x="7484977" y="5562907"/>
                <a:ext cx="274947" cy="276999"/>
              </a:xfrm>
              <a:prstGeom prst="rect">
                <a:avLst/>
              </a:prstGeom>
              <a:noFill/>
            </p:spPr>
            <p:txBody>
              <a:bodyPr wrap="none" lIns="0" tIns="0" rIns="0" bIns="0" rtlCol="0">
                <a:spAutoFit/>
              </a:bodyPr>
              <a:lstStyle/>
              <a:p>
                <a14:m>
                  <m:oMath xmlns:m="http://schemas.openxmlformats.org/officeDocument/2006/math">
                    <m:r>
                      <a:rPr lang="zh-CN" altLang="en-US" i="1">
                        <a:solidFill>
                          <a:srgbClr val="FF0000"/>
                        </a:solidFill>
                        <a:latin typeface="Cambria Math" panose="02040503050406030204" pitchFamily="18" charset="0"/>
                      </a:rPr>
                      <m:t>𝜎</m:t>
                    </m:r>
                  </m:oMath>
                </a14:m>
                <a:r>
                  <a:rPr lang="en-US" altLang="zh-CN" dirty="0">
                    <a:solidFill>
                      <a:srgbClr val="FF0000"/>
                    </a:solidFill>
                    <a:latin typeface="Times New Roman" panose="02020603050405020304" pitchFamily="18" charset="0"/>
                    <a:cs typeface="Times New Roman" panose="02020603050405020304" pitchFamily="18" charset="0"/>
                  </a:rPr>
                  <a:t>+</a:t>
                </a:r>
                <a:endParaRPr lang="zh-CN" altLang="en-US" dirty="0">
                  <a:solidFill>
                    <a:srgbClr val="FF0000"/>
                  </a:solidFill>
                  <a:latin typeface="Times New Roman" panose="02020603050405020304" pitchFamily="18" charset="0"/>
                  <a:cs typeface="Times New Roman" panose="02020603050405020304" pitchFamily="18" charset="0"/>
                </a:endParaRPr>
              </a:p>
            </p:txBody>
          </p:sp>
        </mc:Choice>
        <mc:Fallback>
          <p:sp>
            <p:nvSpPr>
              <p:cNvPr id="3" name="文本框 2"/>
              <p:cNvSpPr txBox="1">
                <a:spLocks noRot="1" noChangeAspect="1" noMove="1" noResize="1" noEditPoints="1" noAdjustHandles="1" noChangeArrowheads="1" noChangeShapeType="1" noTextEdit="1"/>
              </p:cNvSpPr>
              <p:nvPr/>
            </p:nvSpPr>
            <p:spPr>
              <a:xfrm>
                <a:off x="7484977" y="5562907"/>
                <a:ext cx="274947" cy="276999"/>
              </a:xfrm>
              <a:prstGeom prst="rect">
                <a:avLst/>
              </a:prstGeom>
              <a:blipFill rotWithShape="0">
                <a:blip r:embed="rId4"/>
                <a:stretch>
                  <a:fillRect l="-22222" t="-28889" r="-48889" b="-51111"/>
                </a:stretch>
              </a:blipFill>
            </p:spPr>
            <p:txBody>
              <a:bodyPr/>
              <a:lstStyle/>
              <a:p>
                <a:r>
                  <a:rPr lang="zh-CN" altLang="en-US">
                    <a:noFill/>
                  </a:rPr>
                  <a:t> </a:t>
                </a:r>
              </a:p>
            </p:txBody>
          </p:sp>
        </mc:Fallback>
      </mc:AlternateContent>
      <mc:AlternateContent xmlns:mc="http://schemas.openxmlformats.org/markup-compatibility/2006">
        <mc:Choice xmlns="" xmlns:a14="http://schemas.microsoft.com/office/drawing/2010/main" Requires="a14">
          <p:sp>
            <p:nvSpPr>
              <p:cNvPr id="487" name="文本框 486"/>
              <p:cNvSpPr txBox="1"/>
              <p:nvPr/>
            </p:nvSpPr>
            <p:spPr>
              <a:xfrm>
                <a:off x="9107926" y="5455355"/>
                <a:ext cx="1989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a:solidFill>
                            <a:srgbClr val="0000CC"/>
                          </a:solidFill>
                          <a:latin typeface="Cambria Math" panose="02040503050406030204" pitchFamily="18" charset="0"/>
                        </a:rPr>
                        <m:t>𝜋</m:t>
                      </m:r>
                    </m:oMath>
                  </m:oMathPara>
                </a14:m>
                <a:endParaRPr lang="zh-CN" altLang="en-US" dirty="0">
                  <a:solidFill>
                    <a:srgbClr val="0000CC"/>
                  </a:solidFill>
                  <a:latin typeface="Times New Roman" panose="02020603050405020304" pitchFamily="18" charset="0"/>
                  <a:cs typeface="Times New Roman" panose="02020603050405020304" pitchFamily="18" charset="0"/>
                </a:endParaRPr>
              </a:p>
            </p:txBody>
          </p:sp>
        </mc:Choice>
        <mc:Fallback>
          <p:sp>
            <p:nvSpPr>
              <p:cNvPr id="487" name="文本框 486"/>
              <p:cNvSpPr txBox="1">
                <a:spLocks noRot="1" noChangeAspect="1" noMove="1" noResize="1" noEditPoints="1" noAdjustHandles="1" noChangeArrowheads="1" noChangeShapeType="1" noTextEdit="1"/>
              </p:cNvSpPr>
              <p:nvPr/>
            </p:nvSpPr>
            <p:spPr>
              <a:xfrm>
                <a:off x="9107926" y="5455355"/>
                <a:ext cx="198901" cy="276999"/>
              </a:xfrm>
              <a:prstGeom prst="rect">
                <a:avLst/>
              </a:prstGeom>
              <a:blipFill rotWithShape="0">
                <a:blip r:embed="rId5"/>
                <a:stretch>
                  <a:fillRect l="-15152" r="-15152" b="-2222"/>
                </a:stretch>
              </a:blipFill>
            </p:spPr>
            <p:txBody>
              <a:bodyPr/>
              <a:lstStyle/>
              <a:p>
                <a:r>
                  <a:rPr lang="zh-CN" altLang="en-US">
                    <a:noFill/>
                  </a:rPr>
                  <a:t> </a:t>
                </a:r>
              </a:p>
            </p:txBody>
          </p:sp>
        </mc:Fallback>
      </mc:AlternateContent>
      <p:grpSp>
        <p:nvGrpSpPr>
          <p:cNvPr id="522" name="组合 521"/>
          <p:cNvGrpSpPr/>
          <p:nvPr/>
        </p:nvGrpSpPr>
        <p:grpSpPr>
          <a:xfrm>
            <a:off x="7884772" y="1999086"/>
            <a:ext cx="937127" cy="1120481"/>
            <a:chOff x="6360765" y="1999077"/>
            <a:chExt cx="937126" cy="1120481"/>
          </a:xfrm>
        </p:grpSpPr>
        <p:grpSp>
          <p:nvGrpSpPr>
            <p:cNvPr id="520" name="组合 519"/>
            <p:cNvGrpSpPr/>
            <p:nvPr/>
          </p:nvGrpSpPr>
          <p:grpSpPr>
            <a:xfrm rot="280036">
              <a:off x="6661682" y="2241417"/>
              <a:ext cx="636209" cy="878141"/>
              <a:chOff x="6457950" y="2212149"/>
              <a:chExt cx="636209" cy="878141"/>
            </a:xfrm>
          </p:grpSpPr>
          <p:cxnSp>
            <p:nvCxnSpPr>
              <p:cNvPr id="514" name="直接箭头连接符 513"/>
              <p:cNvCxnSpPr/>
              <p:nvPr/>
            </p:nvCxnSpPr>
            <p:spPr>
              <a:xfrm>
                <a:off x="6457950" y="2212149"/>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5" name="直接箭头连接符 514"/>
              <p:cNvCxnSpPr/>
              <p:nvPr/>
            </p:nvCxnSpPr>
            <p:spPr>
              <a:xfrm>
                <a:off x="6583488" y="2212564"/>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6" name="直接箭头连接符 515"/>
              <p:cNvCxnSpPr/>
              <p:nvPr/>
            </p:nvCxnSpPr>
            <p:spPr>
              <a:xfrm>
                <a:off x="6713789" y="2212149"/>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7" name="直接箭头连接符 516"/>
              <p:cNvCxnSpPr/>
              <p:nvPr/>
            </p:nvCxnSpPr>
            <p:spPr>
              <a:xfrm>
                <a:off x="6840143" y="2212149"/>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8" name="直接箭头连接符 517"/>
              <p:cNvCxnSpPr/>
              <p:nvPr/>
            </p:nvCxnSpPr>
            <p:spPr>
              <a:xfrm>
                <a:off x="6969688" y="2212149"/>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9" name="直接箭头连接符 518"/>
              <p:cNvCxnSpPr/>
              <p:nvPr/>
            </p:nvCxnSpPr>
            <p:spPr>
              <a:xfrm>
                <a:off x="7094159" y="2212149"/>
                <a:ext cx="0" cy="877726"/>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 xmlns:a14="http://schemas.microsoft.com/office/drawing/2010/main" Requires="a14">
            <p:sp>
              <p:nvSpPr>
                <p:cNvPr id="521" name="文本框 520"/>
                <p:cNvSpPr txBox="1"/>
                <p:nvPr/>
              </p:nvSpPr>
              <p:spPr>
                <a:xfrm>
                  <a:off x="6360765" y="1999077"/>
                  <a:ext cx="305275" cy="4682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zh-CN" sz="1600" i="1">
                                <a:latin typeface="Cambria Math" panose="02040503050406030204" pitchFamily="18" charset="0"/>
                              </a:rPr>
                            </m:ctrlPr>
                          </m:fPr>
                          <m:num>
                            <m:r>
                              <a:rPr lang="zh-CN" altLang="en-US" sz="1600" i="1">
                                <a:latin typeface="Cambria Math" panose="02040503050406030204" pitchFamily="18" charset="0"/>
                              </a:rPr>
                              <m:t>𝜕</m:t>
                            </m:r>
                            <m:r>
                              <a:rPr lang="en-US" altLang="zh-CN" sz="1600" i="1">
                                <a:latin typeface="Cambria Math" panose="02040503050406030204" pitchFamily="18" charset="0"/>
                              </a:rPr>
                              <m:t>𝐵</m:t>
                            </m:r>
                          </m:num>
                          <m:den>
                            <m:r>
                              <a:rPr lang="zh-CN" altLang="en-US" sz="1600" i="1">
                                <a:latin typeface="Cambria Math" panose="02040503050406030204" pitchFamily="18" charset="0"/>
                              </a:rPr>
                              <m:t>𝜕</m:t>
                            </m:r>
                            <m:r>
                              <a:rPr lang="en-US" altLang="zh-CN" sz="1600" i="1">
                                <a:latin typeface="Cambria Math" panose="02040503050406030204" pitchFamily="18" charset="0"/>
                              </a:rPr>
                              <m:t>𝑧</m:t>
                            </m:r>
                          </m:den>
                        </m:f>
                      </m:oMath>
                    </m:oMathPara>
                  </a14:m>
                  <a:endParaRPr lang="zh-CN" altLang="en-US" sz="1600" dirty="0">
                    <a:latin typeface="Times New Roman" panose="02020603050405020304" pitchFamily="18" charset="0"/>
                    <a:cs typeface="Times New Roman" panose="02020603050405020304" pitchFamily="18" charset="0"/>
                  </a:endParaRPr>
                </a:p>
              </p:txBody>
            </p:sp>
          </mc:Choice>
          <mc:Fallback>
            <p:sp>
              <p:nvSpPr>
                <p:cNvPr id="521" name="文本框 520"/>
                <p:cNvSpPr txBox="1">
                  <a:spLocks noRot="1" noChangeAspect="1" noMove="1" noResize="1" noEditPoints="1" noAdjustHandles="1" noChangeArrowheads="1" noChangeShapeType="1" noTextEdit="1"/>
                </p:cNvSpPr>
                <p:nvPr/>
              </p:nvSpPr>
              <p:spPr>
                <a:xfrm>
                  <a:off x="6360765" y="1999077"/>
                  <a:ext cx="305275" cy="468205"/>
                </a:xfrm>
                <a:prstGeom prst="rect">
                  <a:avLst/>
                </a:prstGeom>
                <a:blipFill rotWithShape="0">
                  <a:blip r:embed="rId6"/>
                  <a:stretch>
                    <a:fillRect/>
                  </a:stretch>
                </a:blipFill>
              </p:spPr>
              <p:txBody>
                <a:bodyPr/>
                <a:lstStyle/>
                <a:p>
                  <a:r>
                    <a:rPr lang="zh-CN" altLang="en-US">
                      <a:noFill/>
                    </a:rPr>
                    <a:t> </a:t>
                  </a:r>
                </a:p>
              </p:txBody>
            </p:sp>
          </mc:Fallback>
        </mc:AlternateContent>
      </p:grpSp>
      <p:sp>
        <p:nvSpPr>
          <p:cNvPr id="457" name="标题 1"/>
          <p:cNvSpPr txBox="1">
            <a:spLocks/>
          </p:cNvSpPr>
          <p:nvPr/>
        </p:nvSpPr>
        <p:spPr>
          <a:xfrm>
            <a:off x="3835" y="107598"/>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Experimental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Configuration</a:t>
            </a:r>
            <a:endPar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grpSp>
        <p:nvGrpSpPr>
          <p:cNvPr id="475" name="组合 474"/>
          <p:cNvGrpSpPr/>
          <p:nvPr/>
        </p:nvGrpSpPr>
        <p:grpSpPr>
          <a:xfrm>
            <a:off x="8645657" y="6037569"/>
            <a:ext cx="317501" cy="36513"/>
            <a:chOff x="9109460" y="3961074"/>
            <a:chExt cx="317501" cy="36513"/>
          </a:xfrm>
        </p:grpSpPr>
        <p:sp>
          <p:nvSpPr>
            <p:cNvPr id="505" name="流程图: 联系 831"/>
            <p:cNvSpPr/>
            <p:nvPr/>
          </p:nvSpPr>
          <p:spPr bwMode="auto">
            <a:xfrm>
              <a:off x="9180897" y="3961074"/>
              <a:ext cx="31750"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09" name="流程图: 联系 832"/>
            <p:cNvSpPr/>
            <p:nvPr/>
          </p:nvSpPr>
          <p:spPr bwMode="auto">
            <a:xfrm>
              <a:off x="9253922" y="3961074"/>
              <a:ext cx="30163"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10" name="流程图: 联系 833"/>
            <p:cNvSpPr/>
            <p:nvPr/>
          </p:nvSpPr>
          <p:spPr bwMode="auto">
            <a:xfrm>
              <a:off x="9325361" y="3961074"/>
              <a:ext cx="30162"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11" name="流程图: 联系 834"/>
            <p:cNvSpPr/>
            <p:nvPr/>
          </p:nvSpPr>
          <p:spPr bwMode="auto">
            <a:xfrm>
              <a:off x="9396798" y="3961074"/>
              <a:ext cx="30163"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12" name="流程图: 联系 836"/>
            <p:cNvSpPr/>
            <p:nvPr/>
          </p:nvSpPr>
          <p:spPr bwMode="auto">
            <a:xfrm>
              <a:off x="9109460" y="3961074"/>
              <a:ext cx="36000"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513" name="组合 512"/>
          <p:cNvGrpSpPr/>
          <p:nvPr/>
        </p:nvGrpSpPr>
        <p:grpSpPr>
          <a:xfrm>
            <a:off x="8182651" y="6123583"/>
            <a:ext cx="103187" cy="37783"/>
            <a:chOff x="9468236" y="3959804"/>
            <a:chExt cx="103187" cy="37783"/>
          </a:xfrm>
        </p:grpSpPr>
        <p:sp>
          <p:nvSpPr>
            <p:cNvPr id="523" name="流程图: 联系 835"/>
            <p:cNvSpPr/>
            <p:nvPr/>
          </p:nvSpPr>
          <p:spPr bwMode="auto">
            <a:xfrm>
              <a:off x="9468236" y="3961074"/>
              <a:ext cx="31750" cy="36513"/>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sp>
          <p:nvSpPr>
            <p:cNvPr id="524" name="流程图: 联系 837"/>
            <p:cNvSpPr/>
            <p:nvPr/>
          </p:nvSpPr>
          <p:spPr bwMode="auto">
            <a:xfrm>
              <a:off x="9541261" y="3959804"/>
              <a:ext cx="30162" cy="36514"/>
            </a:xfrm>
            <a:prstGeom prst="flowChartConnector">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0000"/>
                </a:solidFill>
                <a:ea typeface="黑体" panose="02010609060101010101" pitchFamily="49" charset="-122"/>
              </a:endParaRPr>
            </a:p>
          </p:txBody>
        </p:sp>
      </p:grpSp>
      <p:grpSp>
        <p:nvGrpSpPr>
          <p:cNvPr id="528" name="组合 527"/>
          <p:cNvGrpSpPr/>
          <p:nvPr/>
        </p:nvGrpSpPr>
        <p:grpSpPr>
          <a:xfrm>
            <a:off x="9401176" y="2028825"/>
            <a:ext cx="142875" cy="1450974"/>
            <a:chOff x="9401176" y="2028825"/>
            <a:chExt cx="142875" cy="1450974"/>
          </a:xfrm>
        </p:grpSpPr>
        <p:grpSp>
          <p:nvGrpSpPr>
            <p:cNvPr id="503" name="组合 502"/>
            <p:cNvGrpSpPr/>
            <p:nvPr/>
          </p:nvGrpSpPr>
          <p:grpSpPr>
            <a:xfrm rot="300000">
              <a:off x="9467851" y="2028825"/>
              <a:ext cx="76200" cy="698500"/>
              <a:chOff x="10210801" y="2095500"/>
              <a:chExt cx="76200" cy="698500"/>
            </a:xfrm>
          </p:grpSpPr>
          <p:sp>
            <p:nvSpPr>
              <p:cNvPr id="500" name="矩形 499"/>
              <p:cNvSpPr/>
              <p:nvPr/>
            </p:nvSpPr>
            <p:spPr>
              <a:xfrm>
                <a:off x="10210801" y="2095500"/>
                <a:ext cx="76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2" name="等腰三角形 501"/>
              <p:cNvSpPr/>
              <p:nvPr/>
            </p:nvSpPr>
            <p:spPr>
              <a:xfrm rot="10800000">
                <a:off x="10213975" y="2546350"/>
                <a:ext cx="69850" cy="2476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25" name="组合 524"/>
            <p:cNvGrpSpPr/>
            <p:nvPr/>
          </p:nvGrpSpPr>
          <p:grpSpPr>
            <a:xfrm rot="11100000">
              <a:off x="9401176" y="2781299"/>
              <a:ext cx="76200" cy="698500"/>
              <a:chOff x="10210801" y="2095500"/>
              <a:chExt cx="76200" cy="698500"/>
            </a:xfrm>
          </p:grpSpPr>
          <p:sp>
            <p:nvSpPr>
              <p:cNvPr id="526" name="矩形 525"/>
              <p:cNvSpPr/>
              <p:nvPr/>
            </p:nvSpPr>
            <p:spPr>
              <a:xfrm>
                <a:off x="10210801" y="2095500"/>
                <a:ext cx="762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7" name="等腰三角形 526"/>
              <p:cNvSpPr/>
              <p:nvPr/>
            </p:nvSpPr>
            <p:spPr>
              <a:xfrm rot="10800000">
                <a:off x="10213975" y="2546350"/>
                <a:ext cx="69850" cy="247650"/>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 xmlns:p14="http://schemas.microsoft.com/office/powerpoint/2010/main" val="221574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10" presetClass="entr" presetSubtype="0" fill="hold" nodeType="withEffect">
                                  <p:stCondLst>
                                    <p:cond delay="25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nodeType="withEffect">
                                  <p:stCondLst>
                                    <p:cond delay="1000"/>
                                  </p:stCondLst>
                                  <p:childTnLst>
                                    <p:set>
                                      <p:cBhvr>
                                        <p:cTn id="12" dur="1" fill="hold">
                                          <p:stCondLst>
                                            <p:cond delay="0"/>
                                          </p:stCondLst>
                                        </p:cTn>
                                        <p:tgtEl>
                                          <p:spTgt spid="317"/>
                                        </p:tgtEl>
                                        <p:attrNameLst>
                                          <p:attrName>style.visibility</p:attrName>
                                        </p:attrNameLst>
                                      </p:cBhvr>
                                      <p:to>
                                        <p:strVal val="visible"/>
                                      </p:to>
                                    </p:set>
                                    <p:animEffect transition="in" filter="fade">
                                      <p:cBhvr>
                                        <p:cTn id="13" dur="500"/>
                                        <p:tgtEl>
                                          <p:spTgt spid="317"/>
                                        </p:tgtEl>
                                      </p:cBhvr>
                                    </p:animEffect>
                                  </p:childTnLst>
                                </p:cTn>
                              </p:par>
                              <p:par>
                                <p:cTn id="14" presetID="1" presetClass="entr" presetSubtype="0" fill="hold" nodeType="withEffect">
                                  <p:stCondLst>
                                    <p:cond delay="1500"/>
                                  </p:stCondLst>
                                  <p:childTnLst>
                                    <p:set>
                                      <p:cBhvr>
                                        <p:cTn id="15" dur="1" fill="hold">
                                          <p:stCondLst>
                                            <p:cond delay="0"/>
                                          </p:stCondLst>
                                        </p:cTn>
                                        <p:tgtEl>
                                          <p:spTgt spid="228"/>
                                        </p:tgtEl>
                                        <p:attrNameLst>
                                          <p:attrName>style.visibility</p:attrName>
                                        </p:attrNameLst>
                                      </p:cBhvr>
                                      <p:to>
                                        <p:strVal val="visible"/>
                                      </p:to>
                                    </p:set>
                                  </p:childTnLst>
                                </p:cTn>
                              </p:par>
                              <p:par>
                                <p:cTn id="16" presetID="1" presetClass="entr" presetSubtype="0" fill="hold" nodeType="withEffect">
                                  <p:stCondLst>
                                    <p:cond delay="1500"/>
                                  </p:stCondLst>
                                  <p:childTnLst>
                                    <p:set>
                                      <p:cBhvr>
                                        <p:cTn id="17" dur="1" fill="hold">
                                          <p:stCondLst>
                                            <p:cond delay="0"/>
                                          </p:stCondLst>
                                        </p:cTn>
                                        <p:tgtEl>
                                          <p:spTgt spid="229"/>
                                        </p:tgtEl>
                                        <p:attrNameLst>
                                          <p:attrName>style.visibility</p:attrName>
                                        </p:attrNameLst>
                                      </p:cBhvr>
                                      <p:to>
                                        <p:strVal val="visible"/>
                                      </p:to>
                                    </p:set>
                                  </p:childTnLst>
                                </p:cTn>
                              </p:par>
                              <p:par>
                                <p:cTn id="18" presetID="1" presetClass="entr" presetSubtype="0" fill="hold" nodeType="withEffect">
                                  <p:stCondLst>
                                    <p:cond delay="1500"/>
                                  </p:stCondLst>
                                  <p:childTnLst>
                                    <p:set>
                                      <p:cBhvr>
                                        <p:cTn id="19" dur="1" fill="hold">
                                          <p:stCondLst>
                                            <p:cond delay="0"/>
                                          </p:stCondLst>
                                        </p:cTn>
                                        <p:tgtEl>
                                          <p:spTgt spid="230"/>
                                        </p:tgtEl>
                                        <p:attrNameLst>
                                          <p:attrName>style.visibility</p:attrName>
                                        </p:attrNameLst>
                                      </p:cBhvr>
                                      <p:to>
                                        <p:strVal val="visible"/>
                                      </p:to>
                                    </p:set>
                                  </p:childTnLst>
                                </p:cTn>
                              </p:par>
                              <p:par>
                                <p:cTn id="20" presetID="1" presetClass="entr" presetSubtype="0" fill="hold" grpId="0" nodeType="withEffect">
                                  <p:stCondLst>
                                    <p:cond delay="2000"/>
                                  </p:stCondLst>
                                  <p:childTnLst>
                                    <p:set>
                                      <p:cBhvr>
                                        <p:cTn id="21" dur="1" fill="hold">
                                          <p:stCondLst>
                                            <p:cond delay="0"/>
                                          </p:stCondLst>
                                        </p:cTn>
                                        <p:tgtEl>
                                          <p:spTgt spid="231"/>
                                        </p:tgtEl>
                                        <p:attrNameLst>
                                          <p:attrName>style.visibility</p:attrName>
                                        </p:attrNameLst>
                                      </p:cBhvr>
                                      <p:to>
                                        <p:strVal val="visible"/>
                                      </p:to>
                                    </p:set>
                                  </p:childTnLst>
                                </p:cTn>
                              </p:par>
                              <p:par>
                                <p:cTn id="22" presetID="1" presetClass="entr" presetSubtype="0" fill="hold" grpId="0" nodeType="withEffect">
                                  <p:stCondLst>
                                    <p:cond delay="2000"/>
                                  </p:stCondLst>
                                  <p:childTnLst>
                                    <p:set>
                                      <p:cBhvr>
                                        <p:cTn id="23" dur="1" fill="hold">
                                          <p:stCondLst>
                                            <p:cond delay="0"/>
                                          </p:stCondLst>
                                        </p:cTn>
                                        <p:tgtEl>
                                          <p:spTgt spid="232"/>
                                        </p:tgtEl>
                                        <p:attrNameLst>
                                          <p:attrName>style.visibility</p:attrName>
                                        </p:attrNameLst>
                                      </p:cBhvr>
                                      <p:to>
                                        <p:strVal val="visible"/>
                                      </p:to>
                                    </p:set>
                                  </p:childTnLst>
                                </p:cTn>
                              </p:par>
                              <p:par>
                                <p:cTn id="24" presetID="1" presetClass="entr" presetSubtype="0" fill="hold" grpId="0" nodeType="withEffect">
                                  <p:stCondLst>
                                    <p:cond delay="2000"/>
                                  </p:stCondLst>
                                  <p:childTnLst>
                                    <p:set>
                                      <p:cBhvr>
                                        <p:cTn id="25" dur="1" fill="hold">
                                          <p:stCondLst>
                                            <p:cond delay="0"/>
                                          </p:stCondLst>
                                        </p:cTn>
                                        <p:tgtEl>
                                          <p:spTgt spid="233"/>
                                        </p:tgtEl>
                                        <p:attrNameLst>
                                          <p:attrName>style.visibility</p:attrName>
                                        </p:attrNameLst>
                                      </p:cBhvr>
                                      <p:to>
                                        <p:strVal val="visible"/>
                                      </p:to>
                                    </p:set>
                                  </p:childTnLst>
                                </p:cTn>
                              </p:par>
                              <p:par>
                                <p:cTn id="26" presetID="1" presetClass="entr" presetSubtype="0" fill="hold" grpId="0" nodeType="withEffect">
                                  <p:stCondLst>
                                    <p:cond delay="2000"/>
                                  </p:stCondLst>
                                  <p:childTnLst>
                                    <p:set>
                                      <p:cBhvr>
                                        <p:cTn id="27" dur="1" fill="hold">
                                          <p:stCondLst>
                                            <p:cond delay="0"/>
                                          </p:stCondLst>
                                        </p:cTn>
                                        <p:tgtEl>
                                          <p:spTgt spid="234"/>
                                        </p:tgtEl>
                                        <p:attrNameLst>
                                          <p:attrName>style.visibility</p:attrName>
                                        </p:attrNameLst>
                                      </p:cBhvr>
                                      <p:to>
                                        <p:strVal val="visible"/>
                                      </p:to>
                                    </p:set>
                                  </p:childTnLst>
                                </p:cTn>
                              </p:par>
                              <p:par>
                                <p:cTn id="28" presetID="1" presetClass="entr" presetSubtype="0" fill="hold" nodeType="withEffect">
                                  <p:stCondLst>
                                    <p:cond delay="2000"/>
                                  </p:stCondLst>
                                  <p:childTnLst>
                                    <p:set>
                                      <p:cBhvr>
                                        <p:cTn id="29" dur="1" fill="hold">
                                          <p:stCondLst>
                                            <p:cond delay="0"/>
                                          </p:stCondLst>
                                        </p:cTn>
                                        <p:tgtEl>
                                          <p:spTgt spid="235"/>
                                        </p:tgtEl>
                                        <p:attrNameLst>
                                          <p:attrName>style.visibility</p:attrName>
                                        </p:attrNameLst>
                                      </p:cBhvr>
                                      <p:to>
                                        <p:strVal val="visible"/>
                                      </p:to>
                                    </p:set>
                                  </p:childTnLst>
                                </p:cTn>
                              </p:par>
                              <p:par>
                                <p:cTn id="30" presetID="1" presetClass="entr" presetSubtype="0" fill="hold" nodeType="withEffect">
                                  <p:stCondLst>
                                    <p:cond delay="2000"/>
                                  </p:stCondLst>
                                  <p:childTnLst>
                                    <p:set>
                                      <p:cBhvr>
                                        <p:cTn id="31" dur="1" fill="hold">
                                          <p:stCondLst>
                                            <p:cond delay="0"/>
                                          </p:stCondLst>
                                        </p:cTn>
                                        <p:tgtEl>
                                          <p:spTgt spid="243"/>
                                        </p:tgtEl>
                                        <p:attrNameLst>
                                          <p:attrName>style.visibility</p:attrName>
                                        </p:attrNameLst>
                                      </p:cBhvr>
                                      <p:to>
                                        <p:strVal val="visible"/>
                                      </p:to>
                                    </p:set>
                                  </p:childTnLst>
                                </p:cTn>
                              </p:par>
                              <p:par>
                                <p:cTn id="32" presetID="1" presetClass="entr" presetSubtype="0" fill="hold" nodeType="withEffect">
                                  <p:stCondLst>
                                    <p:cond delay="2000"/>
                                  </p:stCondLst>
                                  <p:childTnLst>
                                    <p:set>
                                      <p:cBhvr>
                                        <p:cTn id="33" dur="1" fill="hold">
                                          <p:stCondLst>
                                            <p:cond delay="0"/>
                                          </p:stCondLst>
                                        </p:cTn>
                                        <p:tgtEl>
                                          <p:spTgt spid="251"/>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7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74"/>
                                        </p:tgtEl>
                                        <p:attrNameLst>
                                          <p:attrName>style.visibility</p:attrName>
                                        </p:attrNameLst>
                                      </p:cBhvr>
                                      <p:to>
                                        <p:strVal val="visible"/>
                                      </p:to>
                                    </p:set>
                                  </p:childTnLst>
                                </p:cTn>
                              </p:par>
                            </p:childTnLst>
                          </p:cTn>
                        </p:par>
                        <p:par>
                          <p:cTn id="40" fill="hold">
                            <p:stCondLst>
                              <p:cond delay="0"/>
                            </p:stCondLst>
                            <p:childTnLst>
                              <p:par>
                                <p:cTn id="41" presetID="10" presetClass="entr" presetSubtype="0" fill="hold" nodeType="afterEffect">
                                  <p:stCondLst>
                                    <p:cond delay="500"/>
                                  </p:stCondLst>
                                  <p:childTnLst>
                                    <p:set>
                                      <p:cBhvr>
                                        <p:cTn id="42" dur="1" fill="hold">
                                          <p:stCondLst>
                                            <p:cond delay="0"/>
                                          </p:stCondLst>
                                        </p:cTn>
                                        <p:tgtEl>
                                          <p:spTgt spid="260"/>
                                        </p:tgtEl>
                                        <p:attrNameLst>
                                          <p:attrName>style.visibility</p:attrName>
                                        </p:attrNameLst>
                                      </p:cBhvr>
                                      <p:to>
                                        <p:strVal val="visible"/>
                                      </p:to>
                                    </p:set>
                                    <p:animEffect transition="in" filter="fade">
                                      <p:cBhvr>
                                        <p:cTn id="43" dur="750"/>
                                        <p:tgtEl>
                                          <p:spTgt spid="260"/>
                                        </p:tgtEl>
                                      </p:cBhvr>
                                    </p:animEffect>
                                  </p:childTnLst>
                                </p:cTn>
                              </p:par>
                              <p:par>
                                <p:cTn id="44" presetID="10" presetClass="entr" presetSubtype="0" fill="hold" nodeType="withEffect">
                                  <p:stCondLst>
                                    <p:cond delay="500"/>
                                  </p:stCondLst>
                                  <p:childTnLst>
                                    <p:set>
                                      <p:cBhvr>
                                        <p:cTn id="45" dur="1" fill="hold">
                                          <p:stCondLst>
                                            <p:cond delay="0"/>
                                          </p:stCondLst>
                                        </p:cTn>
                                        <p:tgtEl>
                                          <p:spTgt spid="261"/>
                                        </p:tgtEl>
                                        <p:attrNameLst>
                                          <p:attrName>style.visibility</p:attrName>
                                        </p:attrNameLst>
                                      </p:cBhvr>
                                      <p:to>
                                        <p:strVal val="visible"/>
                                      </p:to>
                                    </p:set>
                                    <p:animEffect transition="in" filter="fade">
                                      <p:cBhvr>
                                        <p:cTn id="46" dur="750"/>
                                        <p:tgtEl>
                                          <p:spTgt spid="261"/>
                                        </p:tgtEl>
                                      </p:cBhvr>
                                    </p:animEffect>
                                  </p:childTnLst>
                                </p:cTn>
                              </p:par>
                              <p:par>
                                <p:cTn id="47" presetID="10" presetClass="entr" presetSubtype="0" fill="hold" nodeType="withEffect">
                                  <p:stCondLst>
                                    <p:cond delay="500"/>
                                  </p:stCondLst>
                                  <p:childTnLst>
                                    <p:set>
                                      <p:cBhvr>
                                        <p:cTn id="48" dur="1" fill="hold">
                                          <p:stCondLst>
                                            <p:cond delay="0"/>
                                          </p:stCondLst>
                                        </p:cTn>
                                        <p:tgtEl>
                                          <p:spTgt spid="313"/>
                                        </p:tgtEl>
                                        <p:attrNameLst>
                                          <p:attrName>style.visibility</p:attrName>
                                        </p:attrNameLst>
                                      </p:cBhvr>
                                      <p:to>
                                        <p:strVal val="visible"/>
                                      </p:to>
                                    </p:set>
                                    <p:animEffect transition="in" filter="fade">
                                      <p:cBhvr>
                                        <p:cTn id="49" dur="750"/>
                                        <p:tgtEl>
                                          <p:spTgt spid="313"/>
                                        </p:tgtEl>
                                      </p:cBhvr>
                                    </p:animEffect>
                                  </p:childTnLst>
                                </p:cTn>
                              </p:par>
                              <p:par>
                                <p:cTn id="50" presetID="10" presetClass="entr" presetSubtype="0" fill="hold" nodeType="withEffect">
                                  <p:stCondLst>
                                    <p:cond delay="500"/>
                                  </p:stCondLst>
                                  <p:childTnLst>
                                    <p:set>
                                      <p:cBhvr>
                                        <p:cTn id="51" dur="1" fill="hold">
                                          <p:stCondLst>
                                            <p:cond delay="0"/>
                                          </p:stCondLst>
                                        </p:cTn>
                                        <p:tgtEl>
                                          <p:spTgt spid="314"/>
                                        </p:tgtEl>
                                        <p:attrNameLst>
                                          <p:attrName>style.visibility</p:attrName>
                                        </p:attrNameLst>
                                      </p:cBhvr>
                                      <p:to>
                                        <p:strVal val="visible"/>
                                      </p:to>
                                    </p:set>
                                    <p:animEffect transition="in" filter="fade">
                                      <p:cBhvr>
                                        <p:cTn id="52" dur="750"/>
                                        <p:tgtEl>
                                          <p:spTgt spid="314"/>
                                        </p:tgtEl>
                                      </p:cBhvr>
                                    </p:animEffect>
                                  </p:childTnLst>
                                </p:cTn>
                              </p:par>
                              <p:par>
                                <p:cTn id="53" presetID="10" presetClass="entr" presetSubtype="0" fill="hold" nodeType="withEffect">
                                  <p:stCondLst>
                                    <p:cond delay="500"/>
                                  </p:stCondLst>
                                  <p:childTnLst>
                                    <p:set>
                                      <p:cBhvr>
                                        <p:cTn id="54" dur="1" fill="hold">
                                          <p:stCondLst>
                                            <p:cond delay="0"/>
                                          </p:stCondLst>
                                        </p:cTn>
                                        <p:tgtEl>
                                          <p:spTgt spid="262"/>
                                        </p:tgtEl>
                                        <p:attrNameLst>
                                          <p:attrName>style.visibility</p:attrName>
                                        </p:attrNameLst>
                                      </p:cBhvr>
                                      <p:to>
                                        <p:strVal val="visible"/>
                                      </p:to>
                                    </p:set>
                                    <p:animEffect transition="in" filter="fade">
                                      <p:cBhvr>
                                        <p:cTn id="55" dur="750"/>
                                        <p:tgtEl>
                                          <p:spTgt spid="262"/>
                                        </p:tgtEl>
                                      </p:cBhvr>
                                    </p:animEffect>
                                  </p:childTnLst>
                                </p:cTn>
                              </p:par>
                              <p:par>
                                <p:cTn id="56" presetID="10" presetClass="entr" presetSubtype="0" fill="hold" nodeType="withEffect">
                                  <p:stCondLst>
                                    <p:cond delay="500"/>
                                  </p:stCondLst>
                                  <p:childTnLst>
                                    <p:set>
                                      <p:cBhvr>
                                        <p:cTn id="57" dur="1" fill="hold">
                                          <p:stCondLst>
                                            <p:cond delay="0"/>
                                          </p:stCondLst>
                                        </p:cTn>
                                        <p:tgtEl>
                                          <p:spTgt spid="263"/>
                                        </p:tgtEl>
                                        <p:attrNameLst>
                                          <p:attrName>style.visibility</p:attrName>
                                        </p:attrNameLst>
                                      </p:cBhvr>
                                      <p:to>
                                        <p:strVal val="visible"/>
                                      </p:to>
                                    </p:set>
                                    <p:animEffect transition="in" filter="fade">
                                      <p:cBhvr>
                                        <p:cTn id="58" dur="750"/>
                                        <p:tgtEl>
                                          <p:spTgt spid="263"/>
                                        </p:tgtEl>
                                      </p:cBhvr>
                                    </p:animEffect>
                                  </p:childTnLst>
                                </p:cTn>
                              </p:par>
                              <p:par>
                                <p:cTn id="59" presetID="10" presetClass="entr" presetSubtype="0" fill="hold" nodeType="withEffect">
                                  <p:stCondLst>
                                    <p:cond delay="500"/>
                                  </p:stCondLst>
                                  <p:childTnLst>
                                    <p:set>
                                      <p:cBhvr>
                                        <p:cTn id="60" dur="1" fill="hold">
                                          <p:stCondLst>
                                            <p:cond delay="0"/>
                                          </p:stCondLst>
                                        </p:cTn>
                                        <p:tgtEl>
                                          <p:spTgt spid="316"/>
                                        </p:tgtEl>
                                        <p:attrNameLst>
                                          <p:attrName>style.visibility</p:attrName>
                                        </p:attrNameLst>
                                      </p:cBhvr>
                                      <p:to>
                                        <p:strVal val="visible"/>
                                      </p:to>
                                    </p:set>
                                    <p:animEffect transition="in" filter="fade">
                                      <p:cBhvr>
                                        <p:cTn id="61" dur="750"/>
                                        <p:tgtEl>
                                          <p:spTgt spid="316"/>
                                        </p:tgtEl>
                                      </p:cBhvr>
                                    </p:animEffect>
                                  </p:childTnLst>
                                </p:cTn>
                              </p:par>
                              <p:par>
                                <p:cTn id="62" presetID="10" presetClass="entr" presetSubtype="0" fill="hold" nodeType="withEffect">
                                  <p:stCondLst>
                                    <p:cond delay="500"/>
                                  </p:stCondLst>
                                  <p:childTnLst>
                                    <p:set>
                                      <p:cBhvr>
                                        <p:cTn id="63" dur="1" fill="hold">
                                          <p:stCondLst>
                                            <p:cond delay="0"/>
                                          </p:stCondLst>
                                        </p:cTn>
                                        <p:tgtEl>
                                          <p:spTgt spid="264"/>
                                        </p:tgtEl>
                                        <p:attrNameLst>
                                          <p:attrName>style.visibility</p:attrName>
                                        </p:attrNameLst>
                                      </p:cBhvr>
                                      <p:to>
                                        <p:strVal val="visible"/>
                                      </p:to>
                                    </p:set>
                                    <p:animEffect transition="in" filter="fade">
                                      <p:cBhvr>
                                        <p:cTn id="64" dur="750"/>
                                        <p:tgtEl>
                                          <p:spTgt spid="264"/>
                                        </p:tgtEl>
                                      </p:cBhvr>
                                    </p:animEffect>
                                  </p:childTnLst>
                                </p:cTn>
                              </p:par>
                              <p:par>
                                <p:cTn id="65" presetID="10" presetClass="entr" presetSubtype="0" fill="hold" nodeType="withEffect">
                                  <p:stCondLst>
                                    <p:cond delay="500"/>
                                  </p:stCondLst>
                                  <p:childTnLst>
                                    <p:set>
                                      <p:cBhvr>
                                        <p:cTn id="66" dur="1" fill="hold">
                                          <p:stCondLst>
                                            <p:cond delay="0"/>
                                          </p:stCondLst>
                                        </p:cTn>
                                        <p:tgtEl>
                                          <p:spTgt spid="265"/>
                                        </p:tgtEl>
                                        <p:attrNameLst>
                                          <p:attrName>style.visibility</p:attrName>
                                        </p:attrNameLst>
                                      </p:cBhvr>
                                      <p:to>
                                        <p:strVal val="visible"/>
                                      </p:to>
                                    </p:set>
                                    <p:animEffect transition="in" filter="fade">
                                      <p:cBhvr>
                                        <p:cTn id="67" dur="750"/>
                                        <p:tgtEl>
                                          <p:spTgt spid="265"/>
                                        </p:tgtEl>
                                      </p:cBhvr>
                                    </p:animEffect>
                                  </p:childTnLst>
                                </p:cTn>
                              </p:par>
                              <p:par>
                                <p:cTn id="68" presetID="1" presetClass="entr" presetSubtype="0" fill="hold" grpId="0" nodeType="withEffect">
                                  <p:stCondLst>
                                    <p:cond delay="500"/>
                                  </p:stCondLst>
                                  <p:childTnLst>
                                    <p:set>
                                      <p:cBhvr>
                                        <p:cTn id="69" dur="1" fill="hold">
                                          <p:stCondLst>
                                            <p:cond delay="0"/>
                                          </p:stCondLst>
                                        </p:cTn>
                                        <p:tgtEl>
                                          <p:spTgt spid="453"/>
                                        </p:tgtEl>
                                        <p:attrNameLst>
                                          <p:attrName>style.visibility</p:attrName>
                                        </p:attrNameLst>
                                      </p:cBhvr>
                                      <p:to>
                                        <p:strVal val="visible"/>
                                      </p:to>
                                    </p:set>
                                  </p:childTnLst>
                                </p:cTn>
                              </p:par>
                              <p:par>
                                <p:cTn id="70" presetID="1" presetClass="entr" presetSubtype="0" fill="hold" grpId="0" nodeType="withEffect">
                                  <p:stCondLst>
                                    <p:cond delay="500"/>
                                  </p:stCondLst>
                                  <p:childTnLst>
                                    <p:set>
                                      <p:cBhvr>
                                        <p:cTn id="71" dur="1" fill="hold">
                                          <p:stCondLst>
                                            <p:cond delay="0"/>
                                          </p:stCondLst>
                                        </p:cTn>
                                        <p:tgtEl>
                                          <p:spTgt spid="450"/>
                                        </p:tgtEl>
                                        <p:attrNameLst>
                                          <p:attrName>style.visibility</p:attrName>
                                        </p:attrNameLst>
                                      </p:cBhvr>
                                      <p:to>
                                        <p:strVal val="visible"/>
                                      </p:to>
                                    </p:set>
                                  </p:childTnLst>
                                </p:cTn>
                              </p:par>
                              <p:par>
                                <p:cTn id="72" presetID="1" presetClass="entr" presetSubtype="0" fill="hold" grpId="0" nodeType="withEffect">
                                  <p:stCondLst>
                                    <p:cond delay="500"/>
                                  </p:stCondLst>
                                  <p:childTnLst>
                                    <p:set>
                                      <p:cBhvr>
                                        <p:cTn id="73" dur="1" fill="hold">
                                          <p:stCondLst>
                                            <p:cond delay="0"/>
                                          </p:stCondLst>
                                        </p:cTn>
                                        <p:tgtEl>
                                          <p:spTgt spid="451"/>
                                        </p:tgtEl>
                                        <p:attrNameLst>
                                          <p:attrName>style.visibility</p:attrName>
                                        </p:attrNameLst>
                                      </p:cBhvr>
                                      <p:to>
                                        <p:strVal val="visible"/>
                                      </p:to>
                                    </p:set>
                                  </p:childTnLst>
                                </p:cTn>
                              </p:par>
                              <p:par>
                                <p:cTn id="74" presetID="1" presetClass="entr" presetSubtype="0" fill="hold" nodeType="withEffect">
                                  <p:stCondLst>
                                    <p:cond delay="500"/>
                                  </p:stCondLst>
                                  <p:childTnLst>
                                    <p:set>
                                      <p:cBhvr>
                                        <p:cTn id="75" dur="1" fill="hold">
                                          <p:stCondLst>
                                            <p:cond delay="0"/>
                                          </p:stCondLst>
                                        </p:cTn>
                                        <p:tgtEl>
                                          <p:spTgt spid="458"/>
                                        </p:tgtEl>
                                        <p:attrNameLst>
                                          <p:attrName>style.visibility</p:attrName>
                                        </p:attrNameLst>
                                      </p:cBhvr>
                                      <p:to>
                                        <p:strVal val="visible"/>
                                      </p:to>
                                    </p:set>
                                  </p:childTnLst>
                                </p:cTn>
                              </p:par>
                              <p:par>
                                <p:cTn id="76" presetID="10" presetClass="entr" presetSubtype="0" fill="hold" nodeType="withEffect">
                                  <p:stCondLst>
                                    <p:cond delay="500"/>
                                  </p:stCondLst>
                                  <p:childTnLst>
                                    <p:set>
                                      <p:cBhvr>
                                        <p:cTn id="77" dur="1" fill="hold">
                                          <p:stCondLst>
                                            <p:cond delay="0"/>
                                          </p:stCondLst>
                                        </p:cTn>
                                        <p:tgtEl>
                                          <p:spTgt spid="315"/>
                                        </p:tgtEl>
                                        <p:attrNameLst>
                                          <p:attrName>style.visibility</p:attrName>
                                        </p:attrNameLst>
                                      </p:cBhvr>
                                      <p:to>
                                        <p:strVal val="visible"/>
                                      </p:to>
                                    </p:set>
                                    <p:animEffect transition="in" filter="fade">
                                      <p:cBhvr>
                                        <p:cTn id="78" dur="750"/>
                                        <p:tgtEl>
                                          <p:spTgt spid="315"/>
                                        </p:tgtEl>
                                      </p:cBhvr>
                                    </p:animEffect>
                                  </p:childTnLst>
                                </p:cTn>
                              </p:par>
                              <p:par>
                                <p:cTn id="79" presetID="9" presetClass="exit" presetSubtype="0" fill="hold" nodeType="withEffect">
                                  <p:stCondLst>
                                    <p:cond delay="750"/>
                                  </p:stCondLst>
                                  <p:childTnLst>
                                    <p:animEffect transition="out" filter="dissolve">
                                      <p:cBhvr>
                                        <p:cTn id="80" dur="750"/>
                                        <p:tgtEl>
                                          <p:spTgt spid="36"/>
                                        </p:tgtEl>
                                      </p:cBhvr>
                                    </p:animEffect>
                                    <p:set>
                                      <p:cBhvr>
                                        <p:cTn id="81" dur="1" fill="hold">
                                          <p:stCondLst>
                                            <p:cond delay="749"/>
                                          </p:stCondLst>
                                        </p:cTn>
                                        <p:tgtEl>
                                          <p:spTgt spid="36"/>
                                        </p:tgtEl>
                                        <p:attrNameLst>
                                          <p:attrName>style.visibility</p:attrName>
                                        </p:attrNameLst>
                                      </p:cBhvr>
                                      <p:to>
                                        <p:strVal val="hidden"/>
                                      </p:to>
                                    </p:set>
                                  </p:childTnLst>
                                </p:cTn>
                              </p:par>
                              <p:par>
                                <p:cTn id="82" presetID="10" presetClass="entr" presetSubtype="0" fill="hold" nodeType="withEffect">
                                  <p:stCondLst>
                                    <p:cond delay="750"/>
                                  </p:stCondLst>
                                  <p:childTnLst>
                                    <p:set>
                                      <p:cBhvr>
                                        <p:cTn id="83" dur="1" fill="hold">
                                          <p:stCondLst>
                                            <p:cond delay="0"/>
                                          </p:stCondLst>
                                        </p:cTn>
                                        <p:tgtEl>
                                          <p:spTgt spid="121"/>
                                        </p:tgtEl>
                                        <p:attrNameLst>
                                          <p:attrName>style.visibility</p:attrName>
                                        </p:attrNameLst>
                                      </p:cBhvr>
                                      <p:to>
                                        <p:strVal val="visible"/>
                                      </p:to>
                                    </p:set>
                                    <p:animEffect transition="in" filter="fade">
                                      <p:cBhvr>
                                        <p:cTn id="84" dur="750"/>
                                        <p:tgtEl>
                                          <p:spTgt spid="121"/>
                                        </p:tgtEl>
                                      </p:cBhvr>
                                    </p:animEffect>
                                  </p:childTnLst>
                                </p:cTn>
                              </p:par>
                              <p:par>
                                <p:cTn id="85" presetID="10" presetClass="entr" presetSubtype="0" fill="hold" grpId="0" nodeType="withEffect">
                                  <p:stCondLst>
                                    <p:cond delay="750"/>
                                  </p:stCondLst>
                                  <p:childTnLst>
                                    <p:set>
                                      <p:cBhvr>
                                        <p:cTn id="86" dur="1" fill="hold">
                                          <p:stCondLst>
                                            <p:cond delay="0"/>
                                          </p:stCondLst>
                                        </p:cTn>
                                        <p:tgtEl>
                                          <p:spTgt spid="266"/>
                                        </p:tgtEl>
                                        <p:attrNameLst>
                                          <p:attrName>style.visibility</p:attrName>
                                        </p:attrNameLst>
                                      </p:cBhvr>
                                      <p:to>
                                        <p:strVal val="visible"/>
                                      </p:to>
                                    </p:set>
                                    <p:animEffect transition="in" filter="fade">
                                      <p:cBhvr>
                                        <p:cTn id="87" dur="750"/>
                                        <p:tgtEl>
                                          <p:spTgt spid="266"/>
                                        </p:tgtEl>
                                      </p:cBhvr>
                                    </p:animEffect>
                                  </p:childTnLst>
                                </p:cTn>
                              </p:par>
                              <p:par>
                                <p:cTn id="88" presetID="10" presetClass="entr" presetSubtype="0" fill="hold" nodeType="withEffect">
                                  <p:stCondLst>
                                    <p:cond delay="750"/>
                                  </p:stCondLst>
                                  <p:childTnLst>
                                    <p:set>
                                      <p:cBhvr>
                                        <p:cTn id="89" dur="1" fill="hold">
                                          <p:stCondLst>
                                            <p:cond delay="0"/>
                                          </p:stCondLst>
                                        </p:cTn>
                                        <p:tgtEl>
                                          <p:spTgt spid="267"/>
                                        </p:tgtEl>
                                        <p:attrNameLst>
                                          <p:attrName>style.visibility</p:attrName>
                                        </p:attrNameLst>
                                      </p:cBhvr>
                                      <p:to>
                                        <p:strVal val="visible"/>
                                      </p:to>
                                    </p:set>
                                    <p:animEffect transition="in" filter="fade">
                                      <p:cBhvr>
                                        <p:cTn id="90" dur="750"/>
                                        <p:tgtEl>
                                          <p:spTgt spid="267"/>
                                        </p:tgtEl>
                                      </p:cBhvr>
                                    </p:animEffec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2"/>
                                        </p:tgtEl>
                                        <p:attrNameLst>
                                          <p:attrName>style.visibility</p:attrName>
                                        </p:attrNameLst>
                                      </p:cBhvr>
                                      <p:to>
                                        <p:strVal val="visible"/>
                                      </p:to>
                                    </p:set>
                                  </p:childTnLst>
                                </p:cTn>
                              </p:par>
                              <p:par>
                                <p:cTn id="97" presetID="10" presetClass="entr" presetSubtype="0" fill="hold" nodeType="withEffect">
                                  <p:stCondLst>
                                    <p:cond delay="500"/>
                                  </p:stCondLst>
                                  <p:childTnLst>
                                    <p:set>
                                      <p:cBhvr>
                                        <p:cTn id="98" dur="1" fill="hold">
                                          <p:stCondLst>
                                            <p:cond delay="0"/>
                                          </p:stCondLst>
                                        </p:cTn>
                                        <p:tgtEl>
                                          <p:spTgt spid="310"/>
                                        </p:tgtEl>
                                        <p:attrNameLst>
                                          <p:attrName>style.visibility</p:attrName>
                                        </p:attrNameLst>
                                      </p:cBhvr>
                                      <p:to>
                                        <p:strVal val="visible"/>
                                      </p:to>
                                    </p:set>
                                    <p:animEffect transition="in" filter="fade">
                                      <p:cBhvr>
                                        <p:cTn id="99" dur="500"/>
                                        <p:tgtEl>
                                          <p:spTgt spid="310"/>
                                        </p:tgtEl>
                                      </p:cBhvr>
                                    </p:animEffect>
                                  </p:childTnLst>
                                </p:cTn>
                              </p:par>
                              <p:par>
                                <p:cTn id="100" presetID="10" presetClass="entr" presetSubtype="0" fill="hold" nodeType="withEffect">
                                  <p:stCondLst>
                                    <p:cond delay="500"/>
                                  </p:stCondLst>
                                  <p:childTnLst>
                                    <p:set>
                                      <p:cBhvr>
                                        <p:cTn id="101" dur="1" fill="hold">
                                          <p:stCondLst>
                                            <p:cond delay="0"/>
                                          </p:stCondLst>
                                        </p:cTn>
                                        <p:tgtEl>
                                          <p:spTgt spid="268"/>
                                        </p:tgtEl>
                                        <p:attrNameLst>
                                          <p:attrName>style.visibility</p:attrName>
                                        </p:attrNameLst>
                                      </p:cBhvr>
                                      <p:to>
                                        <p:strVal val="visible"/>
                                      </p:to>
                                    </p:set>
                                    <p:animEffect transition="in" filter="fade">
                                      <p:cBhvr>
                                        <p:cTn id="102" dur="500"/>
                                        <p:tgtEl>
                                          <p:spTgt spid="268"/>
                                        </p:tgtEl>
                                      </p:cBhvr>
                                    </p:animEffect>
                                  </p:childTnLst>
                                </p:cTn>
                              </p:par>
                              <p:par>
                                <p:cTn id="103" presetID="10" presetClass="entr" presetSubtype="0" fill="hold" nodeType="withEffect">
                                  <p:stCondLst>
                                    <p:cond delay="500"/>
                                  </p:stCondLst>
                                  <p:childTnLst>
                                    <p:set>
                                      <p:cBhvr>
                                        <p:cTn id="104" dur="1" fill="hold">
                                          <p:stCondLst>
                                            <p:cond delay="0"/>
                                          </p:stCondLst>
                                        </p:cTn>
                                        <p:tgtEl>
                                          <p:spTgt spid="269"/>
                                        </p:tgtEl>
                                        <p:attrNameLst>
                                          <p:attrName>style.visibility</p:attrName>
                                        </p:attrNameLst>
                                      </p:cBhvr>
                                      <p:to>
                                        <p:strVal val="visible"/>
                                      </p:to>
                                    </p:set>
                                    <p:animEffect transition="in" filter="fade">
                                      <p:cBhvr>
                                        <p:cTn id="105" dur="500"/>
                                        <p:tgtEl>
                                          <p:spTgt spid="269"/>
                                        </p:tgtEl>
                                      </p:cBhvr>
                                    </p:animEffect>
                                  </p:childTnLst>
                                </p:cTn>
                              </p:par>
                              <p:par>
                                <p:cTn id="106" presetID="10" presetClass="entr" presetSubtype="0" fill="hold" nodeType="withEffect">
                                  <p:stCondLst>
                                    <p:cond delay="500"/>
                                  </p:stCondLst>
                                  <p:childTnLst>
                                    <p:set>
                                      <p:cBhvr>
                                        <p:cTn id="107" dur="1" fill="hold">
                                          <p:stCondLst>
                                            <p:cond delay="0"/>
                                          </p:stCondLst>
                                        </p:cTn>
                                        <p:tgtEl>
                                          <p:spTgt spid="270"/>
                                        </p:tgtEl>
                                        <p:attrNameLst>
                                          <p:attrName>style.visibility</p:attrName>
                                        </p:attrNameLst>
                                      </p:cBhvr>
                                      <p:to>
                                        <p:strVal val="visible"/>
                                      </p:to>
                                    </p:set>
                                    <p:animEffect transition="in" filter="fade">
                                      <p:cBhvr>
                                        <p:cTn id="108" dur="500"/>
                                        <p:tgtEl>
                                          <p:spTgt spid="270"/>
                                        </p:tgtEl>
                                      </p:cBhvr>
                                    </p:animEffect>
                                  </p:childTnLst>
                                </p:cTn>
                              </p:par>
                              <p:par>
                                <p:cTn id="109" presetID="10" presetClass="entr" presetSubtype="0" fill="hold" nodeType="withEffect">
                                  <p:stCondLst>
                                    <p:cond delay="500"/>
                                  </p:stCondLst>
                                  <p:childTnLst>
                                    <p:set>
                                      <p:cBhvr>
                                        <p:cTn id="110" dur="1" fill="hold">
                                          <p:stCondLst>
                                            <p:cond delay="0"/>
                                          </p:stCondLst>
                                        </p:cTn>
                                        <p:tgtEl>
                                          <p:spTgt spid="308"/>
                                        </p:tgtEl>
                                        <p:attrNameLst>
                                          <p:attrName>style.visibility</p:attrName>
                                        </p:attrNameLst>
                                      </p:cBhvr>
                                      <p:to>
                                        <p:strVal val="visible"/>
                                      </p:to>
                                    </p:set>
                                    <p:animEffect transition="in" filter="fade">
                                      <p:cBhvr>
                                        <p:cTn id="111" dur="500"/>
                                        <p:tgtEl>
                                          <p:spTgt spid="308"/>
                                        </p:tgtEl>
                                      </p:cBhvr>
                                    </p:animEffect>
                                  </p:childTnLst>
                                </p:cTn>
                              </p:par>
                              <p:par>
                                <p:cTn id="112" presetID="10" presetClass="entr" presetSubtype="0" fill="hold" nodeType="withEffect">
                                  <p:stCondLst>
                                    <p:cond delay="500"/>
                                  </p:stCondLst>
                                  <p:childTnLst>
                                    <p:set>
                                      <p:cBhvr>
                                        <p:cTn id="113" dur="1" fill="hold">
                                          <p:stCondLst>
                                            <p:cond delay="0"/>
                                          </p:stCondLst>
                                        </p:cTn>
                                        <p:tgtEl>
                                          <p:spTgt spid="309"/>
                                        </p:tgtEl>
                                        <p:attrNameLst>
                                          <p:attrName>style.visibility</p:attrName>
                                        </p:attrNameLst>
                                      </p:cBhvr>
                                      <p:to>
                                        <p:strVal val="visible"/>
                                      </p:to>
                                    </p:set>
                                    <p:animEffect transition="in" filter="fade">
                                      <p:cBhvr>
                                        <p:cTn id="114" dur="500"/>
                                        <p:tgtEl>
                                          <p:spTgt spid="309"/>
                                        </p:tgtEl>
                                      </p:cBhvr>
                                    </p:animEffect>
                                  </p:childTnLst>
                                </p:cTn>
                              </p:par>
                              <p:par>
                                <p:cTn id="115" presetID="10" presetClass="entr" presetSubtype="0" fill="hold" nodeType="withEffect">
                                  <p:stCondLst>
                                    <p:cond delay="500"/>
                                  </p:stCondLst>
                                  <p:childTnLst>
                                    <p:set>
                                      <p:cBhvr>
                                        <p:cTn id="116" dur="1" fill="hold">
                                          <p:stCondLst>
                                            <p:cond delay="0"/>
                                          </p:stCondLst>
                                        </p:cTn>
                                        <p:tgtEl>
                                          <p:spTgt spid="306"/>
                                        </p:tgtEl>
                                        <p:attrNameLst>
                                          <p:attrName>style.visibility</p:attrName>
                                        </p:attrNameLst>
                                      </p:cBhvr>
                                      <p:to>
                                        <p:strVal val="visible"/>
                                      </p:to>
                                    </p:set>
                                    <p:animEffect transition="in" filter="fade">
                                      <p:cBhvr>
                                        <p:cTn id="117" dur="500"/>
                                        <p:tgtEl>
                                          <p:spTgt spid="306"/>
                                        </p:tgtEl>
                                      </p:cBhvr>
                                    </p:animEffect>
                                  </p:childTnLst>
                                </p:cTn>
                              </p:par>
                              <p:par>
                                <p:cTn id="118" presetID="10" presetClass="entr" presetSubtype="0" fill="hold" nodeType="withEffect">
                                  <p:stCondLst>
                                    <p:cond delay="500"/>
                                  </p:stCondLst>
                                  <p:childTnLst>
                                    <p:set>
                                      <p:cBhvr>
                                        <p:cTn id="119" dur="1" fill="hold">
                                          <p:stCondLst>
                                            <p:cond delay="0"/>
                                          </p:stCondLst>
                                        </p:cTn>
                                        <p:tgtEl>
                                          <p:spTgt spid="307"/>
                                        </p:tgtEl>
                                        <p:attrNameLst>
                                          <p:attrName>style.visibility</p:attrName>
                                        </p:attrNameLst>
                                      </p:cBhvr>
                                      <p:to>
                                        <p:strVal val="visible"/>
                                      </p:to>
                                    </p:set>
                                    <p:animEffect transition="in" filter="fade">
                                      <p:cBhvr>
                                        <p:cTn id="120" dur="500"/>
                                        <p:tgtEl>
                                          <p:spTgt spid="307"/>
                                        </p:tgtEl>
                                      </p:cBhvr>
                                    </p:animEffect>
                                  </p:childTnLst>
                                </p:cTn>
                              </p:par>
                              <p:par>
                                <p:cTn id="121" presetID="10" presetClass="entr" presetSubtype="0" fill="hold" nodeType="withEffect">
                                  <p:stCondLst>
                                    <p:cond delay="500"/>
                                  </p:stCondLst>
                                  <p:childTnLst>
                                    <p:set>
                                      <p:cBhvr>
                                        <p:cTn id="122" dur="1" fill="hold">
                                          <p:stCondLst>
                                            <p:cond delay="0"/>
                                          </p:stCondLst>
                                        </p:cTn>
                                        <p:tgtEl>
                                          <p:spTgt spid="305"/>
                                        </p:tgtEl>
                                        <p:attrNameLst>
                                          <p:attrName>style.visibility</p:attrName>
                                        </p:attrNameLst>
                                      </p:cBhvr>
                                      <p:to>
                                        <p:strVal val="visible"/>
                                      </p:to>
                                    </p:set>
                                    <p:animEffect transition="in" filter="fade">
                                      <p:cBhvr>
                                        <p:cTn id="123" dur="500"/>
                                        <p:tgtEl>
                                          <p:spTgt spid="305"/>
                                        </p:tgtEl>
                                      </p:cBhvr>
                                    </p:animEffect>
                                  </p:childTnLst>
                                </p:cTn>
                              </p:par>
                              <p:par>
                                <p:cTn id="124" presetID="10" presetClass="entr" presetSubtype="0" fill="hold" nodeType="withEffect">
                                  <p:stCondLst>
                                    <p:cond delay="500"/>
                                  </p:stCondLst>
                                  <p:childTnLst>
                                    <p:set>
                                      <p:cBhvr>
                                        <p:cTn id="125" dur="1" fill="hold">
                                          <p:stCondLst>
                                            <p:cond delay="0"/>
                                          </p:stCondLst>
                                        </p:cTn>
                                        <p:tgtEl>
                                          <p:spTgt spid="271"/>
                                        </p:tgtEl>
                                        <p:attrNameLst>
                                          <p:attrName>style.visibility</p:attrName>
                                        </p:attrNameLst>
                                      </p:cBhvr>
                                      <p:to>
                                        <p:strVal val="visible"/>
                                      </p:to>
                                    </p:set>
                                    <p:animEffect transition="in" filter="fade">
                                      <p:cBhvr>
                                        <p:cTn id="126" dur="500"/>
                                        <p:tgtEl>
                                          <p:spTgt spid="271"/>
                                        </p:tgtEl>
                                      </p:cBhvr>
                                    </p:animEffect>
                                  </p:childTnLst>
                                </p:cTn>
                              </p:par>
                              <p:par>
                                <p:cTn id="127" presetID="1" presetClass="entr" presetSubtype="0" fill="hold" grpId="0" nodeType="withEffect">
                                  <p:stCondLst>
                                    <p:cond delay="500"/>
                                  </p:stCondLst>
                                  <p:childTnLst>
                                    <p:set>
                                      <p:cBhvr>
                                        <p:cTn id="128" dur="1" fill="hold">
                                          <p:stCondLst>
                                            <p:cond delay="0"/>
                                          </p:stCondLst>
                                        </p:cTn>
                                        <p:tgtEl>
                                          <p:spTgt spid="495"/>
                                        </p:tgtEl>
                                        <p:attrNameLst>
                                          <p:attrName>style.visibility</p:attrName>
                                        </p:attrNameLst>
                                      </p:cBhvr>
                                      <p:to>
                                        <p:strVal val="visible"/>
                                      </p:to>
                                    </p:set>
                                  </p:childTnLst>
                                </p:cTn>
                              </p:par>
                              <p:par>
                                <p:cTn id="129" presetID="10" presetClass="entr" presetSubtype="0" fill="hold" nodeType="withEffect">
                                  <p:stCondLst>
                                    <p:cond delay="1500"/>
                                  </p:stCondLst>
                                  <p:childTnLst>
                                    <p:set>
                                      <p:cBhvr>
                                        <p:cTn id="130" dur="1" fill="hold">
                                          <p:stCondLst>
                                            <p:cond delay="0"/>
                                          </p:stCondLst>
                                        </p:cTn>
                                        <p:tgtEl>
                                          <p:spTgt spid="367"/>
                                        </p:tgtEl>
                                        <p:attrNameLst>
                                          <p:attrName>style.visibility</p:attrName>
                                        </p:attrNameLst>
                                      </p:cBhvr>
                                      <p:to>
                                        <p:strVal val="visible"/>
                                      </p:to>
                                    </p:set>
                                    <p:animEffect transition="in" filter="fade">
                                      <p:cBhvr>
                                        <p:cTn id="131" dur="500"/>
                                        <p:tgtEl>
                                          <p:spTgt spid="367"/>
                                        </p:tgtEl>
                                      </p:cBhvr>
                                    </p:animEffect>
                                  </p:childTnLst>
                                </p:cTn>
                              </p:par>
                              <p:par>
                                <p:cTn id="132" presetID="10" presetClass="exit" presetSubtype="0" fill="hold" grpId="1" nodeType="withEffect">
                                  <p:stCondLst>
                                    <p:cond delay="1500"/>
                                  </p:stCondLst>
                                  <p:childTnLst>
                                    <p:animEffect transition="out" filter="fade">
                                      <p:cBhvr>
                                        <p:cTn id="133" dur="500"/>
                                        <p:tgtEl>
                                          <p:spTgt spid="234"/>
                                        </p:tgtEl>
                                      </p:cBhvr>
                                    </p:animEffect>
                                    <p:set>
                                      <p:cBhvr>
                                        <p:cTn id="134" dur="1" fill="hold">
                                          <p:stCondLst>
                                            <p:cond delay="499"/>
                                          </p:stCondLst>
                                        </p:cTn>
                                        <p:tgtEl>
                                          <p:spTgt spid="234"/>
                                        </p:tgtEl>
                                        <p:attrNameLst>
                                          <p:attrName>style.visibility</p:attrName>
                                        </p:attrNameLst>
                                      </p:cBhvr>
                                      <p:to>
                                        <p:strVal val="hidden"/>
                                      </p:to>
                                    </p:set>
                                  </p:childTnLst>
                                </p:cTn>
                              </p:par>
                              <p:par>
                                <p:cTn id="135" presetID="9" presetClass="entr" presetSubtype="0" fill="hold" grpId="0" nodeType="withEffect">
                                  <p:stCondLst>
                                    <p:cond delay="1500"/>
                                  </p:stCondLst>
                                  <p:childTnLst>
                                    <p:set>
                                      <p:cBhvr>
                                        <p:cTn id="136" dur="1" fill="hold">
                                          <p:stCondLst>
                                            <p:cond delay="0"/>
                                          </p:stCondLst>
                                        </p:cTn>
                                        <p:tgtEl>
                                          <p:spTgt spid="473"/>
                                        </p:tgtEl>
                                        <p:attrNameLst>
                                          <p:attrName>style.visibility</p:attrName>
                                        </p:attrNameLst>
                                      </p:cBhvr>
                                      <p:to>
                                        <p:strVal val="visible"/>
                                      </p:to>
                                    </p:set>
                                    <p:animEffect transition="in" filter="dissolve">
                                      <p:cBhvr>
                                        <p:cTn id="137" dur="500"/>
                                        <p:tgtEl>
                                          <p:spTgt spid="473"/>
                                        </p:tgtEl>
                                      </p:cBhvr>
                                    </p:animEffect>
                                  </p:childTnLst>
                                </p:cTn>
                              </p:par>
                              <p:par>
                                <p:cTn id="138" presetID="9" presetClass="entr" presetSubtype="0" fill="hold" grpId="0" nodeType="withEffect">
                                  <p:stCondLst>
                                    <p:cond delay="1500"/>
                                  </p:stCondLst>
                                  <p:childTnLst>
                                    <p:set>
                                      <p:cBhvr>
                                        <p:cTn id="139" dur="1" fill="hold">
                                          <p:stCondLst>
                                            <p:cond delay="0"/>
                                          </p:stCondLst>
                                        </p:cTn>
                                        <p:tgtEl>
                                          <p:spTgt spid="474"/>
                                        </p:tgtEl>
                                        <p:attrNameLst>
                                          <p:attrName>style.visibility</p:attrName>
                                        </p:attrNameLst>
                                      </p:cBhvr>
                                      <p:to>
                                        <p:strVal val="visible"/>
                                      </p:to>
                                    </p:set>
                                    <p:animEffect transition="in" filter="dissolve">
                                      <p:cBhvr>
                                        <p:cTn id="140" dur="500"/>
                                        <p:tgtEl>
                                          <p:spTgt spid="474"/>
                                        </p:tgtEl>
                                      </p:cBhvr>
                                    </p:animEffect>
                                  </p:childTnLst>
                                </p:cTn>
                              </p:par>
                              <p:par>
                                <p:cTn id="141" presetID="1" presetClass="entr" presetSubtype="0" fill="hold" grpId="0" nodeType="withEffect">
                                  <p:stCondLst>
                                    <p:cond delay="1500"/>
                                  </p:stCondLst>
                                  <p:childTnLst>
                                    <p:set>
                                      <p:cBhvr>
                                        <p:cTn id="142" dur="1" fill="hold">
                                          <p:stCondLst>
                                            <p:cond delay="0"/>
                                          </p:stCondLst>
                                        </p:cTn>
                                        <p:tgtEl>
                                          <p:spTgt spid="419"/>
                                        </p:tgtEl>
                                        <p:attrNameLst>
                                          <p:attrName>style.visibility</p:attrName>
                                        </p:attrNameLst>
                                      </p:cBhvr>
                                      <p:to>
                                        <p:strVal val="visible"/>
                                      </p:to>
                                    </p:set>
                                  </p:childTnLst>
                                </p:cTn>
                              </p:par>
                              <p:par>
                                <p:cTn id="143" presetID="1" presetClass="entr" presetSubtype="0" fill="hold" nodeType="withEffect">
                                  <p:stCondLst>
                                    <p:cond delay="1500"/>
                                  </p:stCondLst>
                                  <p:childTnLst>
                                    <p:set>
                                      <p:cBhvr>
                                        <p:cTn id="144" dur="1" fill="hold">
                                          <p:stCondLst>
                                            <p:cond delay="0"/>
                                          </p:stCondLst>
                                        </p:cTn>
                                        <p:tgtEl>
                                          <p:spTgt spid="235"/>
                                        </p:tgtEl>
                                        <p:attrNameLst>
                                          <p:attrName>style.visibility</p:attrName>
                                        </p:attrNameLst>
                                      </p:cBhvr>
                                      <p:to>
                                        <p:strVal val="visible"/>
                                      </p:to>
                                    </p:set>
                                  </p:childTnLst>
                                </p:cTn>
                              </p:par>
                              <p:par>
                                <p:cTn id="145" presetID="1" presetClass="entr" presetSubtype="0" fill="hold" nodeType="withEffect">
                                  <p:stCondLst>
                                    <p:cond delay="1500"/>
                                  </p:stCondLst>
                                  <p:childTnLst>
                                    <p:set>
                                      <p:cBhvr>
                                        <p:cTn id="146" dur="1" fill="hold">
                                          <p:stCondLst>
                                            <p:cond delay="0"/>
                                          </p:stCondLst>
                                        </p:cTn>
                                        <p:tgtEl>
                                          <p:spTgt spid="251"/>
                                        </p:tgtEl>
                                        <p:attrNameLst>
                                          <p:attrName>style.visibility</p:attrName>
                                        </p:attrNameLst>
                                      </p:cBhvr>
                                      <p:to>
                                        <p:strVal val="visible"/>
                                      </p:to>
                                    </p:set>
                                  </p:childTnLst>
                                </p:cTn>
                              </p:par>
                              <p:par>
                                <p:cTn id="147" presetID="1" presetClass="entr" presetSubtype="0" fill="hold" grpId="0" nodeType="withEffect">
                                  <p:stCondLst>
                                    <p:cond delay="1500"/>
                                  </p:stCondLst>
                                  <p:childTnLst>
                                    <p:set>
                                      <p:cBhvr>
                                        <p:cTn id="148" dur="1" fill="hold">
                                          <p:stCondLst>
                                            <p:cond delay="0"/>
                                          </p:stCondLst>
                                        </p:cTn>
                                        <p:tgtEl>
                                          <p:spTgt spid="452"/>
                                        </p:tgtEl>
                                        <p:attrNameLst>
                                          <p:attrName>style.visibility</p:attrName>
                                        </p:attrNameLst>
                                      </p:cBhvr>
                                      <p:to>
                                        <p:strVal val="visible"/>
                                      </p:to>
                                    </p:set>
                                  </p:childTnLst>
                                </p:cTn>
                              </p:par>
                              <p:par>
                                <p:cTn id="149" presetID="1" presetClass="entr" presetSubtype="0" fill="hold" grpId="0" nodeType="withEffect">
                                  <p:stCondLst>
                                    <p:cond delay="1500"/>
                                  </p:stCondLst>
                                  <p:childTnLst>
                                    <p:set>
                                      <p:cBhvr>
                                        <p:cTn id="150" dur="1" fill="hold">
                                          <p:stCondLst>
                                            <p:cond delay="0"/>
                                          </p:stCondLst>
                                        </p:cTn>
                                        <p:tgtEl>
                                          <p:spTgt spid="456"/>
                                        </p:tgtEl>
                                        <p:attrNameLst>
                                          <p:attrName>style.visibility</p:attrName>
                                        </p:attrNameLst>
                                      </p:cBhvr>
                                      <p:to>
                                        <p:strVal val="visible"/>
                                      </p:to>
                                    </p:set>
                                  </p:childTnLst>
                                </p:cTn>
                              </p:par>
                              <p:par>
                                <p:cTn id="151" presetID="10" presetClass="entr" presetSubtype="0" fill="hold" grpId="0" nodeType="withEffect">
                                  <p:stCondLst>
                                    <p:cond delay="1500"/>
                                  </p:stCondLst>
                                  <p:childTnLst>
                                    <p:set>
                                      <p:cBhvr>
                                        <p:cTn id="152" dur="1" fill="hold">
                                          <p:stCondLst>
                                            <p:cond delay="0"/>
                                          </p:stCondLst>
                                        </p:cTn>
                                        <p:tgtEl>
                                          <p:spTgt spid="2"/>
                                        </p:tgtEl>
                                        <p:attrNameLst>
                                          <p:attrName>style.visibility</p:attrName>
                                        </p:attrNameLst>
                                      </p:cBhvr>
                                      <p:to>
                                        <p:strVal val="visible"/>
                                      </p:to>
                                    </p:set>
                                    <p:animEffect transition="in" filter="fade">
                                      <p:cBhvr>
                                        <p:cTn id="153" dur="500"/>
                                        <p:tgtEl>
                                          <p:spTgt spid="2"/>
                                        </p:tgtEl>
                                      </p:cBhvr>
                                    </p:animEffect>
                                  </p:childTnLst>
                                </p:cTn>
                              </p:par>
                              <p:par>
                                <p:cTn id="154" presetID="10" presetClass="entr" presetSubtype="0" fill="hold" grpId="0" nodeType="withEffect">
                                  <p:stCondLst>
                                    <p:cond delay="1500"/>
                                  </p:stCondLst>
                                  <p:childTnLst>
                                    <p:set>
                                      <p:cBhvr>
                                        <p:cTn id="155" dur="1" fill="hold">
                                          <p:stCondLst>
                                            <p:cond delay="0"/>
                                          </p:stCondLst>
                                        </p:cTn>
                                        <p:tgtEl>
                                          <p:spTgt spid="476"/>
                                        </p:tgtEl>
                                        <p:attrNameLst>
                                          <p:attrName>style.visibility</p:attrName>
                                        </p:attrNameLst>
                                      </p:cBhvr>
                                      <p:to>
                                        <p:strVal val="visible"/>
                                      </p:to>
                                    </p:set>
                                    <p:animEffect transition="in" filter="fade">
                                      <p:cBhvr>
                                        <p:cTn id="156" dur="500"/>
                                        <p:tgtEl>
                                          <p:spTgt spid="476"/>
                                        </p:tgtEl>
                                      </p:cBhvr>
                                    </p:animEffect>
                                  </p:childTnLst>
                                </p:cTn>
                              </p:par>
                              <p:par>
                                <p:cTn id="157" presetID="10" presetClass="entr" presetSubtype="0" fill="hold" nodeType="withEffect">
                                  <p:stCondLst>
                                    <p:cond delay="1500"/>
                                  </p:stCondLst>
                                  <p:childTnLst>
                                    <p:set>
                                      <p:cBhvr>
                                        <p:cTn id="158" dur="1" fill="hold">
                                          <p:stCondLst>
                                            <p:cond delay="0"/>
                                          </p:stCondLst>
                                        </p:cTn>
                                        <p:tgtEl>
                                          <p:spTgt spid="528"/>
                                        </p:tgtEl>
                                        <p:attrNameLst>
                                          <p:attrName>style.visibility</p:attrName>
                                        </p:attrNameLst>
                                      </p:cBhvr>
                                      <p:to>
                                        <p:strVal val="visible"/>
                                      </p:to>
                                    </p:set>
                                    <p:animEffect transition="in" filter="fade">
                                      <p:cBhvr>
                                        <p:cTn id="159" dur="2000"/>
                                        <p:tgtEl>
                                          <p:spTgt spid="528"/>
                                        </p:tgtEl>
                                      </p:cBhvr>
                                    </p:animEffect>
                                  </p:childTnLst>
                                </p:cTn>
                              </p:par>
                              <p:par>
                                <p:cTn id="160" presetID="1" presetClass="entr" presetSubtype="0" fill="hold" nodeType="withEffect">
                                  <p:stCondLst>
                                    <p:cond delay="1500"/>
                                  </p:stCondLst>
                                  <p:childTnLst>
                                    <p:set>
                                      <p:cBhvr>
                                        <p:cTn id="161" dur="1" fill="hold">
                                          <p:stCondLst>
                                            <p:cond delay="0"/>
                                          </p:stCondLst>
                                        </p:cTn>
                                        <p:tgtEl>
                                          <p:spTgt spid="522"/>
                                        </p:tgtEl>
                                        <p:attrNameLst>
                                          <p:attrName>style.visibility</p:attrName>
                                        </p:attrNameLst>
                                      </p:cBhvr>
                                      <p:to>
                                        <p:strVal val="visible"/>
                                      </p:to>
                                    </p:set>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nodeType="clickEffect">
                                  <p:stCondLst>
                                    <p:cond delay="0"/>
                                  </p:stCondLst>
                                  <p:childTnLst>
                                    <p:set>
                                      <p:cBhvr>
                                        <p:cTn id="165" dur="1" fill="hold">
                                          <p:stCondLst>
                                            <p:cond delay="0"/>
                                          </p:stCondLst>
                                        </p:cTn>
                                        <p:tgtEl>
                                          <p:spTgt spid="413"/>
                                        </p:tgtEl>
                                        <p:attrNameLst>
                                          <p:attrName>style.visibility</p:attrName>
                                        </p:attrNameLst>
                                      </p:cBhvr>
                                      <p:to>
                                        <p:strVal val="visible"/>
                                      </p:to>
                                    </p:set>
                                  </p:childTnLst>
                                </p:cTn>
                              </p:par>
                              <p:par>
                                <p:cTn id="166" presetID="3" presetClass="exit" presetSubtype="10" fill="hold" grpId="1" nodeType="withEffect">
                                  <p:stCondLst>
                                    <p:cond delay="0"/>
                                  </p:stCondLst>
                                  <p:childTnLst>
                                    <p:animEffect transition="out" filter="blinds(horizontal)">
                                      <p:cBhvr>
                                        <p:cTn id="167" dur="500"/>
                                        <p:tgtEl>
                                          <p:spTgt spid="474"/>
                                        </p:tgtEl>
                                      </p:cBhvr>
                                    </p:animEffect>
                                    <p:set>
                                      <p:cBhvr>
                                        <p:cTn id="168" dur="1" fill="hold">
                                          <p:stCondLst>
                                            <p:cond delay="499"/>
                                          </p:stCondLst>
                                        </p:cTn>
                                        <p:tgtEl>
                                          <p:spTgt spid="474"/>
                                        </p:tgtEl>
                                        <p:attrNameLst>
                                          <p:attrName>style.visibility</p:attrName>
                                        </p:attrNameLst>
                                      </p:cBhvr>
                                      <p:to>
                                        <p:strVal val="hidden"/>
                                      </p:to>
                                    </p:set>
                                  </p:childTnLst>
                                </p:cTn>
                              </p:par>
                              <p:par>
                                <p:cTn id="169" presetID="3" presetClass="exit" presetSubtype="10" fill="hold" grpId="1" nodeType="withEffect">
                                  <p:stCondLst>
                                    <p:cond delay="0"/>
                                  </p:stCondLst>
                                  <p:childTnLst>
                                    <p:animEffect transition="out" filter="blinds(horizontal)">
                                      <p:cBhvr>
                                        <p:cTn id="170" dur="500"/>
                                        <p:tgtEl>
                                          <p:spTgt spid="473"/>
                                        </p:tgtEl>
                                      </p:cBhvr>
                                    </p:animEffect>
                                    <p:set>
                                      <p:cBhvr>
                                        <p:cTn id="171" dur="1" fill="hold">
                                          <p:stCondLst>
                                            <p:cond delay="499"/>
                                          </p:stCondLst>
                                        </p:cTn>
                                        <p:tgtEl>
                                          <p:spTgt spid="473"/>
                                        </p:tgtEl>
                                        <p:attrNameLst>
                                          <p:attrName>style.visibility</p:attrName>
                                        </p:attrNameLst>
                                      </p:cBhvr>
                                      <p:to>
                                        <p:strVal val="hidden"/>
                                      </p:to>
                                    </p:set>
                                  </p:childTnLst>
                                </p:cTn>
                              </p:par>
                              <p:par>
                                <p:cTn id="172" presetID="1" presetClass="entr" presetSubtype="0" fill="hold" nodeType="withEffect">
                                  <p:stCondLst>
                                    <p:cond delay="0"/>
                                  </p:stCondLst>
                                  <p:childTnLst>
                                    <p:set>
                                      <p:cBhvr>
                                        <p:cTn id="173" dur="1" fill="hold">
                                          <p:stCondLst>
                                            <p:cond delay="0"/>
                                          </p:stCondLst>
                                        </p:cTn>
                                        <p:tgtEl>
                                          <p:spTgt spid="441"/>
                                        </p:tgtEl>
                                        <p:attrNameLst>
                                          <p:attrName>style.visibility</p:attrName>
                                        </p:attrNameLst>
                                      </p:cBhvr>
                                      <p:to>
                                        <p:strVal val="visible"/>
                                      </p:to>
                                    </p:set>
                                  </p:childTnLst>
                                </p:cTn>
                              </p:par>
                              <p:par>
                                <p:cTn id="174" presetID="10" presetClass="exit" presetSubtype="0" fill="hold" grpId="1" nodeType="withEffect">
                                  <p:stCondLst>
                                    <p:cond delay="0"/>
                                  </p:stCondLst>
                                  <p:childTnLst>
                                    <p:animEffect transition="out" filter="fade">
                                      <p:cBhvr>
                                        <p:cTn id="175" dur="500"/>
                                        <p:tgtEl>
                                          <p:spTgt spid="495"/>
                                        </p:tgtEl>
                                      </p:cBhvr>
                                    </p:animEffect>
                                    <p:set>
                                      <p:cBhvr>
                                        <p:cTn id="176" dur="1" fill="hold">
                                          <p:stCondLst>
                                            <p:cond delay="499"/>
                                          </p:stCondLst>
                                        </p:cTn>
                                        <p:tgtEl>
                                          <p:spTgt spid="495"/>
                                        </p:tgtEl>
                                        <p:attrNameLst>
                                          <p:attrName>style.visibility</p:attrName>
                                        </p:attrNameLst>
                                      </p:cBhvr>
                                      <p:to>
                                        <p:strVal val="hidden"/>
                                      </p:to>
                                    </p:set>
                                  </p:childTnLst>
                                </p:cTn>
                              </p:par>
                              <p:par>
                                <p:cTn id="177" presetID="1" presetClass="entr" presetSubtype="0" fill="hold" grpId="0" nodeType="withEffect">
                                  <p:stCondLst>
                                    <p:cond delay="500"/>
                                  </p:stCondLst>
                                  <p:childTnLst>
                                    <p:set>
                                      <p:cBhvr>
                                        <p:cTn id="178" dur="1" fill="hold">
                                          <p:stCondLst>
                                            <p:cond delay="0"/>
                                          </p:stCondLst>
                                        </p:cTn>
                                        <p:tgtEl>
                                          <p:spTgt spid="492"/>
                                        </p:tgtEl>
                                        <p:attrNameLst>
                                          <p:attrName>style.visibility</p:attrName>
                                        </p:attrNameLst>
                                      </p:cBhvr>
                                      <p:to>
                                        <p:strVal val="visible"/>
                                      </p:to>
                                    </p:set>
                                  </p:childTnLst>
                                </p:cTn>
                              </p:par>
                              <p:par>
                                <p:cTn id="179" presetID="1" presetClass="entr" presetSubtype="0" fill="hold" grpId="0" nodeType="withEffect">
                                  <p:stCondLst>
                                    <p:cond delay="500"/>
                                  </p:stCondLst>
                                  <p:childTnLst>
                                    <p:set>
                                      <p:cBhvr>
                                        <p:cTn id="180" dur="1" fill="hold">
                                          <p:stCondLst>
                                            <p:cond delay="0"/>
                                          </p:stCondLst>
                                        </p:cTn>
                                        <p:tgtEl>
                                          <p:spTgt spid="493"/>
                                        </p:tgtEl>
                                        <p:attrNameLst>
                                          <p:attrName>style.visibility</p:attrName>
                                        </p:attrNameLst>
                                      </p:cBhvr>
                                      <p:to>
                                        <p:strVal val="visible"/>
                                      </p:to>
                                    </p:set>
                                  </p:childTnLst>
                                </p:cTn>
                              </p:par>
                              <p:par>
                                <p:cTn id="181" presetID="1" presetClass="entr" presetSubtype="0" fill="hold" grpId="0" nodeType="withEffect">
                                  <p:stCondLst>
                                    <p:cond delay="500"/>
                                  </p:stCondLst>
                                  <p:childTnLst>
                                    <p:set>
                                      <p:cBhvr>
                                        <p:cTn id="182" dur="1" fill="hold">
                                          <p:stCondLst>
                                            <p:cond delay="0"/>
                                          </p:stCondLst>
                                        </p:cTn>
                                        <p:tgtEl>
                                          <p:spTgt spid="3"/>
                                        </p:tgtEl>
                                        <p:attrNameLst>
                                          <p:attrName>style.visibility</p:attrName>
                                        </p:attrNameLst>
                                      </p:cBhvr>
                                      <p:to>
                                        <p:strVal val="visible"/>
                                      </p:to>
                                    </p:set>
                                  </p:childTnLst>
                                </p:cTn>
                              </p:par>
                              <p:par>
                                <p:cTn id="183" presetID="10" presetClass="entr" presetSubtype="0" fill="hold" grpId="0" nodeType="withEffect">
                                  <p:stCondLst>
                                    <p:cond delay="500"/>
                                  </p:stCondLst>
                                  <p:childTnLst>
                                    <p:set>
                                      <p:cBhvr>
                                        <p:cTn id="184" dur="1" fill="hold">
                                          <p:stCondLst>
                                            <p:cond delay="0"/>
                                          </p:stCondLst>
                                        </p:cTn>
                                        <p:tgtEl>
                                          <p:spTgt spid="454"/>
                                        </p:tgtEl>
                                        <p:attrNameLst>
                                          <p:attrName>style.visibility</p:attrName>
                                        </p:attrNameLst>
                                      </p:cBhvr>
                                      <p:to>
                                        <p:strVal val="visible"/>
                                      </p:to>
                                    </p:set>
                                    <p:animEffect transition="in" filter="fade">
                                      <p:cBhvr>
                                        <p:cTn id="185" dur="500"/>
                                        <p:tgtEl>
                                          <p:spTgt spid="454"/>
                                        </p:tgtEl>
                                      </p:cBhvr>
                                    </p:animEffect>
                                  </p:childTnLst>
                                </p:cTn>
                              </p:par>
                              <p:par>
                                <p:cTn id="186" presetID="10" presetClass="entr" presetSubtype="0" fill="hold" nodeType="withEffect">
                                  <p:stCondLst>
                                    <p:cond delay="1000"/>
                                  </p:stCondLst>
                                  <p:childTnLst>
                                    <p:set>
                                      <p:cBhvr>
                                        <p:cTn id="187" dur="1" fill="hold">
                                          <p:stCondLst>
                                            <p:cond delay="0"/>
                                          </p:stCondLst>
                                        </p:cTn>
                                        <p:tgtEl>
                                          <p:spTgt spid="497"/>
                                        </p:tgtEl>
                                        <p:attrNameLst>
                                          <p:attrName>style.visibility</p:attrName>
                                        </p:attrNameLst>
                                      </p:cBhvr>
                                      <p:to>
                                        <p:strVal val="visible"/>
                                      </p:to>
                                    </p:set>
                                    <p:animEffect transition="in" filter="fade">
                                      <p:cBhvr>
                                        <p:cTn id="188" dur="500"/>
                                        <p:tgtEl>
                                          <p:spTgt spid="497"/>
                                        </p:tgtEl>
                                      </p:cBhvr>
                                    </p:animEffect>
                                  </p:childTnLst>
                                </p:cTn>
                              </p:par>
                              <p:par>
                                <p:cTn id="189" presetID="10" presetClass="entr" presetSubtype="0" fill="hold" nodeType="withEffect">
                                  <p:stCondLst>
                                    <p:cond delay="1000"/>
                                  </p:stCondLst>
                                  <p:childTnLst>
                                    <p:set>
                                      <p:cBhvr>
                                        <p:cTn id="190" dur="1" fill="hold">
                                          <p:stCondLst>
                                            <p:cond delay="0"/>
                                          </p:stCondLst>
                                        </p:cTn>
                                        <p:tgtEl>
                                          <p:spTgt spid="499"/>
                                        </p:tgtEl>
                                        <p:attrNameLst>
                                          <p:attrName>style.visibility</p:attrName>
                                        </p:attrNameLst>
                                      </p:cBhvr>
                                      <p:to>
                                        <p:strVal val="visible"/>
                                      </p:to>
                                    </p:set>
                                    <p:animEffect transition="in" filter="fade">
                                      <p:cBhvr>
                                        <p:cTn id="191" dur="500"/>
                                        <p:tgtEl>
                                          <p:spTgt spid="499"/>
                                        </p:tgtEl>
                                      </p:cBhvr>
                                    </p:animEffect>
                                  </p:childTnLst>
                                </p:cTn>
                              </p:par>
                              <p:par>
                                <p:cTn id="192" presetID="10" presetClass="entr" presetSubtype="0" fill="hold" nodeType="withEffect">
                                  <p:stCondLst>
                                    <p:cond delay="1000"/>
                                  </p:stCondLst>
                                  <p:childTnLst>
                                    <p:set>
                                      <p:cBhvr>
                                        <p:cTn id="193" dur="1" fill="hold">
                                          <p:stCondLst>
                                            <p:cond delay="0"/>
                                          </p:stCondLst>
                                        </p:cTn>
                                        <p:tgtEl>
                                          <p:spTgt spid="504"/>
                                        </p:tgtEl>
                                        <p:attrNameLst>
                                          <p:attrName>style.visibility</p:attrName>
                                        </p:attrNameLst>
                                      </p:cBhvr>
                                      <p:to>
                                        <p:strVal val="visible"/>
                                      </p:to>
                                    </p:set>
                                    <p:animEffect transition="in" filter="fade">
                                      <p:cBhvr>
                                        <p:cTn id="194" dur="500"/>
                                        <p:tgtEl>
                                          <p:spTgt spid="504"/>
                                        </p:tgtEl>
                                      </p:cBhvr>
                                    </p:animEffect>
                                  </p:childTnLst>
                                </p:cTn>
                              </p:par>
                              <p:par>
                                <p:cTn id="195" presetID="10" presetClass="entr" presetSubtype="0" fill="hold" nodeType="withEffect">
                                  <p:stCondLst>
                                    <p:cond delay="1000"/>
                                  </p:stCondLst>
                                  <p:childTnLst>
                                    <p:set>
                                      <p:cBhvr>
                                        <p:cTn id="196" dur="1" fill="hold">
                                          <p:stCondLst>
                                            <p:cond delay="0"/>
                                          </p:stCondLst>
                                        </p:cTn>
                                        <p:tgtEl>
                                          <p:spTgt spid="501"/>
                                        </p:tgtEl>
                                        <p:attrNameLst>
                                          <p:attrName>style.visibility</p:attrName>
                                        </p:attrNameLst>
                                      </p:cBhvr>
                                      <p:to>
                                        <p:strVal val="visible"/>
                                      </p:to>
                                    </p:set>
                                    <p:animEffect transition="in" filter="fade">
                                      <p:cBhvr>
                                        <p:cTn id="197" dur="500"/>
                                        <p:tgtEl>
                                          <p:spTgt spid="501"/>
                                        </p:tgtEl>
                                      </p:cBhvr>
                                    </p:animEffect>
                                  </p:childTnLst>
                                </p:cTn>
                              </p:par>
                              <p:par>
                                <p:cTn id="198" presetID="10" presetClass="exit" presetSubtype="0" fill="hold" nodeType="withEffect">
                                  <p:stCondLst>
                                    <p:cond delay="1250"/>
                                  </p:stCondLst>
                                  <p:childTnLst>
                                    <p:animEffect transition="out" filter="fade">
                                      <p:cBhvr>
                                        <p:cTn id="199" dur="500"/>
                                        <p:tgtEl>
                                          <p:spTgt spid="235"/>
                                        </p:tgtEl>
                                      </p:cBhvr>
                                    </p:animEffect>
                                    <p:set>
                                      <p:cBhvr>
                                        <p:cTn id="200" dur="1" fill="hold">
                                          <p:stCondLst>
                                            <p:cond delay="499"/>
                                          </p:stCondLst>
                                        </p:cTn>
                                        <p:tgtEl>
                                          <p:spTgt spid="235"/>
                                        </p:tgtEl>
                                        <p:attrNameLst>
                                          <p:attrName>style.visibility</p:attrName>
                                        </p:attrNameLst>
                                      </p:cBhvr>
                                      <p:to>
                                        <p:strVal val="hidden"/>
                                      </p:to>
                                    </p:set>
                                  </p:childTnLst>
                                </p:cTn>
                              </p:par>
                              <p:par>
                                <p:cTn id="201" presetID="10" presetClass="exit" presetSubtype="0" fill="hold" nodeType="withEffect">
                                  <p:stCondLst>
                                    <p:cond delay="1250"/>
                                  </p:stCondLst>
                                  <p:childTnLst>
                                    <p:animEffect transition="out" filter="fade">
                                      <p:cBhvr>
                                        <p:cTn id="202" dur="500"/>
                                        <p:tgtEl>
                                          <p:spTgt spid="243"/>
                                        </p:tgtEl>
                                      </p:cBhvr>
                                    </p:animEffect>
                                    <p:set>
                                      <p:cBhvr>
                                        <p:cTn id="203" dur="1" fill="hold">
                                          <p:stCondLst>
                                            <p:cond delay="499"/>
                                          </p:stCondLst>
                                        </p:cTn>
                                        <p:tgtEl>
                                          <p:spTgt spid="243"/>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1" presetClass="exit" presetSubtype="0" fill="hold" grpId="1" nodeType="clickEffect">
                                  <p:stCondLst>
                                    <p:cond delay="0"/>
                                  </p:stCondLst>
                                  <p:childTnLst>
                                    <p:set>
                                      <p:cBhvr>
                                        <p:cTn id="207" dur="1" fill="hold">
                                          <p:stCondLst>
                                            <p:cond delay="0"/>
                                          </p:stCondLst>
                                        </p:cTn>
                                        <p:tgtEl>
                                          <p:spTgt spid="492"/>
                                        </p:tgtEl>
                                        <p:attrNameLst>
                                          <p:attrName>style.visibility</p:attrName>
                                        </p:attrNameLst>
                                      </p:cBhvr>
                                      <p:to>
                                        <p:strVal val="hidden"/>
                                      </p:to>
                                    </p:set>
                                  </p:childTnLst>
                                </p:cTn>
                              </p:par>
                              <p:par>
                                <p:cTn id="208" presetID="1" presetClass="exit" presetSubtype="0" fill="hold" nodeType="withEffect">
                                  <p:stCondLst>
                                    <p:cond delay="0"/>
                                  </p:stCondLst>
                                  <p:childTnLst>
                                    <p:set>
                                      <p:cBhvr>
                                        <p:cTn id="209" dur="1" fill="hold">
                                          <p:stCondLst>
                                            <p:cond delay="0"/>
                                          </p:stCondLst>
                                        </p:cTn>
                                        <p:tgtEl>
                                          <p:spTgt spid="497"/>
                                        </p:tgtEl>
                                        <p:attrNameLst>
                                          <p:attrName>style.visibility</p:attrName>
                                        </p:attrNameLst>
                                      </p:cBhvr>
                                      <p:to>
                                        <p:strVal val="hidden"/>
                                      </p:to>
                                    </p:set>
                                  </p:childTnLst>
                                </p:cTn>
                              </p:par>
                              <p:par>
                                <p:cTn id="210" presetID="1" presetClass="exit" presetSubtype="0" fill="hold" nodeType="withEffect">
                                  <p:stCondLst>
                                    <p:cond delay="0"/>
                                  </p:stCondLst>
                                  <p:childTnLst>
                                    <p:set>
                                      <p:cBhvr>
                                        <p:cTn id="211" dur="1" fill="hold">
                                          <p:stCondLst>
                                            <p:cond delay="0"/>
                                          </p:stCondLst>
                                        </p:cTn>
                                        <p:tgtEl>
                                          <p:spTgt spid="499"/>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3"/>
                                        </p:tgtEl>
                                      </p:cBhvr>
                                    </p:animEffect>
                                    <p:set>
                                      <p:cBhvr>
                                        <p:cTn id="214" dur="1" fill="hold">
                                          <p:stCondLst>
                                            <p:cond delay="499"/>
                                          </p:stCondLst>
                                        </p:cTn>
                                        <p:tgtEl>
                                          <p:spTgt spid="3"/>
                                        </p:tgtEl>
                                        <p:attrNameLst>
                                          <p:attrName>style.visibility</p:attrName>
                                        </p:attrNameLst>
                                      </p:cBhvr>
                                      <p:to>
                                        <p:strVal val="hidden"/>
                                      </p:to>
                                    </p:set>
                                  </p:childTnLst>
                                </p:cTn>
                              </p:par>
                              <p:par>
                                <p:cTn id="215" presetID="1" presetClass="exit" presetSubtype="0" fill="hold" nodeType="withEffect">
                                  <p:stCondLst>
                                    <p:cond delay="0"/>
                                  </p:stCondLst>
                                  <p:childTnLst>
                                    <p:set>
                                      <p:cBhvr>
                                        <p:cTn id="216" dur="1" fill="hold">
                                          <p:stCondLst>
                                            <p:cond delay="0"/>
                                          </p:stCondLst>
                                        </p:cTn>
                                        <p:tgtEl>
                                          <p:spTgt spid="504"/>
                                        </p:tgtEl>
                                        <p:attrNameLst>
                                          <p:attrName>style.visibility</p:attrName>
                                        </p:attrNameLst>
                                      </p:cBhvr>
                                      <p:to>
                                        <p:strVal val="hidden"/>
                                      </p:to>
                                    </p:set>
                                  </p:childTnLst>
                                </p:cTn>
                              </p:par>
                              <p:par>
                                <p:cTn id="217" presetID="1" presetClass="exit" presetSubtype="0" fill="hold" nodeType="withEffect">
                                  <p:stCondLst>
                                    <p:cond delay="0"/>
                                  </p:stCondLst>
                                  <p:childTnLst>
                                    <p:set>
                                      <p:cBhvr>
                                        <p:cTn id="218" dur="1" fill="hold">
                                          <p:stCondLst>
                                            <p:cond delay="0"/>
                                          </p:stCondLst>
                                        </p:cTn>
                                        <p:tgtEl>
                                          <p:spTgt spid="501"/>
                                        </p:tgtEl>
                                        <p:attrNameLst>
                                          <p:attrName>style.visibility</p:attrName>
                                        </p:attrNameLst>
                                      </p:cBhvr>
                                      <p:to>
                                        <p:strVal val="hidden"/>
                                      </p:to>
                                    </p:set>
                                  </p:childTnLst>
                                </p:cTn>
                              </p:par>
                              <p:par>
                                <p:cTn id="219" presetID="10" presetClass="entr" presetSubtype="0" fill="hold" grpId="0" nodeType="withEffect">
                                  <p:stCondLst>
                                    <p:cond delay="0"/>
                                  </p:stCondLst>
                                  <p:childTnLst>
                                    <p:set>
                                      <p:cBhvr>
                                        <p:cTn id="220" dur="1" fill="hold">
                                          <p:stCondLst>
                                            <p:cond delay="0"/>
                                          </p:stCondLst>
                                        </p:cTn>
                                        <p:tgtEl>
                                          <p:spTgt spid="455"/>
                                        </p:tgtEl>
                                        <p:attrNameLst>
                                          <p:attrName>style.visibility</p:attrName>
                                        </p:attrNameLst>
                                      </p:cBhvr>
                                      <p:to>
                                        <p:strVal val="visible"/>
                                      </p:to>
                                    </p:set>
                                    <p:animEffect transition="in" filter="fade">
                                      <p:cBhvr>
                                        <p:cTn id="221" dur="500"/>
                                        <p:tgtEl>
                                          <p:spTgt spid="455"/>
                                        </p:tgtEl>
                                      </p:cBhvr>
                                    </p:animEffect>
                                  </p:childTnLst>
                                </p:cTn>
                              </p:par>
                              <p:par>
                                <p:cTn id="222" presetID="1" presetClass="exit" presetSubtype="0" fill="hold" grpId="1" nodeType="withEffect">
                                  <p:stCondLst>
                                    <p:cond delay="0"/>
                                  </p:stCondLst>
                                  <p:childTnLst>
                                    <p:set>
                                      <p:cBhvr>
                                        <p:cTn id="223" dur="1" fill="hold">
                                          <p:stCondLst>
                                            <p:cond delay="0"/>
                                          </p:stCondLst>
                                        </p:cTn>
                                        <p:tgtEl>
                                          <p:spTgt spid="493"/>
                                        </p:tgtEl>
                                        <p:attrNameLst>
                                          <p:attrName>style.visibility</p:attrName>
                                        </p:attrNameLst>
                                      </p:cBhvr>
                                      <p:to>
                                        <p:strVal val="hidden"/>
                                      </p:to>
                                    </p:set>
                                  </p:childTnLst>
                                </p:cTn>
                              </p:par>
                              <p:par>
                                <p:cTn id="224" presetID="1" presetClass="entr" presetSubtype="0" fill="hold" nodeType="withEffect">
                                  <p:stCondLst>
                                    <p:cond delay="0"/>
                                  </p:stCondLst>
                                  <p:childTnLst>
                                    <p:set>
                                      <p:cBhvr>
                                        <p:cTn id="225" dur="1" fill="hold">
                                          <p:stCondLst>
                                            <p:cond delay="0"/>
                                          </p:stCondLst>
                                        </p:cTn>
                                        <p:tgtEl>
                                          <p:spTgt spid="420"/>
                                        </p:tgtEl>
                                        <p:attrNameLst>
                                          <p:attrName>style.visibility</p:attrName>
                                        </p:attrNameLst>
                                      </p:cBhvr>
                                      <p:to>
                                        <p:strVal val="visible"/>
                                      </p:to>
                                    </p:set>
                                  </p:childTnLst>
                                </p:cTn>
                              </p:par>
                              <p:par>
                                <p:cTn id="226" presetID="1" presetClass="entr" presetSubtype="0" fill="hold" nodeType="withEffect">
                                  <p:stCondLst>
                                    <p:cond delay="0"/>
                                  </p:stCondLst>
                                  <p:childTnLst>
                                    <p:set>
                                      <p:cBhvr>
                                        <p:cTn id="227" dur="1" fill="hold">
                                          <p:stCondLst>
                                            <p:cond delay="0"/>
                                          </p:stCondLst>
                                        </p:cTn>
                                        <p:tgtEl>
                                          <p:spTgt spid="464"/>
                                        </p:tgtEl>
                                        <p:attrNameLst>
                                          <p:attrName>style.visibility</p:attrName>
                                        </p:attrNameLst>
                                      </p:cBhvr>
                                      <p:to>
                                        <p:strVal val="visible"/>
                                      </p:to>
                                    </p:set>
                                  </p:childTnLst>
                                </p:cTn>
                              </p:par>
                              <p:par>
                                <p:cTn id="228" presetID="10" presetClass="entr" presetSubtype="0" fill="hold" grpId="0" nodeType="withEffect">
                                  <p:stCondLst>
                                    <p:cond delay="0"/>
                                  </p:stCondLst>
                                  <p:childTnLst>
                                    <p:set>
                                      <p:cBhvr>
                                        <p:cTn id="229" dur="1" fill="hold">
                                          <p:stCondLst>
                                            <p:cond delay="0"/>
                                          </p:stCondLst>
                                        </p:cTn>
                                        <p:tgtEl>
                                          <p:spTgt spid="494"/>
                                        </p:tgtEl>
                                        <p:attrNameLst>
                                          <p:attrName>style.visibility</p:attrName>
                                        </p:attrNameLst>
                                      </p:cBhvr>
                                      <p:to>
                                        <p:strVal val="visible"/>
                                      </p:to>
                                    </p:set>
                                    <p:animEffect transition="in" filter="fade">
                                      <p:cBhvr>
                                        <p:cTn id="230" dur="500"/>
                                        <p:tgtEl>
                                          <p:spTgt spid="494"/>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507"/>
                                        </p:tgtEl>
                                        <p:attrNameLst>
                                          <p:attrName>style.visibility</p:attrName>
                                        </p:attrNameLst>
                                      </p:cBhvr>
                                      <p:to>
                                        <p:strVal val="visible"/>
                                      </p:to>
                                    </p:set>
                                    <p:animEffect transition="in" filter="fade">
                                      <p:cBhvr>
                                        <p:cTn id="233" dur="500"/>
                                        <p:tgtEl>
                                          <p:spTgt spid="507"/>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487"/>
                                        </p:tgtEl>
                                        <p:attrNameLst>
                                          <p:attrName>style.visibility</p:attrName>
                                        </p:attrNameLst>
                                      </p:cBhvr>
                                      <p:to>
                                        <p:strVal val="visible"/>
                                      </p:to>
                                    </p:set>
                                    <p:animEffect transition="in" filter="fade">
                                      <p:cBhvr>
                                        <p:cTn id="236" dur="500"/>
                                        <p:tgtEl>
                                          <p:spTgt spid="487"/>
                                        </p:tgtEl>
                                      </p:cBhvr>
                                    </p:animEffect>
                                  </p:childTnLst>
                                </p:cTn>
                              </p:par>
                              <p:par>
                                <p:cTn id="237" presetID="10" presetClass="entr" presetSubtype="0" fill="hold" nodeType="withEffect">
                                  <p:stCondLst>
                                    <p:cond delay="0"/>
                                  </p:stCondLst>
                                  <p:childTnLst>
                                    <p:set>
                                      <p:cBhvr>
                                        <p:cTn id="238" dur="1" fill="hold">
                                          <p:stCondLst>
                                            <p:cond delay="0"/>
                                          </p:stCondLst>
                                        </p:cTn>
                                        <p:tgtEl>
                                          <p:spTgt spid="506"/>
                                        </p:tgtEl>
                                        <p:attrNameLst>
                                          <p:attrName>style.visibility</p:attrName>
                                        </p:attrNameLst>
                                      </p:cBhvr>
                                      <p:to>
                                        <p:strVal val="visible"/>
                                      </p:to>
                                    </p:set>
                                    <p:animEffect transition="in" filter="fade">
                                      <p:cBhvr>
                                        <p:cTn id="239" dur="500"/>
                                        <p:tgtEl>
                                          <p:spTgt spid="506"/>
                                        </p:tgtEl>
                                      </p:cBhvr>
                                    </p:animEffect>
                                  </p:childTnLst>
                                </p:cTn>
                              </p:par>
                              <p:par>
                                <p:cTn id="240" presetID="10" presetClass="entr" presetSubtype="0" fill="hold" nodeType="withEffect">
                                  <p:stCondLst>
                                    <p:cond delay="0"/>
                                  </p:stCondLst>
                                  <p:childTnLst>
                                    <p:set>
                                      <p:cBhvr>
                                        <p:cTn id="241" dur="1" fill="hold">
                                          <p:stCondLst>
                                            <p:cond delay="0"/>
                                          </p:stCondLst>
                                        </p:cTn>
                                        <p:tgtEl>
                                          <p:spTgt spid="508"/>
                                        </p:tgtEl>
                                        <p:attrNameLst>
                                          <p:attrName>style.visibility</p:attrName>
                                        </p:attrNameLst>
                                      </p:cBhvr>
                                      <p:to>
                                        <p:strVal val="visible"/>
                                      </p:to>
                                    </p:set>
                                    <p:animEffect transition="in" filter="fade">
                                      <p:cBhvr>
                                        <p:cTn id="242" dur="500"/>
                                        <p:tgtEl>
                                          <p:spTgt spid="508"/>
                                        </p:tgtEl>
                                      </p:cBhvr>
                                    </p:animEffect>
                                  </p:childTnLst>
                                </p:cTn>
                              </p:par>
                              <p:par>
                                <p:cTn id="243" presetID="10" presetClass="exit" presetSubtype="0" fill="hold" nodeType="withEffect">
                                  <p:stCondLst>
                                    <p:cond delay="0"/>
                                  </p:stCondLst>
                                  <p:childTnLst>
                                    <p:animEffect transition="out" filter="fade">
                                      <p:cBhvr>
                                        <p:cTn id="244" dur="500"/>
                                        <p:tgtEl>
                                          <p:spTgt spid="251"/>
                                        </p:tgtEl>
                                      </p:cBhvr>
                                    </p:animEffect>
                                    <p:set>
                                      <p:cBhvr>
                                        <p:cTn id="245" dur="1" fill="hold">
                                          <p:stCondLst>
                                            <p:cond delay="499"/>
                                          </p:stCondLst>
                                        </p:cTn>
                                        <p:tgtEl>
                                          <p:spTgt spid="251"/>
                                        </p:tgtEl>
                                        <p:attrNameLst>
                                          <p:attrName>style.visibility</p:attrName>
                                        </p:attrNameLst>
                                      </p:cBhvr>
                                      <p:to>
                                        <p:strVal val="hidden"/>
                                      </p:to>
                                    </p:set>
                                  </p:childTnLst>
                                </p:cTn>
                              </p:par>
                              <p:par>
                                <p:cTn id="246" presetID="10" presetClass="entr" presetSubtype="0" fill="hold" nodeType="withEffect">
                                  <p:stCondLst>
                                    <p:cond delay="0"/>
                                  </p:stCondLst>
                                  <p:childTnLst>
                                    <p:set>
                                      <p:cBhvr>
                                        <p:cTn id="247" dur="1" fill="hold">
                                          <p:stCondLst>
                                            <p:cond delay="0"/>
                                          </p:stCondLst>
                                        </p:cTn>
                                        <p:tgtEl>
                                          <p:spTgt spid="475"/>
                                        </p:tgtEl>
                                        <p:attrNameLst>
                                          <p:attrName>style.visibility</p:attrName>
                                        </p:attrNameLst>
                                      </p:cBhvr>
                                      <p:to>
                                        <p:strVal val="visible"/>
                                      </p:to>
                                    </p:set>
                                    <p:animEffect transition="in" filter="fade">
                                      <p:cBhvr>
                                        <p:cTn id="248" dur="500"/>
                                        <p:tgtEl>
                                          <p:spTgt spid="475"/>
                                        </p:tgtEl>
                                      </p:cBhvr>
                                    </p:animEffect>
                                  </p:childTnLst>
                                </p:cTn>
                              </p:par>
                              <p:par>
                                <p:cTn id="249" presetID="10" presetClass="entr" presetSubtype="0" fill="hold" nodeType="withEffect">
                                  <p:stCondLst>
                                    <p:cond delay="0"/>
                                  </p:stCondLst>
                                  <p:childTnLst>
                                    <p:set>
                                      <p:cBhvr>
                                        <p:cTn id="250" dur="1" fill="hold">
                                          <p:stCondLst>
                                            <p:cond delay="0"/>
                                          </p:stCondLst>
                                        </p:cTn>
                                        <p:tgtEl>
                                          <p:spTgt spid="513"/>
                                        </p:tgtEl>
                                        <p:attrNameLst>
                                          <p:attrName>style.visibility</p:attrName>
                                        </p:attrNameLst>
                                      </p:cBhvr>
                                      <p:to>
                                        <p:strVal val="visible"/>
                                      </p:to>
                                    </p:set>
                                    <p:animEffect transition="in" filter="fade">
                                      <p:cBhvr>
                                        <p:cTn id="251" dur="500"/>
                                        <p:tgtEl>
                                          <p:spTgt spid="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p:bldP spid="232" grpId="0"/>
      <p:bldP spid="233" grpId="0"/>
      <p:bldP spid="234" grpId="0"/>
      <p:bldP spid="234" grpId="1"/>
      <p:bldP spid="266" grpId="0" animBg="1"/>
      <p:bldP spid="273" grpId="0" animBg="1"/>
      <p:bldP spid="274" grpId="0" animBg="1"/>
      <p:bldP spid="311" grpId="0" animBg="1"/>
      <p:bldP spid="312" grpId="0" animBg="1"/>
      <p:bldP spid="419" grpId="0"/>
      <p:bldP spid="473" grpId="0" animBg="1"/>
      <p:bldP spid="473" grpId="1" animBg="1"/>
      <p:bldP spid="474" grpId="0"/>
      <p:bldP spid="474" grpId="1"/>
      <p:bldP spid="492" grpId="0" animBg="1"/>
      <p:bldP spid="492" grpId="1" animBg="1"/>
      <p:bldP spid="493" grpId="0" animBg="1"/>
      <p:bldP spid="493" grpId="1" animBg="1"/>
      <p:bldP spid="494" grpId="0" animBg="1"/>
      <p:bldP spid="495" grpId="0" animBg="1"/>
      <p:bldP spid="495" grpId="1" animBg="1"/>
      <p:bldP spid="507" grpId="0" animBg="1"/>
      <p:bldP spid="450" grpId="0"/>
      <p:bldP spid="451" grpId="0"/>
      <p:bldP spid="452" grpId="0"/>
      <p:bldP spid="453" grpId="0"/>
      <p:bldP spid="454" grpId="0"/>
      <p:bldP spid="455" grpId="0"/>
      <p:bldP spid="456" grpId="0"/>
      <p:bldP spid="2" grpId="0"/>
      <p:bldP spid="476" grpId="0"/>
      <p:bldP spid="3" grpId="0" animBg="1"/>
      <p:bldP spid="3" grpId="1" animBg="1"/>
      <p:bldP spid="4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a:grpSpLocks noChangeAspect="1"/>
          </p:cNvGrpSpPr>
          <p:nvPr/>
        </p:nvGrpSpPr>
        <p:grpSpPr>
          <a:xfrm>
            <a:off x="0" y="1872404"/>
            <a:ext cx="8841831" cy="3987481"/>
            <a:chOff x="-428051" y="1051230"/>
            <a:chExt cx="9929173" cy="4477852"/>
          </a:xfrm>
        </p:grpSpPr>
        <p:pic>
          <p:nvPicPr>
            <p:cNvPr id="3" name="图片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14724" y="1545213"/>
              <a:ext cx="9144000" cy="3595707"/>
            </a:xfrm>
            <a:prstGeom prst="rect">
              <a:avLst/>
            </a:prstGeom>
          </p:spPr>
        </p:pic>
        <p:sp>
          <p:nvSpPr>
            <p:cNvPr id="4" name="文本框 3"/>
            <p:cNvSpPr txBox="1"/>
            <p:nvPr/>
          </p:nvSpPr>
          <p:spPr>
            <a:xfrm>
              <a:off x="6071406" y="1051230"/>
              <a:ext cx="1791495" cy="725815"/>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Stern-</a:t>
              </a:r>
              <a:r>
                <a:rPr lang="en-US" altLang="zh-CN" b="1" dirty="0" err="1">
                  <a:latin typeface="Times New Roman" panose="02020603050405020304" pitchFamily="18" charset="0"/>
                  <a:ea typeface="黑体" panose="02010609060101010101" pitchFamily="49" charset="-122"/>
                  <a:cs typeface="Times New Roman" panose="02020603050405020304" pitchFamily="18" charset="0"/>
                </a:rPr>
                <a:t>Gerlach</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Magnet</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p:cNvSpPr txBox="1"/>
            <p:nvPr/>
          </p:nvSpPr>
          <p:spPr>
            <a:xfrm rot="20640000">
              <a:off x="4603856" y="4036349"/>
              <a:ext cx="1957107" cy="414752"/>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Magnetic shield</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p:cNvSpPr txBox="1"/>
            <p:nvPr/>
          </p:nvSpPr>
          <p:spPr>
            <a:xfrm>
              <a:off x="1695924" y="2261677"/>
              <a:ext cx="1885103" cy="414752"/>
            </a:xfrm>
            <a:prstGeom prst="rect">
              <a:avLst/>
            </a:prstGeom>
            <a:noFill/>
          </p:spPr>
          <p:txBody>
            <a:bodyPr wrap="none" rtlCol="0">
              <a:spAutoFit/>
            </a:bodyPr>
            <a:lstStyle/>
            <a:p>
              <a:pPr algn="ctr"/>
              <a:r>
                <a:rPr lang="en-US" altLang="zh-CN" b="1" dirty="0">
                  <a:latin typeface="Times New Roman" pitchFamily="18" charset="0"/>
                  <a:ea typeface="黑体" panose="02010609060101010101" pitchFamily="49" charset="-122"/>
                  <a:cs typeface="Times New Roman" pitchFamily="18" charset="0"/>
                </a:rPr>
                <a:t>Helmholtz Coil</a:t>
              </a:r>
              <a:endParaRPr lang="zh-CN" altLang="en-US" b="1" dirty="0">
                <a:latin typeface="Times New Roman" pitchFamily="18" charset="0"/>
                <a:ea typeface="黑体" panose="02010609060101010101" pitchFamily="49" charset="-122"/>
                <a:cs typeface="Times New Roman" pitchFamily="18" charset="0"/>
              </a:endParaRPr>
            </a:p>
          </p:txBody>
        </p:sp>
        <p:sp>
          <p:nvSpPr>
            <p:cNvPr id="7" name="文本框 6"/>
            <p:cNvSpPr txBox="1"/>
            <p:nvPr/>
          </p:nvSpPr>
          <p:spPr>
            <a:xfrm rot="20640000">
              <a:off x="1198062" y="5114330"/>
              <a:ext cx="2679683" cy="414752"/>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Laser Cooling Scheme</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8" name="文本框 7"/>
            <p:cNvSpPr txBox="1"/>
            <p:nvPr/>
          </p:nvSpPr>
          <p:spPr>
            <a:xfrm rot="20640000">
              <a:off x="-428051" y="5021762"/>
              <a:ext cx="1794014" cy="414752"/>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Atomic source</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9" name="文本框 8"/>
            <p:cNvSpPr txBox="1"/>
            <p:nvPr/>
          </p:nvSpPr>
          <p:spPr>
            <a:xfrm rot="20640000">
              <a:off x="7887120" y="2991243"/>
              <a:ext cx="1614002" cy="725815"/>
            </a:xfrm>
            <a:prstGeom prst="rect">
              <a:avLst/>
            </a:prstGeom>
            <a:noFill/>
          </p:spPr>
          <p:txBody>
            <a:bodyPr wrap="none" rtlCol="0">
              <a:spAutoFit/>
            </a:bodyPr>
            <a:lstStyle/>
            <a:p>
              <a:pPr algn="ctr"/>
              <a:r>
                <a:rPr lang="en-US" altLang="zh-CN" b="1" dirty="0" err="1">
                  <a:latin typeface="Times New Roman" panose="02020603050405020304" pitchFamily="18" charset="0"/>
                  <a:ea typeface="黑体" panose="02010609060101010101" pitchFamily="49" charset="-122"/>
                  <a:cs typeface="Times New Roman" panose="02020603050405020304" pitchFamily="18" charset="0"/>
                </a:rPr>
                <a:t>Channeltron</a:t>
              </a:r>
              <a:endParaRPr lang="en-US" altLang="zh-CN" b="1" dirty="0">
                <a:latin typeface="Times New Roman" panose="02020603050405020304" pitchFamily="18" charset="0"/>
                <a:ea typeface="黑体" panose="02010609060101010101" pitchFamily="49" charset="-122"/>
                <a:cs typeface="Times New Roman" panose="02020603050405020304" pitchFamily="18" charset="0"/>
              </a:endParaRPr>
            </a:p>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Detector</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5" name="文本框 14"/>
            <p:cNvSpPr txBox="1"/>
            <p:nvPr/>
          </p:nvSpPr>
          <p:spPr>
            <a:xfrm>
              <a:off x="3867895" y="2250395"/>
              <a:ext cx="1481872" cy="414752"/>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Cosine Coil</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6" name="文本框 15"/>
            <p:cNvSpPr txBox="1"/>
            <p:nvPr/>
          </p:nvSpPr>
          <p:spPr>
            <a:xfrm>
              <a:off x="-227563" y="1816839"/>
              <a:ext cx="1541996" cy="414752"/>
            </a:xfrm>
            <a:prstGeom prst="rect">
              <a:avLst/>
            </a:prstGeom>
            <a:noFill/>
          </p:spPr>
          <p:txBody>
            <a:bodyPr wrap="none" rtlCol="0">
              <a:spAutoFit/>
            </a:bodyPr>
            <a:lstStyle/>
            <a:p>
              <a:pPr algn="ctr"/>
              <a:r>
                <a:rPr lang="en-US" altLang="zh-CN" b="1" dirty="0">
                  <a:latin typeface="Times New Roman" panose="02020603050405020304" pitchFamily="18" charset="0"/>
                  <a:ea typeface="黑体" panose="02010609060101010101" pitchFamily="49" charset="-122"/>
                  <a:cs typeface="Times New Roman" panose="02020603050405020304" pitchFamily="18" charset="0"/>
                </a:rPr>
                <a:t>Pre-Cooling</a:t>
              </a:r>
              <a:endParaRPr lang="zh-CN" altLang="en-US" b="1" dirty="0">
                <a:latin typeface="Times New Roman" panose="02020603050405020304" pitchFamily="18" charset="0"/>
                <a:ea typeface="黑体" panose="02010609060101010101" pitchFamily="49" charset="-122"/>
                <a:cs typeface="Times New Roman" panose="02020603050405020304" pitchFamily="18" charset="0"/>
              </a:endParaRPr>
            </a:p>
          </p:txBody>
        </p:sp>
      </p:grpSp>
      <p:sp>
        <p:nvSpPr>
          <p:cNvPr id="11" name="矩形 10"/>
          <p:cNvSpPr/>
          <p:nvPr/>
        </p:nvSpPr>
        <p:spPr>
          <a:xfrm>
            <a:off x="1201336" y="1302900"/>
            <a:ext cx="5504264" cy="461665"/>
          </a:xfrm>
          <a:prstGeom prst="rect">
            <a:avLst/>
          </a:prstGeom>
        </p:spPr>
        <p:txBody>
          <a:bodyPr wrap="none">
            <a:spAutoFit/>
          </a:bodyPr>
          <a:lstStyle/>
          <a:p>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Laser cooling based atomic beam system</a:t>
            </a:r>
          </a:p>
        </p:txBody>
      </p:sp>
      <p:sp>
        <p:nvSpPr>
          <p:cNvPr id="13" name="灯片编号占位符 12"/>
          <p:cNvSpPr>
            <a:spLocks noGrp="1"/>
          </p:cNvSpPr>
          <p:nvPr>
            <p:ph type="sldNum" sz="quarter" idx="12"/>
          </p:nvPr>
        </p:nvSpPr>
        <p:spPr/>
        <p:txBody>
          <a:bodyPr/>
          <a:lstStyle/>
          <a:p>
            <a:fld id="{C7540D9A-9897-4F00-B1E8-BC662C5C31CF}" type="slidenum">
              <a:rPr lang="zh-CN" altLang="en-US" smtClean="0"/>
              <a:pPr/>
              <a:t>5</a:t>
            </a:fld>
            <a:endParaRPr lang="zh-CN" altLang="en-US"/>
          </a:p>
        </p:txBody>
      </p:sp>
      <p:sp>
        <p:nvSpPr>
          <p:cNvPr id="17" name="标题 1"/>
          <p:cNvSpPr txBox="1">
            <a:spLocks/>
          </p:cNvSpPr>
          <p:nvPr/>
        </p:nvSpPr>
        <p:spPr>
          <a:xfrm>
            <a:off x="0" y="107535"/>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Experimental </a:t>
            </a:r>
            <a:r>
              <a:rPr lang="en-US" altLang="zh-CN" sz="3200" b="1" dirty="0" smtClean="0">
                <a:latin typeface="Times New Roman" panose="02020603050405020304" pitchFamily="18" charset="0"/>
                <a:ea typeface="Arial Unicode MS" panose="020B0604020202020204" pitchFamily="34" charset="-122"/>
                <a:cs typeface="Times New Roman" panose="02020603050405020304" pitchFamily="18" charset="0"/>
              </a:rPr>
              <a:t>Configuration</a:t>
            </a:r>
            <a:endPar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endParaRPr>
          </a:p>
        </p:txBody>
      </p:sp>
      <p:sp>
        <p:nvSpPr>
          <p:cNvPr id="18" name="文本框 17"/>
          <p:cNvSpPr txBox="1"/>
          <p:nvPr/>
        </p:nvSpPr>
        <p:spPr>
          <a:xfrm>
            <a:off x="8615989" y="1466292"/>
            <a:ext cx="2978892" cy="3216265"/>
          </a:xfrm>
          <a:prstGeom prst="rect">
            <a:avLst/>
          </a:prstGeom>
          <a:noFill/>
        </p:spPr>
        <p:txBody>
          <a:bodyPr wrap="none" rtlCol="0">
            <a:spAutoFit/>
          </a:bodyPr>
          <a:lstStyle/>
          <a:p>
            <a:endParaRPr lang="en-US" altLang="zh-CN" sz="11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3-meter </a:t>
            </a:r>
            <a:r>
              <a:rPr lang="en-US" altLang="zh-CN" sz="2000" b="1" dirty="0" smtClean="0">
                <a:latin typeface="Times New Roman" panose="02020603050405020304" pitchFamily="18" charset="0"/>
                <a:cs typeface="Times New Roman" panose="02020603050405020304" pitchFamily="18" charset="0"/>
              </a:rPr>
              <a:t>long beam line</a:t>
            </a:r>
          </a:p>
          <a:p>
            <a:pPr marL="285737" indent="-285737">
              <a:buFont typeface="Wingdings" panose="05000000000000000000" pitchFamily="2" charset="2"/>
              <a:buChar char="Ø"/>
            </a:pPr>
            <a:endParaRPr lang="en-US" altLang="zh-CN" sz="20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r>
              <a:rPr lang="en-US" altLang="zh-CN" sz="2000" b="1" dirty="0" smtClean="0">
                <a:latin typeface="Times New Roman" panose="02020603050405020304" pitchFamily="18" charset="0"/>
                <a:cs typeface="Times New Roman" panose="02020603050405020304" pitchFamily="18" charset="0"/>
              </a:rPr>
              <a:t> well shielded space</a:t>
            </a:r>
          </a:p>
          <a:p>
            <a:pPr marL="285737" indent="-285737">
              <a:buFont typeface="Wingdings" panose="05000000000000000000" pitchFamily="2" charset="2"/>
              <a:buChar char="Ø"/>
            </a:pPr>
            <a:endParaRPr lang="en-US" altLang="zh-CN" sz="2000" b="1" dirty="0">
              <a:latin typeface="Times New Roman" panose="02020603050405020304" pitchFamily="18" charset="0"/>
              <a:cs typeface="Times New Roman" panose="02020603050405020304" pitchFamily="18" charset="0"/>
            </a:endParaRPr>
          </a:p>
          <a:p>
            <a:pPr marL="285737" indent="-285737"/>
            <a:endParaRPr lang="en-US" altLang="zh-CN" sz="28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28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smtClean="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b="1" dirty="0">
              <a:latin typeface="Times New Roman" panose="02020603050405020304" pitchFamily="18" charset="0"/>
              <a:cs typeface="Times New Roman" panose="02020603050405020304" pitchFamily="18" charset="0"/>
            </a:endParaRPr>
          </a:p>
          <a:p>
            <a:pPr marL="285737" indent="-285737">
              <a:buFont typeface="Wingdings" panose="05000000000000000000" pitchFamily="2" charset="2"/>
              <a:buChar char="Ø"/>
            </a:pPr>
            <a:endParaRPr lang="en-US" altLang="zh-CN" sz="1400" dirty="0"/>
          </a:p>
        </p:txBody>
      </p:sp>
    </p:spTree>
    <p:extLst>
      <p:ext uri="{BB962C8B-B14F-4D97-AF65-F5344CB8AC3E}">
        <p14:creationId xmlns="" xmlns:p14="http://schemas.microsoft.com/office/powerpoint/2010/main" val="2692982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灯片编号占位符 12"/>
          <p:cNvSpPr>
            <a:spLocks noGrp="1"/>
          </p:cNvSpPr>
          <p:nvPr>
            <p:ph type="sldNum" sz="quarter" idx="12"/>
          </p:nvPr>
        </p:nvSpPr>
        <p:spPr/>
        <p:txBody>
          <a:bodyPr/>
          <a:lstStyle/>
          <a:p>
            <a:fld id="{C7540D9A-9897-4F00-B1E8-BC662C5C31CF}" type="slidenum">
              <a:rPr lang="zh-CN" altLang="en-US" smtClean="0"/>
              <a:pPr/>
              <a:t>6</a:t>
            </a:fld>
            <a:endParaRPr lang="zh-CN" altLang="en-US"/>
          </a:p>
        </p:txBody>
      </p:sp>
      <p:sp>
        <p:nvSpPr>
          <p:cNvPr id="17" name="标题 1"/>
          <p:cNvSpPr txBox="1">
            <a:spLocks/>
          </p:cNvSpPr>
          <p:nvPr/>
        </p:nvSpPr>
        <p:spPr>
          <a:xfrm>
            <a:off x="0" y="107535"/>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Optical Setup</a:t>
            </a:r>
          </a:p>
        </p:txBody>
      </p:sp>
      <p:sp>
        <p:nvSpPr>
          <p:cNvPr id="18" name="矩形 17"/>
          <p:cNvSpPr/>
          <p:nvPr/>
        </p:nvSpPr>
        <p:spPr>
          <a:xfrm>
            <a:off x="3299583" y="2860783"/>
            <a:ext cx="1608508" cy="68924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ECDL Master Laser</a:t>
            </a:r>
            <a:endParaRPr lang="zh-CN" altLang="en-US"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9" name="矩形 18"/>
          <p:cNvSpPr/>
          <p:nvPr/>
        </p:nvSpPr>
        <p:spPr>
          <a:xfrm>
            <a:off x="6096002" y="2907390"/>
            <a:ext cx="1608508" cy="649457"/>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Cooling Laser</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0" name="矩形 19"/>
          <p:cNvSpPr/>
          <p:nvPr/>
        </p:nvSpPr>
        <p:spPr>
          <a:xfrm>
            <a:off x="393262" y="2841681"/>
            <a:ext cx="1608508" cy="682199"/>
          </a:xfrm>
          <a:prstGeom prst="rect">
            <a:avLst/>
          </a:prstGeom>
          <a:solidFill>
            <a:schemeClr val="accent5">
              <a:lumMod val="75000"/>
              <a:alpha val="39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Pump Laser</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1" name="矩形 20"/>
          <p:cNvSpPr/>
          <p:nvPr/>
        </p:nvSpPr>
        <p:spPr>
          <a:xfrm>
            <a:off x="3299583" y="4047151"/>
            <a:ext cx="1608508"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Fiber EOM</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2" name="Picture 2"/>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rot="21211988">
            <a:off x="3600167" y="944657"/>
            <a:ext cx="2307775" cy="1545235"/>
          </a:xfrm>
          <a:prstGeom prst="rect">
            <a:avLst/>
          </a:prstGeom>
          <a:noFill/>
          <a:ln w="9525">
            <a:noFill/>
            <a:miter lim="800000"/>
            <a:headEnd/>
            <a:tailEnd/>
          </a:ln>
        </p:spPr>
      </p:pic>
      <p:sp>
        <p:nvSpPr>
          <p:cNvPr id="10" name="文本框 9"/>
          <p:cNvSpPr txBox="1"/>
          <p:nvPr/>
        </p:nvSpPr>
        <p:spPr>
          <a:xfrm>
            <a:off x="3034025" y="783175"/>
            <a:ext cx="3701013"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Temperature </a:t>
            </a:r>
            <a:r>
              <a:rPr lang="en-US" altLang="zh-CN" b="1" dirty="0" smtClean="0">
                <a:latin typeface="Times New Roman" panose="02020603050405020304" pitchFamily="18" charset="0"/>
                <a:cs typeface="Times New Roman" panose="02020603050405020304" pitchFamily="18" charset="0"/>
              </a:rPr>
              <a:t>controlled </a:t>
            </a:r>
            <a:r>
              <a:rPr lang="en-US" altLang="zh-CN" b="1" dirty="0">
                <a:latin typeface="Times New Roman" panose="02020603050405020304" pitchFamily="18" charset="0"/>
                <a:cs typeface="Times New Roman" panose="02020603050405020304" pitchFamily="18" charset="0"/>
              </a:rPr>
              <a:t>ULE cavity</a:t>
            </a:r>
            <a:endParaRPr lang="zh-CN" altLang="en-US" b="1" dirty="0">
              <a:latin typeface="Times New Roman" panose="02020603050405020304" pitchFamily="18" charset="0"/>
              <a:cs typeface="Times New Roman" panose="02020603050405020304" pitchFamily="18" charset="0"/>
            </a:endParaRPr>
          </a:p>
        </p:txBody>
      </p:sp>
      <p:sp>
        <p:nvSpPr>
          <p:cNvPr id="23" name="文本框 22"/>
          <p:cNvSpPr txBox="1"/>
          <p:nvPr/>
        </p:nvSpPr>
        <p:spPr>
          <a:xfrm>
            <a:off x="3676069" y="2254009"/>
            <a:ext cx="2223686"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PDH locking scheme</a:t>
            </a:r>
            <a:endParaRPr lang="zh-CN" altLang="en-US" b="1" dirty="0">
              <a:latin typeface="Times New Roman" panose="02020603050405020304" pitchFamily="18" charset="0"/>
              <a:cs typeface="Times New Roman" panose="02020603050405020304" pitchFamily="18" charset="0"/>
            </a:endParaRPr>
          </a:p>
        </p:txBody>
      </p:sp>
      <p:grpSp>
        <p:nvGrpSpPr>
          <p:cNvPr id="47" name="组合 46"/>
          <p:cNvGrpSpPr/>
          <p:nvPr/>
        </p:nvGrpSpPr>
        <p:grpSpPr>
          <a:xfrm>
            <a:off x="7667473" y="1413320"/>
            <a:ext cx="2102069" cy="609601"/>
            <a:chOff x="9508260" y="1355764"/>
            <a:chExt cx="2102069" cy="609600"/>
          </a:xfrm>
        </p:grpSpPr>
        <p:sp>
          <p:nvSpPr>
            <p:cNvPr id="24" name="圆角矩形 23"/>
            <p:cNvSpPr/>
            <p:nvPr/>
          </p:nvSpPr>
          <p:spPr>
            <a:xfrm>
              <a:off x="9508260" y="1355764"/>
              <a:ext cx="2102069" cy="609600"/>
            </a:xfrm>
            <a:prstGeom prst="roundRect">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9718468" y="1423695"/>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9845060" y="1741965"/>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0151046" y="1582959"/>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0490685" y="142369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10475213" y="1761898"/>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10844435" y="156435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椭圆 30"/>
            <p:cNvSpPr/>
            <p:nvPr/>
          </p:nvSpPr>
          <p:spPr>
            <a:xfrm>
              <a:off x="11042771" y="1811280"/>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1212298" y="156435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1052161" y="1407747"/>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p:cNvSpPr/>
            <p:nvPr/>
          </p:nvSpPr>
          <p:spPr>
            <a:xfrm>
              <a:off x="9615312" y="1646914"/>
              <a:ext cx="157655" cy="1535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文本框 34"/>
            <p:cNvSpPr txBox="1"/>
            <p:nvPr/>
          </p:nvSpPr>
          <p:spPr>
            <a:xfrm>
              <a:off x="10309747" y="1491938"/>
              <a:ext cx="588623" cy="369331"/>
            </a:xfrm>
            <a:prstGeom prst="rect">
              <a:avLst/>
            </a:prstGeom>
            <a:noFill/>
          </p:spPr>
          <p:txBody>
            <a:bodyPr wrap="none" rtlCol="0">
              <a:spAutoFit/>
            </a:bodyPr>
            <a:lstStyle/>
            <a:p>
              <a:r>
                <a:rPr lang="en-US" altLang="zh-CN" dirty="0"/>
                <a:t>He*</a:t>
              </a:r>
              <a:endParaRPr lang="zh-CN" altLang="en-US" dirty="0"/>
            </a:p>
          </p:txBody>
        </p:sp>
      </p:grpSp>
      <p:sp>
        <p:nvSpPr>
          <p:cNvPr id="40" name="文本框 39"/>
          <p:cNvSpPr txBox="1"/>
          <p:nvPr/>
        </p:nvSpPr>
        <p:spPr>
          <a:xfrm>
            <a:off x="7002717" y="2115516"/>
            <a:ext cx="2952603"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Lock to </a:t>
            </a:r>
            <a:r>
              <a:rPr lang="en-US" altLang="zh-CN" b="1" dirty="0" smtClean="0">
                <a:latin typeface="Times New Roman" panose="02020603050405020304" pitchFamily="18" charset="0"/>
                <a:cs typeface="Times New Roman" panose="02020603050405020304" pitchFamily="18" charset="0"/>
              </a:rPr>
              <a:t>2</a:t>
            </a:r>
            <a:r>
              <a:rPr lang="en-US" altLang="zh-CN" b="1" baseline="30000" dirty="0" smtClean="0">
                <a:latin typeface="Times New Roman" panose="02020603050405020304" pitchFamily="18" charset="0"/>
                <a:cs typeface="Times New Roman" panose="02020603050405020304" pitchFamily="18" charset="0"/>
              </a:rPr>
              <a:t>3</a:t>
            </a:r>
            <a:r>
              <a:rPr lang="en-US" altLang="zh-CN" b="1" dirty="0" smtClean="0">
                <a:latin typeface="Times New Roman" panose="02020603050405020304" pitchFamily="18" charset="0"/>
                <a:cs typeface="Times New Roman" panose="02020603050405020304" pitchFamily="18" charset="0"/>
              </a:rPr>
              <a:t>S</a:t>
            </a:r>
            <a:r>
              <a:rPr lang="en-US" altLang="zh-CN" b="1" baseline="-25000" dirty="0" smtClean="0">
                <a:latin typeface="Times New Roman" panose="02020603050405020304" pitchFamily="18" charset="0"/>
                <a:cs typeface="Times New Roman" panose="02020603050405020304" pitchFamily="18" charset="0"/>
              </a:rPr>
              <a:t>1</a:t>
            </a:r>
            <a:r>
              <a:rPr lang="en-US" altLang="zh-CN" b="1" dirty="0" smtClean="0">
                <a:latin typeface="Times New Roman" panose="02020603050405020304" pitchFamily="18" charset="0"/>
                <a:cs typeface="Times New Roman" panose="02020603050405020304" pitchFamily="18" charset="0"/>
              </a:rPr>
              <a:t>-2</a:t>
            </a:r>
            <a:r>
              <a:rPr lang="en-US" altLang="zh-CN" b="1" baseline="30000" dirty="0" smtClean="0">
                <a:latin typeface="Times New Roman" panose="02020603050405020304" pitchFamily="18" charset="0"/>
                <a:cs typeface="Times New Roman" panose="02020603050405020304" pitchFamily="18" charset="0"/>
              </a:rPr>
              <a:t>3</a:t>
            </a:r>
            <a:r>
              <a:rPr lang="en-US" altLang="zh-CN" b="1" dirty="0" smtClean="0">
                <a:latin typeface="Times New Roman" panose="02020603050405020304" pitchFamily="18" charset="0"/>
                <a:cs typeface="Times New Roman" panose="02020603050405020304" pitchFamily="18" charset="0"/>
              </a:rPr>
              <a:t>P</a:t>
            </a:r>
            <a:r>
              <a:rPr lang="en-US" altLang="zh-CN" b="1" baseline="-25000" dirty="0" smtClean="0">
                <a:latin typeface="Times New Roman" panose="02020603050405020304" pitchFamily="18" charset="0"/>
                <a:cs typeface="Times New Roman" panose="02020603050405020304" pitchFamily="18" charset="0"/>
              </a:rPr>
              <a:t>2</a:t>
            </a:r>
            <a:r>
              <a:rPr lang="en-US" altLang="zh-CN" b="1" dirty="0" smtClean="0">
                <a:latin typeface="Times New Roman" panose="02020603050405020304" pitchFamily="18" charset="0"/>
                <a:cs typeface="Times New Roman" panose="02020603050405020304" pitchFamily="18" charset="0"/>
              </a:rPr>
              <a:t> Transition</a:t>
            </a:r>
            <a:endParaRPr lang="en-US" altLang="zh-CN" b="1" dirty="0">
              <a:latin typeface="Times New Roman" panose="02020603050405020304" pitchFamily="18" charset="0"/>
              <a:cs typeface="Times New Roman" panose="02020603050405020304" pitchFamily="18" charset="0"/>
            </a:endParaRPr>
          </a:p>
        </p:txBody>
      </p:sp>
      <p:cxnSp>
        <p:nvCxnSpPr>
          <p:cNvPr id="83" name="肘形连接符 82"/>
          <p:cNvCxnSpPr>
            <a:stCxn id="18" idx="0"/>
            <a:endCxn id="22" idx="3"/>
          </p:cNvCxnSpPr>
          <p:nvPr/>
        </p:nvCxnSpPr>
        <p:spPr>
          <a:xfrm rot="5400000" flipH="1" flipV="1">
            <a:off x="4365482" y="1325670"/>
            <a:ext cx="1273468" cy="1796755"/>
          </a:xfrm>
          <a:prstGeom prst="bentConnector4">
            <a:avLst>
              <a:gd name="adj1" fmla="val 14562"/>
              <a:gd name="adj2" fmla="val 112723"/>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肘形连接符 86"/>
          <p:cNvCxnSpPr>
            <a:stCxn id="19" idx="0"/>
            <a:endCxn id="24" idx="1"/>
          </p:cNvCxnSpPr>
          <p:nvPr/>
        </p:nvCxnSpPr>
        <p:spPr>
          <a:xfrm rot="5400000" flipH="1" flipV="1">
            <a:off x="6689232" y="1929148"/>
            <a:ext cx="1189269" cy="767213"/>
          </a:xfrm>
          <a:prstGeom prst="bentConnector2">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9" name="文本框 88"/>
          <p:cNvSpPr txBox="1"/>
          <p:nvPr/>
        </p:nvSpPr>
        <p:spPr>
          <a:xfrm>
            <a:off x="6815841" y="1000540"/>
            <a:ext cx="3518912" cy="369332"/>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Metastable Helium </a:t>
            </a:r>
            <a:r>
              <a:rPr lang="en-US" altLang="zh-CN" b="1" dirty="0" smtClean="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discharge</a:t>
            </a:r>
            <a:r>
              <a:rPr lang="en-US" altLang="zh-CN" b="1" dirty="0" smtClean="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cell</a:t>
            </a:r>
            <a:endParaRPr lang="zh-CN" altLang="en-US" b="1" dirty="0">
              <a:latin typeface="Times New Roman" panose="02020603050405020304" pitchFamily="18" charset="0"/>
              <a:cs typeface="Times New Roman" panose="02020603050405020304" pitchFamily="18" charset="0"/>
            </a:endParaRPr>
          </a:p>
        </p:txBody>
      </p:sp>
      <p:sp>
        <p:nvSpPr>
          <p:cNvPr id="103" name="矩形 102"/>
          <p:cNvSpPr/>
          <p:nvPr/>
        </p:nvSpPr>
        <p:spPr>
          <a:xfrm>
            <a:off x="439595" y="3979227"/>
            <a:ext cx="1480365" cy="665164"/>
          </a:xfrm>
          <a:prstGeom prst="rect">
            <a:avLst/>
          </a:prstGeom>
          <a:noFill/>
          <a:ln w="444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rPr>
              <a:t>Phase lock module</a:t>
            </a:r>
            <a:endParaRPr lang="zh-CN" altLang="en-US" b="1" dirty="0">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p:txBody>
      </p:sp>
      <p:grpSp>
        <p:nvGrpSpPr>
          <p:cNvPr id="73" name="组合 72"/>
          <p:cNvGrpSpPr/>
          <p:nvPr/>
        </p:nvGrpSpPr>
        <p:grpSpPr>
          <a:xfrm>
            <a:off x="259815" y="989105"/>
            <a:ext cx="1840559" cy="1725786"/>
            <a:chOff x="1105172" y="4585161"/>
            <a:chExt cx="1234603" cy="1362209"/>
          </a:xfrm>
        </p:grpSpPr>
        <p:sp>
          <p:nvSpPr>
            <p:cNvPr id="67" name="文本框 66"/>
            <p:cNvSpPr txBox="1">
              <a:spLocks noChangeAspect="1"/>
            </p:cNvSpPr>
            <p:nvPr/>
          </p:nvSpPr>
          <p:spPr>
            <a:xfrm>
              <a:off x="1105172" y="5631553"/>
              <a:ext cx="1234603" cy="315817"/>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S</a:t>
              </a:r>
              <a:r>
                <a:rPr lang="en-US" altLang="zh-CN" sz="2000" b="1" baseline="-25000" dirty="0">
                  <a:latin typeface="Times New Roman" pitchFamily="18" charset="0"/>
                  <a:ea typeface="黑体" panose="02010609060101010101" pitchFamily="49" charset="-122"/>
                  <a:cs typeface="Times New Roman" pitchFamily="18" charset="0"/>
                </a:rPr>
                <a:t>1</a:t>
              </a:r>
              <a:endParaRPr lang="zh-CN" altLang="en-US" sz="2000" b="1" baseline="-25000" dirty="0">
                <a:latin typeface="Times New Roman" pitchFamily="18" charset="0"/>
                <a:ea typeface="黑体" panose="02010609060101010101" pitchFamily="49" charset="-122"/>
                <a:cs typeface="Times New Roman" pitchFamily="18" charset="0"/>
              </a:endParaRPr>
            </a:p>
          </p:txBody>
        </p:sp>
        <p:cxnSp>
          <p:nvCxnSpPr>
            <p:cNvPr id="69" name="直接连接符 68"/>
            <p:cNvCxnSpPr>
              <a:cxnSpLocks noChangeAspect="1"/>
            </p:cNvCxnSpPr>
            <p:nvPr/>
          </p:nvCxnSpPr>
          <p:spPr>
            <a:xfrm>
              <a:off x="1535604" y="5636249"/>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70" name="直接连接符 69"/>
            <p:cNvCxnSpPr>
              <a:cxnSpLocks noChangeAspect="1"/>
            </p:cNvCxnSpPr>
            <p:nvPr/>
          </p:nvCxnSpPr>
          <p:spPr>
            <a:xfrm>
              <a:off x="1523287" y="4914366"/>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71" name="文本框 70"/>
            <p:cNvSpPr txBox="1">
              <a:spLocks noChangeAspect="1"/>
            </p:cNvSpPr>
            <p:nvPr/>
          </p:nvSpPr>
          <p:spPr>
            <a:xfrm>
              <a:off x="1269910" y="4585161"/>
              <a:ext cx="925504" cy="315818"/>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P</a:t>
              </a:r>
              <a:r>
                <a:rPr lang="en-US" altLang="zh-CN" sz="2000" b="1" baseline="-25000" dirty="0">
                  <a:latin typeface="Times New Roman" pitchFamily="18" charset="0"/>
                  <a:ea typeface="黑体" panose="02010609060101010101" pitchFamily="49" charset="-122"/>
                  <a:cs typeface="Times New Roman" pitchFamily="18" charset="0"/>
                </a:rPr>
                <a:t>1</a:t>
              </a:r>
              <a:endParaRPr lang="zh-CN" altLang="en-US" sz="2000" b="1" baseline="-25000" dirty="0">
                <a:latin typeface="Times New Roman" pitchFamily="18" charset="0"/>
                <a:ea typeface="黑体" panose="02010609060101010101" pitchFamily="49" charset="-122"/>
                <a:cs typeface="Times New Roman" pitchFamily="18" charset="0"/>
              </a:endParaRPr>
            </a:p>
          </p:txBody>
        </p:sp>
        <p:cxnSp>
          <p:nvCxnSpPr>
            <p:cNvPr id="72" name="直接箭头连接符 71"/>
            <p:cNvCxnSpPr>
              <a:cxnSpLocks noChangeAspect="1"/>
            </p:cNvCxnSpPr>
            <p:nvPr/>
          </p:nvCxnSpPr>
          <p:spPr>
            <a:xfrm flipV="1">
              <a:off x="1722474" y="4922577"/>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7929380" y="2413794"/>
            <a:ext cx="2273639" cy="1868758"/>
            <a:chOff x="1203132" y="4747350"/>
            <a:chExt cx="1234603" cy="1309278"/>
          </a:xfrm>
        </p:grpSpPr>
        <p:sp>
          <p:nvSpPr>
            <p:cNvPr id="61" name="文本框 60"/>
            <p:cNvSpPr txBox="1">
              <a:spLocks noChangeAspect="1"/>
            </p:cNvSpPr>
            <p:nvPr/>
          </p:nvSpPr>
          <p:spPr>
            <a:xfrm>
              <a:off x="1203132" y="5776305"/>
              <a:ext cx="1234603" cy="280323"/>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S</a:t>
              </a:r>
              <a:r>
                <a:rPr lang="en-US" altLang="zh-CN" sz="2000" b="1" baseline="-25000" dirty="0">
                  <a:latin typeface="Times New Roman" pitchFamily="18" charset="0"/>
                  <a:ea typeface="黑体" panose="02010609060101010101" pitchFamily="49" charset="-122"/>
                  <a:cs typeface="Times New Roman" pitchFamily="18" charset="0"/>
                </a:rPr>
                <a:t>1</a:t>
              </a:r>
              <a:endParaRPr lang="zh-CN" altLang="en-US" sz="2000" b="1" baseline="-25000" dirty="0">
                <a:latin typeface="Times New Roman" pitchFamily="18" charset="0"/>
                <a:ea typeface="黑体" panose="02010609060101010101" pitchFamily="49" charset="-122"/>
                <a:cs typeface="Times New Roman" pitchFamily="18" charset="0"/>
              </a:endParaRPr>
            </a:p>
          </p:txBody>
        </p:sp>
        <p:grpSp>
          <p:nvGrpSpPr>
            <p:cNvPr id="64" name="组合 63"/>
            <p:cNvGrpSpPr/>
            <p:nvPr/>
          </p:nvGrpSpPr>
          <p:grpSpPr>
            <a:xfrm>
              <a:off x="1351728" y="4747350"/>
              <a:ext cx="925504" cy="1051088"/>
              <a:chOff x="1351728" y="4747350"/>
              <a:chExt cx="925504" cy="1051088"/>
            </a:xfrm>
          </p:grpSpPr>
          <p:cxnSp>
            <p:nvCxnSpPr>
              <p:cNvPr id="59" name="直接连接符 58"/>
              <p:cNvCxnSpPr>
                <a:cxnSpLocks noChangeAspect="1"/>
              </p:cNvCxnSpPr>
              <p:nvPr/>
            </p:nvCxnSpPr>
            <p:spPr>
              <a:xfrm>
                <a:off x="1617422" y="5798438"/>
                <a:ext cx="37374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0" name="直接连接符 59"/>
              <p:cNvCxnSpPr>
                <a:cxnSpLocks noChangeAspect="1"/>
              </p:cNvCxnSpPr>
              <p:nvPr/>
            </p:nvCxnSpPr>
            <p:spPr>
              <a:xfrm>
                <a:off x="1605105" y="5076555"/>
                <a:ext cx="418750" cy="0"/>
              </a:xfrm>
              <a:prstGeom prst="line">
                <a:avLst/>
              </a:prstGeom>
              <a:ln w="38100"/>
            </p:spPr>
            <p:style>
              <a:lnRef idx="3">
                <a:schemeClr val="dk1"/>
              </a:lnRef>
              <a:fillRef idx="0">
                <a:schemeClr val="dk1"/>
              </a:fillRef>
              <a:effectRef idx="2">
                <a:schemeClr val="dk1"/>
              </a:effectRef>
              <a:fontRef idx="minor">
                <a:schemeClr val="tx1"/>
              </a:fontRef>
            </p:style>
          </p:cxnSp>
          <p:sp>
            <p:nvSpPr>
              <p:cNvPr id="62" name="文本框 61"/>
              <p:cNvSpPr txBox="1">
                <a:spLocks noChangeAspect="1"/>
              </p:cNvSpPr>
              <p:nvPr/>
            </p:nvSpPr>
            <p:spPr>
              <a:xfrm>
                <a:off x="1351728" y="4747350"/>
                <a:ext cx="925504" cy="280323"/>
              </a:xfrm>
              <a:prstGeom prst="rect">
                <a:avLst/>
              </a:prstGeom>
              <a:noFill/>
            </p:spPr>
            <p:txBody>
              <a:bodyPr wrap="square" rtlCol="0">
                <a:spAutoFit/>
              </a:bodyPr>
              <a:lstStyle/>
              <a:p>
                <a:pPr algn="ctr"/>
                <a:r>
                  <a:rPr lang="en-US" altLang="zh-CN" sz="2000" b="1" dirty="0">
                    <a:latin typeface="Times New Roman" pitchFamily="18" charset="0"/>
                    <a:ea typeface="黑体" panose="02010609060101010101" pitchFamily="49" charset="-122"/>
                    <a:cs typeface="Times New Roman" pitchFamily="18" charset="0"/>
                  </a:rPr>
                  <a:t>2</a:t>
                </a:r>
                <a:r>
                  <a:rPr lang="en-US" altLang="zh-CN" sz="2000" b="1" baseline="30000" dirty="0">
                    <a:latin typeface="Times New Roman" pitchFamily="18" charset="0"/>
                    <a:ea typeface="黑体" panose="02010609060101010101" pitchFamily="49" charset="-122"/>
                    <a:cs typeface="Times New Roman" pitchFamily="18" charset="0"/>
                  </a:rPr>
                  <a:t>3</a:t>
                </a:r>
                <a:r>
                  <a:rPr lang="en-US" altLang="zh-CN" sz="2000" b="1" dirty="0">
                    <a:latin typeface="Times New Roman" pitchFamily="18" charset="0"/>
                    <a:ea typeface="黑体" panose="02010609060101010101" pitchFamily="49" charset="-122"/>
                    <a:cs typeface="Times New Roman" pitchFamily="18" charset="0"/>
                  </a:rPr>
                  <a:t>P</a:t>
                </a:r>
                <a:r>
                  <a:rPr lang="en-US" altLang="zh-CN" sz="2000" b="1" baseline="-25000" dirty="0">
                    <a:latin typeface="Times New Roman" pitchFamily="18" charset="0"/>
                    <a:ea typeface="黑体" panose="02010609060101010101" pitchFamily="49" charset="-122"/>
                    <a:cs typeface="Times New Roman" pitchFamily="18" charset="0"/>
                  </a:rPr>
                  <a:t>2</a:t>
                </a:r>
                <a:endParaRPr lang="zh-CN" altLang="en-US" sz="2000" b="1" baseline="-25000" dirty="0">
                  <a:latin typeface="Times New Roman" pitchFamily="18" charset="0"/>
                  <a:ea typeface="黑体" panose="02010609060101010101" pitchFamily="49" charset="-122"/>
                  <a:cs typeface="Times New Roman" pitchFamily="18" charset="0"/>
                </a:endParaRPr>
              </a:p>
            </p:txBody>
          </p:sp>
          <p:cxnSp>
            <p:nvCxnSpPr>
              <p:cNvPr id="63" name="直接箭头连接符 62"/>
              <p:cNvCxnSpPr>
                <a:cxnSpLocks noChangeAspect="1"/>
              </p:cNvCxnSpPr>
              <p:nvPr/>
            </p:nvCxnSpPr>
            <p:spPr>
              <a:xfrm flipV="1">
                <a:off x="1806278" y="5110296"/>
                <a:ext cx="0" cy="67334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58" name="直接箭头连接符 57"/>
          <p:cNvCxnSpPr/>
          <p:nvPr/>
        </p:nvCxnSpPr>
        <p:spPr>
          <a:xfrm>
            <a:off x="2015429" y="3204983"/>
            <a:ext cx="1234349"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 name="文本框 3"/>
          <p:cNvSpPr txBox="1"/>
          <p:nvPr/>
        </p:nvSpPr>
        <p:spPr>
          <a:xfrm>
            <a:off x="2015427" y="2527263"/>
            <a:ext cx="1306768" cy="646331"/>
          </a:xfrm>
          <a:prstGeom prst="rect">
            <a:avLst/>
          </a:prstGeom>
          <a:noFill/>
        </p:spPr>
        <p:txBody>
          <a:bodyPr wrap="none" rtlCol="0">
            <a:spAutoFit/>
          </a:bodyPr>
          <a:lstStyle/>
          <a:p>
            <a:r>
              <a:rPr lang="en-US" altLang="zh-CN" b="1" dirty="0">
                <a:latin typeface="Times New Roman" panose="02020603050405020304" pitchFamily="18" charset="0"/>
                <a:cs typeface="Times New Roman" panose="02020603050405020304" pitchFamily="18" charset="0"/>
              </a:rPr>
              <a:t>680MHz </a:t>
            </a:r>
          </a:p>
          <a:p>
            <a:r>
              <a:rPr lang="en-US" altLang="zh-CN" b="1" dirty="0">
                <a:latin typeface="Times New Roman" panose="02020603050405020304" pitchFamily="18" charset="0"/>
                <a:cs typeface="Times New Roman" panose="02020603050405020304" pitchFamily="18" charset="0"/>
              </a:rPr>
              <a:t>Beat Signal</a:t>
            </a:r>
            <a:endParaRPr lang="zh-CN" altLang="en-US" b="1" dirty="0">
              <a:latin typeface="Times New Roman" panose="02020603050405020304" pitchFamily="18" charset="0"/>
              <a:cs typeface="Times New Roman" panose="02020603050405020304" pitchFamily="18" charset="0"/>
            </a:endParaRPr>
          </a:p>
        </p:txBody>
      </p:sp>
      <p:cxnSp>
        <p:nvCxnSpPr>
          <p:cNvPr id="6" name="肘形连接符 5"/>
          <p:cNvCxnSpPr>
            <a:stCxn id="4" idx="2"/>
            <a:endCxn id="103" idx="3"/>
          </p:cNvCxnSpPr>
          <p:nvPr/>
        </p:nvCxnSpPr>
        <p:spPr>
          <a:xfrm rot="5400000">
            <a:off x="1725280" y="3368277"/>
            <a:ext cx="1138217" cy="748851"/>
          </a:xfrm>
          <a:prstGeom prst="bentConnector2">
            <a:avLst/>
          </a:prstGeom>
          <a:ln w="317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 name="肘形连接符 7"/>
          <p:cNvCxnSpPr>
            <a:stCxn id="103" idx="1"/>
            <a:endCxn id="20" idx="1"/>
          </p:cNvCxnSpPr>
          <p:nvPr/>
        </p:nvCxnSpPr>
        <p:spPr>
          <a:xfrm rot="10800000">
            <a:off x="393263" y="3182782"/>
            <a:ext cx="46333" cy="1129031"/>
          </a:xfrm>
          <a:prstGeom prst="bentConnector3">
            <a:avLst>
              <a:gd name="adj1" fmla="val 593385"/>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下箭头 14"/>
          <p:cNvSpPr/>
          <p:nvPr/>
        </p:nvSpPr>
        <p:spPr>
          <a:xfrm>
            <a:off x="3983187" y="3597812"/>
            <a:ext cx="241300" cy="403149"/>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4" name="直接连接符 73"/>
          <p:cNvCxnSpPr/>
          <p:nvPr/>
        </p:nvCxnSpPr>
        <p:spPr>
          <a:xfrm>
            <a:off x="73204" y="6015371"/>
            <a:ext cx="10826395" cy="0"/>
          </a:xfrm>
          <a:prstGeom prst="line">
            <a:avLst/>
          </a:prstGeom>
          <a:ln w="66675">
            <a:solidFill>
              <a:srgbClr val="7030A0"/>
            </a:solidFill>
          </a:ln>
          <a:scene3d>
            <a:camera prst="orthographicFront"/>
            <a:lightRig rig="threePt" dir="t"/>
          </a:scene3d>
          <a:sp3d prstMaterial="dkEdge">
            <a:bevelT/>
          </a:sp3d>
        </p:spPr>
        <p:style>
          <a:lnRef idx="1">
            <a:schemeClr val="accent1"/>
          </a:lnRef>
          <a:fillRef idx="0">
            <a:schemeClr val="accent1"/>
          </a:fillRef>
          <a:effectRef idx="0">
            <a:schemeClr val="accent1"/>
          </a:effectRef>
          <a:fontRef idx="minor">
            <a:schemeClr val="tx1"/>
          </a:fontRef>
        </p:style>
      </p:cxnSp>
      <p:cxnSp>
        <p:nvCxnSpPr>
          <p:cNvPr id="75" name="直接箭头连接符 74"/>
          <p:cNvCxnSpPr/>
          <p:nvPr/>
        </p:nvCxnSpPr>
        <p:spPr>
          <a:xfrm flipV="1">
            <a:off x="4224487" y="4728067"/>
            <a:ext cx="0" cy="1278903"/>
          </a:xfrm>
          <a:prstGeom prst="straightConnector1">
            <a:avLst/>
          </a:prstGeom>
          <a:ln w="73025">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76" name="直接箭头连接符 75"/>
          <p:cNvCxnSpPr/>
          <p:nvPr/>
        </p:nvCxnSpPr>
        <p:spPr>
          <a:xfrm flipV="1">
            <a:off x="6977621" y="5050037"/>
            <a:ext cx="0" cy="956931"/>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flipV="1">
            <a:off x="1507421" y="5046293"/>
            <a:ext cx="0" cy="956931"/>
          </a:xfrm>
          <a:prstGeom prst="straightConnector1">
            <a:avLst/>
          </a:prstGeom>
          <a:ln w="44450">
            <a:solidFill>
              <a:srgbClr val="FF0000"/>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7848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1000"/>
                                        <p:tgtEl>
                                          <p:spTgt spid="8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1000"/>
                                        <p:tgtEl>
                                          <p:spTgt spid="2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7"/>
                                        </p:tgtEl>
                                        <p:attrNameLst>
                                          <p:attrName>style.visibility</p:attrName>
                                        </p:attrNameLst>
                                      </p:cBhvr>
                                      <p:to>
                                        <p:strVal val="visible"/>
                                      </p:to>
                                    </p:set>
                                    <p:animEffect transition="in" filter="fade">
                                      <p:cBhvr>
                                        <p:cTn id="21" dur="500"/>
                                        <p:tgtEl>
                                          <p:spTgt spid="8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500"/>
                                        <p:tgtEl>
                                          <p:spTgt spid="89"/>
                                        </p:tgtEl>
                                      </p:cBhvr>
                                    </p:animEffect>
                                  </p:childTnLst>
                                </p:cTn>
                              </p:par>
                              <p:par>
                                <p:cTn id="28" presetID="10" presetClass="entr" presetSubtype="0" fill="hold" nodeType="with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par>
                                <p:cTn id="31" presetID="10"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5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500"/>
                                        <p:tgtEl>
                                          <p:spTgt spid="5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500"/>
                                        <p:tgtEl>
                                          <p:spTgt spid="6"/>
                                        </p:tgtEl>
                                      </p:cBhvr>
                                    </p:animEffect>
                                  </p:childTnLst>
                                </p:cTn>
                              </p:par>
                              <p:par>
                                <p:cTn id="47" presetID="10" presetClass="entr" presetSubtype="0" fill="hold"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par>
                                <p:cTn id="53" presetID="10" presetClass="entr" presetSubtype="0" fill="hold" nodeType="withEffect">
                                  <p:stCondLst>
                                    <p:cond delay="0"/>
                                  </p:stCondLst>
                                  <p:childTnLst>
                                    <p:set>
                                      <p:cBhvr>
                                        <p:cTn id="54" dur="1" fill="hold">
                                          <p:stCondLst>
                                            <p:cond delay="0"/>
                                          </p:stCondLst>
                                        </p:cTn>
                                        <p:tgtEl>
                                          <p:spTgt spid="73"/>
                                        </p:tgtEl>
                                        <p:attrNameLst>
                                          <p:attrName>style.visibility</p:attrName>
                                        </p:attrNameLst>
                                      </p:cBhvr>
                                      <p:to>
                                        <p:strVal val="visible"/>
                                      </p:to>
                                    </p:set>
                                    <p:animEffect transition="in" filter="fade">
                                      <p:cBhvr>
                                        <p:cTn id="55" dur="500"/>
                                        <p:tgtEl>
                                          <p:spTgt spid="7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500"/>
                                        <p:tgtEl>
                                          <p:spTgt spid="75"/>
                                        </p:tgtEl>
                                      </p:cBhvr>
                                    </p:animEffect>
                                  </p:childTnLst>
                                </p:cTn>
                              </p:par>
                              <p:par>
                                <p:cTn id="67" presetID="10"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fade">
                                      <p:cBhvr>
                                        <p:cTn id="72" dur="500"/>
                                        <p:tgtEl>
                                          <p:spTgt spid="76"/>
                                        </p:tgtEl>
                                      </p:cBhvr>
                                    </p:animEffect>
                                  </p:childTnLst>
                                </p:cTn>
                              </p:par>
                              <p:par>
                                <p:cTn id="73" presetID="10" presetClass="entr" presetSubtype="0" fill="hold" nodeType="withEffect">
                                  <p:stCondLst>
                                    <p:cond delay="0"/>
                                  </p:stCondLst>
                                  <p:childTnLst>
                                    <p:set>
                                      <p:cBhvr>
                                        <p:cTn id="74" dur="1" fill="hold">
                                          <p:stCondLst>
                                            <p:cond delay="0"/>
                                          </p:stCondLst>
                                        </p:cTn>
                                        <p:tgtEl>
                                          <p:spTgt spid="77"/>
                                        </p:tgtEl>
                                        <p:attrNameLst>
                                          <p:attrName>style.visibility</p:attrName>
                                        </p:attrNameLst>
                                      </p:cBhvr>
                                      <p:to>
                                        <p:strVal val="visible"/>
                                      </p:to>
                                    </p:set>
                                    <p:animEffect transition="in" filter="fade">
                                      <p:cBhvr>
                                        <p:cTn id="7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p:bldP spid="23" grpId="0"/>
      <p:bldP spid="40" grpId="0"/>
      <p:bldP spid="89" grpId="0"/>
      <p:bldP spid="103" grpId="0" animBg="1"/>
      <p:bldP spid="4"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 name="图片 103"/>
          <p:cNvPicPr>
            <a:picLocks noChangeAspect="1"/>
          </p:cNvPicPr>
          <p:nvPr/>
        </p:nvPicPr>
        <p:blipFill>
          <a:blip r:embed="rId3"/>
          <a:stretch>
            <a:fillRect/>
          </a:stretch>
        </p:blipFill>
        <p:spPr>
          <a:xfrm>
            <a:off x="7228295" y="2816493"/>
            <a:ext cx="2601540" cy="3735933"/>
          </a:xfrm>
          <a:prstGeom prst="rect">
            <a:avLst/>
          </a:prstGeom>
        </p:spPr>
      </p:pic>
      <p:cxnSp>
        <p:nvCxnSpPr>
          <p:cNvPr id="5" name="Straight Connector 7"/>
          <p:cNvCxnSpPr/>
          <p:nvPr/>
        </p:nvCxnSpPr>
        <p:spPr>
          <a:xfrm>
            <a:off x="4862932" y="5396125"/>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6" name="Straight Connector 8"/>
          <p:cNvCxnSpPr/>
          <p:nvPr/>
        </p:nvCxnSpPr>
        <p:spPr>
          <a:xfrm>
            <a:off x="3112068" y="5994515"/>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7" name="TextBox 16"/>
          <p:cNvSpPr txBox="1"/>
          <p:nvPr/>
        </p:nvSpPr>
        <p:spPr>
          <a:xfrm>
            <a:off x="1934614" y="5444374"/>
            <a:ext cx="715260" cy="461665"/>
          </a:xfrm>
          <a:prstGeom prst="rect">
            <a:avLst/>
          </a:prstGeom>
          <a:noFill/>
        </p:spPr>
        <p:txBody>
          <a:bodyPr wrap="none" rtlCol="0" anchor="ctr">
            <a:spAutoFit/>
          </a:bodyPr>
          <a:lstStyle/>
          <a:p>
            <a:pPr algn="ctr"/>
            <a:r>
              <a:rPr lang="en-US" sz="2400" b="1" dirty="0">
                <a:latin typeface="Times New Roman" panose="02020603050405020304" pitchFamily="18" charset="0"/>
                <a:ea typeface="黑体" panose="02010609060101010101" pitchFamily="49" charset="-122"/>
                <a:cs typeface="Times New Roman" panose="02020603050405020304" pitchFamily="18" charset="0"/>
              </a:rPr>
              <a:t>2</a:t>
            </a:r>
            <a:r>
              <a:rPr lang="en-US" sz="24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sz="2400" b="1" dirty="0">
                <a:latin typeface="Times New Roman" panose="02020603050405020304" pitchFamily="18" charset="0"/>
                <a:ea typeface="黑体" panose="02010609060101010101" pitchFamily="49" charset="-122"/>
                <a:cs typeface="Times New Roman" panose="02020603050405020304" pitchFamily="18" charset="0"/>
              </a:rPr>
              <a:t>S</a:t>
            </a:r>
            <a:r>
              <a:rPr lang="en-US" sz="2400" b="1" baseline="-25000" dirty="0">
                <a:latin typeface="Times New Roman" panose="02020603050405020304" pitchFamily="18" charset="0"/>
                <a:ea typeface="黑体" panose="02010609060101010101" pitchFamily="49" charset="-122"/>
                <a:cs typeface="Times New Roman" panose="02020603050405020304" pitchFamily="18" charset="0"/>
              </a:rPr>
              <a:t>1</a:t>
            </a:r>
          </a:p>
        </p:txBody>
      </p:sp>
      <p:sp>
        <p:nvSpPr>
          <p:cNvPr id="8" name="TextBox 17"/>
          <p:cNvSpPr txBox="1"/>
          <p:nvPr/>
        </p:nvSpPr>
        <p:spPr>
          <a:xfrm>
            <a:off x="1926600" y="4242300"/>
            <a:ext cx="731290" cy="461665"/>
          </a:xfrm>
          <a:prstGeom prst="rect">
            <a:avLst/>
          </a:prstGeom>
          <a:noFill/>
        </p:spPr>
        <p:txBody>
          <a:bodyPr wrap="none" rtlCol="0" anchor="ctr">
            <a:spAutoFit/>
          </a:bodyPr>
          <a:lstStyle/>
          <a:p>
            <a:pPr algn="ctr"/>
            <a:r>
              <a:rPr lang="en-US" sz="2400" b="1" dirty="0">
                <a:latin typeface="Times New Roman" panose="02020603050405020304" pitchFamily="18" charset="0"/>
                <a:ea typeface="黑体" panose="02010609060101010101" pitchFamily="49" charset="-122"/>
                <a:cs typeface="Times New Roman" panose="02020603050405020304" pitchFamily="18" charset="0"/>
              </a:rPr>
              <a:t>2</a:t>
            </a:r>
            <a:r>
              <a:rPr lang="en-US" sz="24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sz="2400" b="1" dirty="0">
                <a:latin typeface="Times New Roman" panose="02020603050405020304" pitchFamily="18" charset="0"/>
                <a:ea typeface="黑体" panose="02010609060101010101" pitchFamily="49" charset="-122"/>
                <a:cs typeface="Times New Roman" panose="02020603050405020304" pitchFamily="18" charset="0"/>
              </a:rPr>
              <a:t>P</a:t>
            </a:r>
            <a:r>
              <a:rPr lang="en-US" sz="2400" b="1" baseline="-25000" dirty="0">
                <a:latin typeface="Times New Roman" panose="02020603050405020304" pitchFamily="18" charset="0"/>
                <a:ea typeface="黑体" panose="02010609060101010101" pitchFamily="49" charset="-122"/>
                <a:cs typeface="Times New Roman" panose="02020603050405020304" pitchFamily="18" charset="0"/>
              </a:rPr>
              <a:t>2</a:t>
            </a:r>
          </a:p>
        </p:txBody>
      </p:sp>
      <p:cxnSp>
        <p:nvCxnSpPr>
          <p:cNvPr id="9" name="Straight Connector 52"/>
          <p:cNvCxnSpPr/>
          <p:nvPr/>
        </p:nvCxnSpPr>
        <p:spPr>
          <a:xfrm>
            <a:off x="3996464" y="4150665"/>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0" name="Straight Connector 53"/>
          <p:cNvCxnSpPr/>
          <p:nvPr/>
        </p:nvCxnSpPr>
        <p:spPr>
          <a:xfrm>
            <a:off x="4862935" y="4113976"/>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Straight Connector 54"/>
          <p:cNvCxnSpPr/>
          <p:nvPr/>
        </p:nvCxnSpPr>
        <p:spPr>
          <a:xfrm>
            <a:off x="3112068" y="4190103"/>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Straight Arrow Connector 60"/>
          <p:cNvCxnSpPr/>
          <p:nvPr/>
        </p:nvCxnSpPr>
        <p:spPr>
          <a:xfrm flipV="1">
            <a:off x="5070029" y="4205183"/>
            <a:ext cx="0" cy="980195"/>
          </a:xfrm>
          <a:prstGeom prst="straightConnector1">
            <a:avLst/>
          </a:prstGeom>
          <a:ln w="38100">
            <a:solidFill>
              <a:srgbClr val="0000F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62"/>
          <p:cNvCxnSpPr/>
          <p:nvPr/>
        </p:nvCxnSpPr>
        <p:spPr>
          <a:xfrm flipV="1">
            <a:off x="5212561" y="3305952"/>
            <a:ext cx="17053" cy="1870463"/>
          </a:xfrm>
          <a:prstGeom prst="straightConnector1">
            <a:avLst/>
          </a:prstGeom>
          <a:ln w="38100">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5" name="TextBox 73"/>
          <p:cNvSpPr txBox="1"/>
          <p:nvPr/>
        </p:nvSpPr>
        <p:spPr>
          <a:xfrm>
            <a:off x="3045924" y="6124500"/>
            <a:ext cx="815631" cy="338554"/>
          </a:xfrm>
          <a:prstGeom prst="rect">
            <a:avLst/>
          </a:prstGeom>
          <a:noFill/>
        </p:spPr>
        <p:txBody>
          <a:bodyPr wrap="square" rtlCol="0" anchor="ctr">
            <a:spAutoFit/>
          </a:bodyPr>
          <a:lstStyle/>
          <a:p>
            <a:pPr algn="ctr"/>
            <a:r>
              <a:rPr lang="en-US" sz="1600" dirty="0">
                <a:latin typeface="Times New Roman" panose="02020603050405020304" pitchFamily="18" charset="0"/>
                <a:ea typeface="黑体" panose="02010609060101010101" pitchFamily="49" charset="-122"/>
                <a:cs typeface="Times New Roman" panose="02020603050405020304" pitchFamily="18" charset="0"/>
              </a:rPr>
              <a:t>m=-1</a:t>
            </a:r>
          </a:p>
        </p:txBody>
      </p:sp>
      <p:sp>
        <p:nvSpPr>
          <p:cNvPr id="16" name="TextBox 74"/>
          <p:cNvSpPr txBox="1"/>
          <p:nvPr/>
        </p:nvSpPr>
        <p:spPr>
          <a:xfrm>
            <a:off x="3934091" y="6127412"/>
            <a:ext cx="815631" cy="338554"/>
          </a:xfrm>
          <a:prstGeom prst="rect">
            <a:avLst/>
          </a:prstGeom>
          <a:noFill/>
        </p:spPr>
        <p:txBody>
          <a:bodyPr wrap="square" rtlCol="0" anchor="ctr">
            <a:spAutoFit/>
          </a:bodyPr>
          <a:lstStyle/>
          <a:p>
            <a:pPr algn="ctr"/>
            <a:r>
              <a:rPr lang="en-US" sz="1600" dirty="0">
                <a:latin typeface="Times New Roman" panose="02020603050405020304" pitchFamily="18" charset="0"/>
                <a:ea typeface="黑体" panose="02010609060101010101" pitchFamily="49" charset="-122"/>
                <a:cs typeface="Times New Roman" panose="02020603050405020304" pitchFamily="18" charset="0"/>
              </a:rPr>
              <a:t>m=0</a:t>
            </a:r>
          </a:p>
        </p:txBody>
      </p:sp>
      <p:sp>
        <p:nvSpPr>
          <p:cNvPr id="17" name="TextBox 75"/>
          <p:cNvSpPr txBox="1"/>
          <p:nvPr/>
        </p:nvSpPr>
        <p:spPr>
          <a:xfrm>
            <a:off x="4782797" y="6124500"/>
            <a:ext cx="928683" cy="338554"/>
          </a:xfrm>
          <a:prstGeom prst="rect">
            <a:avLst/>
          </a:prstGeom>
          <a:noFill/>
        </p:spPr>
        <p:txBody>
          <a:bodyPr wrap="square" rtlCol="0" anchor="ctr">
            <a:spAutoFit/>
          </a:bodyPr>
          <a:lstStyle/>
          <a:p>
            <a:pPr algn="ctr"/>
            <a:r>
              <a:rPr lang="en-US" sz="1600" dirty="0">
                <a:latin typeface="Times New Roman" panose="02020603050405020304" pitchFamily="18" charset="0"/>
                <a:ea typeface="黑体" panose="02010609060101010101" pitchFamily="49" charset="-122"/>
                <a:cs typeface="Times New Roman" panose="02020603050405020304" pitchFamily="18" charset="0"/>
              </a:rPr>
              <a:t>m=+1</a:t>
            </a:r>
          </a:p>
        </p:txBody>
      </p:sp>
      <p:cxnSp>
        <p:nvCxnSpPr>
          <p:cNvPr id="18" name="Straight Connector 53"/>
          <p:cNvCxnSpPr/>
          <p:nvPr/>
        </p:nvCxnSpPr>
        <p:spPr>
          <a:xfrm>
            <a:off x="5711473" y="4072863"/>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19" name="Straight Connector 53"/>
          <p:cNvCxnSpPr/>
          <p:nvPr/>
        </p:nvCxnSpPr>
        <p:spPr>
          <a:xfrm>
            <a:off x="2236519" y="4232211"/>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0" name="Straight Connector 52"/>
          <p:cNvCxnSpPr/>
          <p:nvPr/>
        </p:nvCxnSpPr>
        <p:spPr>
          <a:xfrm>
            <a:off x="3996464" y="3289367"/>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Straight Connector 53"/>
          <p:cNvCxnSpPr/>
          <p:nvPr/>
        </p:nvCxnSpPr>
        <p:spPr>
          <a:xfrm>
            <a:off x="4845007" y="3232468"/>
            <a:ext cx="691200" cy="0"/>
          </a:xfrm>
          <a:prstGeom prst="line">
            <a:avLst/>
          </a:prstGeom>
          <a:ln w="38100"/>
        </p:spPr>
        <p:style>
          <a:lnRef idx="3">
            <a:schemeClr val="dk1"/>
          </a:lnRef>
          <a:fillRef idx="0">
            <a:schemeClr val="dk1"/>
          </a:fillRef>
          <a:effectRef idx="2">
            <a:schemeClr val="dk1"/>
          </a:effectRef>
          <a:fontRef idx="minor">
            <a:schemeClr val="tx1"/>
          </a:fontRef>
        </p:style>
      </p:cxnSp>
      <p:cxnSp>
        <p:nvCxnSpPr>
          <p:cNvPr id="22" name="Straight Connector 54"/>
          <p:cNvCxnSpPr/>
          <p:nvPr/>
        </p:nvCxnSpPr>
        <p:spPr>
          <a:xfrm>
            <a:off x="3112043" y="3346363"/>
            <a:ext cx="691200" cy="0"/>
          </a:xfrm>
          <a:prstGeom prst="line">
            <a:avLst/>
          </a:prstGeom>
          <a:ln w="38100"/>
        </p:spPr>
        <p:style>
          <a:lnRef idx="3">
            <a:schemeClr val="dk1"/>
          </a:lnRef>
          <a:fillRef idx="0">
            <a:schemeClr val="dk1"/>
          </a:fillRef>
          <a:effectRef idx="2">
            <a:schemeClr val="dk1"/>
          </a:effectRef>
          <a:fontRef idx="minor">
            <a:schemeClr val="tx1"/>
          </a:fontRef>
        </p:style>
      </p:cxnSp>
      <p:sp>
        <p:nvSpPr>
          <p:cNvPr id="24" name="TextBox 17"/>
          <p:cNvSpPr txBox="1"/>
          <p:nvPr/>
        </p:nvSpPr>
        <p:spPr>
          <a:xfrm>
            <a:off x="1932368" y="2948731"/>
            <a:ext cx="731290" cy="461665"/>
          </a:xfrm>
          <a:prstGeom prst="rect">
            <a:avLst/>
          </a:prstGeom>
          <a:noFill/>
        </p:spPr>
        <p:txBody>
          <a:bodyPr wrap="none" rtlCol="0" anchor="ctr">
            <a:spAutoFit/>
          </a:bodyPr>
          <a:lstStyle/>
          <a:p>
            <a:pPr algn="ctr"/>
            <a:r>
              <a:rPr lang="en-US" sz="2400" b="1" dirty="0">
                <a:latin typeface="Times New Roman" panose="02020603050405020304" pitchFamily="18" charset="0"/>
                <a:ea typeface="黑体" panose="02010609060101010101" pitchFamily="49" charset="-122"/>
                <a:cs typeface="Times New Roman" panose="02020603050405020304" pitchFamily="18" charset="0"/>
              </a:rPr>
              <a:t>2</a:t>
            </a:r>
            <a:r>
              <a:rPr lang="en-US" sz="2400" b="1" baseline="30000" dirty="0">
                <a:latin typeface="Times New Roman" panose="02020603050405020304" pitchFamily="18" charset="0"/>
                <a:ea typeface="黑体" panose="02010609060101010101" pitchFamily="49" charset="-122"/>
                <a:cs typeface="Times New Roman" panose="02020603050405020304" pitchFamily="18" charset="0"/>
              </a:rPr>
              <a:t>3</a:t>
            </a:r>
            <a:r>
              <a:rPr lang="en-US" sz="2400" b="1" dirty="0">
                <a:latin typeface="Times New Roman" panose="02020603050405020304" pitchFamily="18" charset="0"/>
                <a:ea typeface="黑体" panose="02010609060101010101" pitchFamily="49" charset="-122"/>
                <a:cs typeface="Times New Roman" panose="02020603050405020304" pitchFamily="18" charset="0"/>
              </a:rPr>
              <a:t>P</a:t>
            </a:r>
            <a:r>
              <a:rPr lang="en-US" sz="2400" b="1" baseline="-25000" dirty="0">
                <a:latin typeface="Times New Roman" panose="02020603050405020304" pitchFamily="18" charset="0"/>
                <a:ea typeface="黑体" panose="02010609060101010101" pitchFamily="49" charset="-122"/>
                <a:cs typeface="Times New Roman" panose="02020603050405020304" pitchFamily="18" charset="0"/>
              </a:rPr>
              <a:t>1</a:t>
            </a:r>
          </a:p>
        </p:txBody>
      </p:sp>
      <p:sp>
        <p:nvSpPr>
          <p:cNvPr id="25" name="TextBox 73"/>
          <p:cNvSpPr txBox="1"/>
          <p:nvPr/>
        </p:nvSpPr>
        <p:spPr>
          <a:xfrm>
            <a:off x="2169440" y="6127412"/>
            <a:ext cx="815631" cy="338554"/>
          </a:xfrm>
          <a:prstGeom prst="rect">
            <a:avLst/>
          </a:prstGeom>
          <a:noFill/>
        </p:spPr>
        <p:txBody>
          <a:bodyPr wrap="square" rtlCol="0" anchor="ctr">
            <a:spAutoFit/>
          </a:bodyPr>
          <a:lstStyle/>
          <a:p>
            <a:pPr algn="ctr"/>
            <a:r>
              <a:rPr lang="en-US" sz="1600" dirty="0">
                <a:latin typeface="Times New Roman" panose="02020603050405020304" pitchFamily="18" charset="0"/>
                <a:ea typeface="黑体" panose="02010609060101010101" pitchFamily="49" charset="-122"/>
                <a:cs typeface="Times New Roman" panose="02020603050405020304" pitchFamily="18" charset="0"/>
              </a:rPr>
              <a:t>m=-2</a:t>
            </a:r>
          </a:p>
        </p:txBody>
      </p:sp>
      <p:sp>
        <p:nvSpPr>
          <p:cNvPr id="26" name="TextBox 73"/>
          <p:cNvSpPr txBox="1"/>
          <p:nvPr/>
        </p:nvSpPr>
        <p:spPr>
          <a:xfrm>
            <a:off x="5649262" y="6125172"/>
            <a:ext cx="904331" cy="338554"/>
          </a:xfrm>
          <a:prstGeom prst="rect">
            <a:avLst/>
          </a:prstGeom>
          <a:noFill/>
        </p:spPr>
        <p:txBody>
          <a:bodyPr wrap="square" rtlCol="0" anchor="ctr">
            <a:spAutoFit/>
          </a:bodyPr>
          <a:lstStyle/>
          <a:p>
            <a:pPr algn="ctr"/>
            <a:r>
              <a:rPr lang="en-US" sz="1600" dirty="0">
                <a:latin typeface="Times New Roman" panose="02020603050405020304" pitchFamily="18" charset="0"/>
                <a:ea typeface="黑体" panose="02010609060101010101" pitchFamily="49" charset="-122"/>
                <a:cs typeface="Times New Roman" panose="02020603050405020304" pitchFamily="18" charset="0"/>
              </a:rPr>
              <a:t>m=+2</a:t>
            </a:r>
          </a:p>
        </p:txBody>
      </p:sp>
      <p:cxnSp>
        <p:nvCxnSpPr>
          <p:cNvPr id="27" name="直接箭头连接符 26"/>
          <p:cNvCxnSpPr/>
          <p:nvPr/>
        </p:nvCxnSpPr>
        <p:spPr>
          <a:xfrm>
            <a:off x="6550768" y="3279363"/>
            <a:ext cx="5655" cy="844724"/>
          </a:xfrm>
          <a:prstGeom prst="straightConnector1">
            <a:avLst/>
          </a:prstGeom>
          <a:ln w="381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文本框 27"/>
          <p:cNvSpPr txBox="1"/>
          <p:nvPr/>
        </p:nvSpPr>
        <p:spPr>
          <a:xfrm>
            <a:off x="5488944" y="2894337"/>
            <a:ext cx="1345946" cy="400110"/>
          </a:xfrm>
          <a:prstGeom prst="rect">
            <a:avLst/>
          </a:prstGeom>
          <a:noFill/>
        </p:spPr>
        <p:txBody>
          <a:bodyPr wrap="none" rtlCol="0" anchor="ctr">
            <a:spAutoFit/>
          </a:bodyPr>
          <a:lstStyle/>
          <a:p>
            <a:pPr algn="ct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2.291 GHz</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cxnSp>
        <p:nvCxnSpPr>
          <p:cNvPr id="29" name="直接连接符 28"/>
          <p:cNvCxnSpPr/>
          <p:nvPr/>
        </p:nvCxnSpPr>
        <p:spPr>
          <a:xfrm>
            <a:off x="2582128" y="3261724"/>
            <a:ext cx="413238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582128" y="4141700"/>
            <a:ext cx="4132383"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687675" y="5700336"/>
            <a:ext cx="2419201" cy="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6569115" y="5176408"/>
            <a:ext cx="0" cy="517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flipV="1">
            <a:off x="6569115" y="4153378"/>
            <a:ext cx="0" cy="9193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416800" y="5030531"/>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409331" y="5136320"/>
            <a:ext cx="345600" cy="691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文本框 35"/>
          <p:cNvSpPr txBox="1"/>
          <p:nvPr/>
        </p:nvSpPr>
        <p:spPr>
          <a:xfrm>
            <a:off x="5767929" y="5660122"/>
            <a:ext cx="1053494" cy="400110"/>
          </a:xfrm>
          <a:prstGeom prst="rect">
            <a:avLst/>
          </a:prstGeom>
          <a:noFill/>
        </p:spPr>
        <p:txBody>
          <a:bodyPr wrap="none" rtlCol="0" anchor="ctr">
            <a:spAutoFit/>
          </a:bodyPr>
          <a:lstStyle/>
          <a:p>
            <a:pPr algn="ct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1083nm</a:t>
            </a:r>
            <a:endParaRPr lang="zh-CN" altLang="en-US" sz="20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7" name="椭圆 36"/>
          <p:cNvSpPr/>
          <p:nvPr/>
        </p:nvSpPr>
        <p:spPr>
          <a:xfrm>
            <a:off x="4911103" y="5245383"/>
            <a:ext cx="103680" cy="1036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sp>
        <p:nvSpPr>
          <p:cNvPr id="38" name="椭圆 37"/>
          <p:cNvSpPr/>
          <p:nvPr/>
        </p:nvSpPr>
        <p:spPr>
          <a:xfrm>
            <a:off x="5030397" y="5245383"/>
            <a:ext cx="103680" cy="1036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sp>
        <p:nvSpPr>
          <p:cNvPr id="39" name="椭圆 38"/>
          <p:cNvSpPr/>
          <p:nvPr/>
        </p:nvSpPr>
        <p:spPr>
          <a:xfrm>
            <a:off x="5149689" y="5245383"/>
            <a:ext cx="103680" cy="1036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sp>
        <p:nvSpPr>
          <p:cNvPr id="40" name="椭圆 39"/>
          <p:cNvSpPr/>
          <p:nvPr/>
        </p:nvSpPr>
        <p:spPr>
          <a:xfrm>
            <a:off x="5270547" y="5245383"/>
            <a:ext cx="103680" cy="1036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sp>
        <p:nvSpPr>
          <p:cNvPr id="41" name="椭圆 40"/>
          <p:cNvSpPr/>
          <p:nvPr/>
        </p:nvSpPr>
        <p:spPr>
          <a:xfrm>
            <a:off x="5389841" y="5245383"/>
            <a:ext cx="103680" cy="1036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黑体" panose="02010609060101010101" pitchFamily="49" charset="-122"/>
            </a:endParaRPr>
          </a:p>
        </p:txBody>
      </p:sp>
      <p:cxnSp>
        <p:nvCxnSpPr>
          <p:cNvPr id="42" name="直接箭头连接符 41"/>
          <p:cNvCxnSpPr/>
          <p:nvPr/>
        </p:nvCxnSpPr>
        <p:spPr>
          <a:xfrm flipH="1">
            <a:off x="4436332" y="4180276"/>
            <a:ext cx="560805" cy="1516247"/>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flipH="1">
            <a:off x="4227027" y="3281456"/>
            <a:ext cx="939960" cy="2412823"/>
          </a:xfrm>
          <a:prstGeom prst="straightConnector1">
            <a:avLst/>
          </a:prstGeom>
          <a:ln w="3810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6"/>
          <p:cNvCxnSpPr/>
          <p:nvPr/>
        </p:nvCxnSpPr>
        <p:spPr>
          <a:xfrm>
            <a:off x="3996464" y="5705865"/>
            <a:ext cx="691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50" name="直接箭头连接符 49"/>
          <p:cNvCxnSpPr/>
          <p:nvPr/>
        </p:nvCxnSpPr>
        <p:spPr>
          <a:xfrm>
            <a:off x="7330904" y="1618899"/>
            <a:ext cx="2148935"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H="1">
            <a:off x="2447371" y="1618899"/>
            <a:ext cx="2119011" cy="0"/>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flipV="1">
            <a:off x="5992133" y="1798375"/>
            <a:ext cx="0" cy="561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V="1">
            <a:off x="5992131" y="1798375"/>
            <a:ext cx="0" cy="5614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flipV="1">
            <a:off x="2803160" y="3556223"/>
            <a:ext cx="3514279" cy="13409"/>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55" name="TextBox 72"/>
          <p:cNvSpPr txBox="1"/>
          <p:nvPr/>
        </p:nvSpPr>
        <p:spPr>
          <a:xfrm>
            <a:off x="1817981" y="3360593"/>
            <a:ext cx="838691" cy="369332"/>
          </a:xfrm>
          <a:prstGeom prst="rect">
            <a:avLst/>
          </a:prstGeom>
          <a:solidFill>
            <a:schemeClr val="bg1"/>
          </a:solidFill>
          <a:ln>
            <a:solidFill>
              <a:schemeClr val="bg1"/>
            </a:solidFill>
          </a:ln>
        </p:spPr>
        <p:txBody>
          <a:bodyPr wrap="none" rtlCol="0">
            <a:spAutoFit/>
          </a:bodyPr>
          <a:lstStyle/>
          <a:p>
            <a:r>
              <a:rPr lang="en-US" altLang="zh-CN" dirty="0">
                <a:ln>
                  <a:solidFill>
                    <a:srgbClr val="00B050"/>
                  </a:solidFill>
                </a:ln>
                <a:solidFill>
                  <a:srgbClr val="00B050"/>
                </a:solidFill>
                <a:latin typeface="Times New Roman" panose="02020603050405020304" pitchFamily="18" charset="0"/>
                <a:cs typeface="Times New Roman" panose="02020603050405020304" pitchFamily="18" charset="0"/>
              </a:rPr>
              <a:t>Carrier</a:t>
            </a:r>
            <a:endParaRPr lang="zh-CN" altLang="en-US" dirty="0">
              <a:ln>
                <a:solidFill>
                  <a:srgbClr val="00B050"/>
                </a:solidFill>
              </a:ln>
              <a:solidFill>
                <a:srgbClr val="00B050"/>
              </a:solidFill>
              <a:latin typeface="Times New Roman" panose="02020603050405020304" pitchFamily="18" charset="0"/>
              <a:cs typeface="Times New Roman" panose="02020603050405020304" pitchFamily="18" charset="0"/>
            </a:endParaRPr>
          </a:p>
        </p:txBody>
      </p:sp>
      <p:sp>
        <p:nvSpPr>
          <p:cNvPr id="57" name="TextBox 17"/>
          <p:cNvSpPr txBox="1"/>
          <p:nvPr/>
        </p:nvSpPr>
        <p:spPr>
          <a:xfrm>
            <a:off x="5154785" y="4523017"/>
            <a:ext cx="1425583" cy="400110"/>
          </a:xfrm>
          <a:prstGeom prst="rect">
            <a:avLst/>
          </a:prstGeom>
          <a:noFill/>
        </p:spPr>
        <p:txBody>
          <a:bodyPr wrap="none" rtlCol="0" anchor="ctr">
            <a:spAutoFit/>
          </a:bodyPr>
          <a:lstStyle/>
          <a:p>
            <a:pPr algn="ctr"/>
            <a:r>
              <a:rPr lang="en-US" sz="2000" b="1"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rPr>
              <a:t>Probe laser</a:t>
            </a:r>
            <a:endParaRPr lang="en-US" sz="2000" b="1" baseline="-25000" dirty="0">
              <a:solidFill>
                <a:srgbClr val="0000C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灯片编号占位符 1"/>
          <p:cNvSpPr>
            <a:spLocks noGrp="1"/>
          </p:cNvSpPr>
          <p:nvPr>
            <p:ph type="sldNum" sz="quarter" idx="12"/>
          </p:nvPr>
        </p:nvSpPr>
        <p:spPr/>
        <p:txBody>
          <a:bodyPr/>
          <a:lstStyle/>
          <a:p>
            <a:fld id="{C7540D9A-9897-4F00-B1E8-BC662C5C31CF}" type="slidenum">
              <a:rPr lang="zh-CN" altLang="en-US" smtClean="0"/>
              <a:pPr/>
              <a:t>7</a:t>
            </a:fld>
            <a:endParaRPr lang="zh-CN" altLang="en-US" dirty="0"/>
          </a:p>
        </p:txBody>
      </p:sp>
      <p:cxnSp>
        <p:nvCxnSpPr>
          <p:cNvPr id="59" name="直接连接符 58"/>
          <p:cNvCxnSpPr/>
          <p:nvPr/>
        </p:nvCxnSpPr>
        <p:spPr>
          <a:xfrm>
            <a:off x="1844942" y="2359844"/>
            <a:ext cx="839282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5988476" y="1532527"/>
            <a:ext cx="0" cy="82475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68" name="矩形 67"/>
          <p:cNvSpPr/>
          <p:nvPr/>
        </p:nvSpPr>
        <p:spPr>
          <a:xfrm>
            <a:off x="5149690" y="1137901"/>
            <a:ext cx="1577740" cy="369332"/>
          </a:xfrm>
          <a:prstGeom prst="rect">
            <a:avLst/>
          </a:prstGeom>
        </p:spPr>
        <p:txBody>
          <a:bodyPr wrap="none">
            <a:spAutoFit/>
          </a:bodyPr>
          <a:lstStyle/>
          <a:p>
            <a:r>
              <a:rPr lang="en-US" altLang="zh-CN" dirty="0">
                <a:ln w="0"/>
                <a:latin typeface="Times New Roman" panose="02020603050405020304" pitchFamily="18" charset="0"/>
                <a:ea typeface="黑体" panose="02010609060101010101" pitchFamily="49" charset="-122"/>
                <a:cs typeface="Times New Roman" panose="02020603050405020304" pitchFamily="18" charset="0"/>
              </a:rPr>
              <a:t>Carrier, locked</a:t>
            </a:r>
            <a:endParaRPr lang="zh-CN" altLang="en-US" dirty="0">
              <a:latin typeface="Times New Roman" panose="02020603050405020304" pitchFamily="18" charset="0"/>
              <a:cs typeface="Times New Roman" panose="02020603050405020304" pitchFamily="18" charset="0"/>
            </a:endParaRPr>
          </a:p>
        </p:txBody>
      </p:sp>
      <p:cxnSp>
        <p:nvCxnSpPr>
          <p:cNvPr id="98" name="直接连接符 97"/>
          <p:cNvCxnSpPr/>
          <p:nvPr/>
        </p:nvCxnSpPr>
        <p:spPr>
          <a:xfrm flipV="1">
            <a:off x="4565243" y="1791615"/>
            <a:ext cx="0" cy="56147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7333168" y="1789410"/>
            <a:ext cx="0" cy="56147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
        <p:nvSpPr>
          <p:cNvPr id="102" name="等腰三角形 101"/>
          <p:cNvSpPr/>
          <p:nvPr/>
        </p:nvSpPr>
        <p:spPr>
          <a:xfrm>
            <a:off x="4206048" y="5762240"/>
            <a:ext cx="271711" cy="143799"/>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5" name="图片 104"/>
          <p:cNvPicPr>
            <a:picLocks noChangeAspect="1"/>
          </p:cNvPicPr>
          <p:nvPr/>
        </p:nvPicPr>
        <p:blipFill>
          <a:blip r:embed="rId4"/>
          <a:stretch>
            <a:fillRect/>
          </a:stretch>
        </p:blipFill>
        <p:spPr>
          <a:xfrm>
            <a:off x="7252636" y="2774695"/>
            <a:ext cx="2601487" cy="3795207"/>
          </a:xfrm>
          <a:prstGeom prst="rect">
            <a:avLst/>
          </a:prstGeom>
        </p:spPr>
      </p:pic>
      <p:sp>
        <p:nvSpPr>
          <p:cNvPr id="106" name="矩形 105"/>
          <p:cNvSpPr/>
          <p:nvPr/>
        </p:nvSpPr>
        <p:spPr>
          <a:xfrm>
            <a:off x="9124880" y="2330377"/>
            <a:ext cx="1460015" cy="369332"/>
          </a:xfrm>
          <a:prstGeom prst="rect">
            <a:avLst/>
          </a:prstGeom>
        </p:spPr>
        <p:txBody>
          <a:bodyPr wrap="none">
            <a:spAutoFit/>
          </a:bodyPr>
          <a:lstStyle/>
          <a:p>
            <a:r>
              <a:rPr lang="en-US" altLang="zh-CN" dirty="0">
                <a:ln w="0"/>
                <a:latin typeface="Times New Roman" panose="02020603050405020304" pitchFamily="18" charset="0"/>
                <a:ea typeface="黑体" panose="02010609060101010101" pitchFamily="49" charset="-122"/>
                <a:cs typeface="Times New Roman" panose="02020603050405020304" pitchFamily="18" charset="0"/>
              </a:rPr>
              <a:t>RF frequency</a:t>
            </a:r>
            <a:endParaRPr lang="zh-CN" altLang="en-US" dirty="0">
              <a:latin typeface="Times New Roman" panose="02020603050405020304" pitchFamily="18" charset="0"/>
              <a:cs typeface="Times New Roman" panose="02020603050405020304" pitchFamily="18" charset="0"/>
            </a:endParaRPr>
          </a:p>
        </p:txBody>
      </p:sp>
      <p:cxnSp>
        <p:nvCxnSpPr>
          <p:cNvPr id="107" name="Straight Connector 53"/>
          <p:cNvCxnSpPr/>
          <p:nvPr/>
        </p:nvCxnSpPr>
        <p:spPr>
          <a:xfrm>
            <a:off x="4841375" y="3232471"/>
            <a:ext cx="691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08" name="Straight Connector 53"/>
          <p:cNvCxnSpPr/>
          <p:nvPr/>
        </p:nvCxnSpPr>
        <p:spPr>
          <a:xfrm>
            <a:off x="4862935" y="4116859"/>
            <a:ext cx="691200" cy="0"/>
          </a:xfrm>
          <a:prstGeom prst="line">
            <a:avLst/>
          </a:prstGeom>
          <a:ln w="38100">
            <a:solidFill>
              <a:srgbClr val="0000CC"/>
            </a:solidFill>
          </a:ln>
        </p:spPr>
        <p:style>
          <a:lnRef idx="3">
            <a:schemeClr val="dk1"/>
          </a:lnRef>
          <a:fillRef idx="0">
            <a:schemeClr val="dk1"/>
          </a:fillRef>
          <a:effectRef idx="2">
            <a:schemeClr val="dk1"/>
          </a:effectRef>
          <a:fontRef idx="minor">
            <a:schemeClr val="tx1"/>
          </a:fontRef>
        </p:style>
      </p:cxnSp>
      <p:sp>
        <p:nvSpPr>
          <p:cNvPr id="111" name="矩形 110"/>
          <p:cNvSpPr/>
          <p:nvPr/>
        </p:nvSpPr>
        <p:spPr>
          <a:xfrm>
            <a:off x="6610118" y="2330377"/>
            <a:ext cx="1308371" cy="369332"/>
          </a:xfrm>
          <a:prstGeom prst="rect">
            <a:avLst/>
          </a:prstGeom>
        </p:spPr>
        <p:txBody>
          <a:bodyPr wrap="none">
            <a:spAutoFit/>
          </a:bodyPr>
          <a:lstStyle/>
          <a:p>
            <a:r>
              <a:rPr lang="en-US" altLang="zh-CN" dirty="0">
                <a:ln w="0"/>
                <a:latin typeface="Times New Roman" panose="02020603050405020304" pitchFamily="18" charset="0"/>
                <a:ea typeface="黑体" panose="02010609060101010101" pitchFamily="49" charset="-122"/>
                <a:cs typeface="Times New Roman" panose="02020603050405020304" pitchFamily="18" charset="0"/>
              </a:rPr>
              <a:t>+1 sideband</a:t>
            </a:r>
            <a:endParaRPr lang="zh-CN" altLang="en-US" dirty="0">
              <a:latin typeface="Times New Roman" panose="02020603050405020304" pitchFamily="18" charset="0"/>
              <a:cs typeface="Times New Roman" panose="02020603050405020304" pitchFamily="18" charset="0"/>
            </a:endParaRPr>
          </a:p>
        </p:txBody>
      </p:sp>
      <p:sp>
        <p:nvSpPr>
          <p:cNvPr id="112" name="矩形 111"/>
          <p:cNvSpPr/>
          <p:nvPr/>
        </p:nvSpPr>
        <p:spPr>
          <a:xfrm>
            <a:off x="3927366" y="2327613"/>
            <a:ext cx="1255472" cy="369332"/>
          </a:xfrm>
          <a:prstGeom prst="rect">
            <a:avLst/>
          </a:prstGeom>
        </p:spPr>
        <p:txBody>
          <a:bodyPr wrap="none">
            <a:spAutoFit/>
          </a:bodyPr>
          <a:lstStyle/>
          <a:p>
            <a:r>
              <a:rPr lang="en-US" altLang="zh-CN" dirty="0">
                <a:ln w="0"/>
                <a:latin typeface="Times New Roman" panose="02020603050405020304" pitchFamily="18" charset="0"/>
                <a:ea typeface="黑体" panose="02010609060101010101" pitchFamily="49" charset="-122"/>
                <a:cs typeface="Times New Roman" panose="02020603050405020304" pitchFamily="18" charset="0"/>
              </a:rPr>
              <a:t>-1 sideband</a:t>
            </a:r>
            <a:endParaRPr lang="zh-CN" altLang="en-US" dirty="0">
              <a:latin typeface="Times New Roman" panose="02020603050405020304" pitchFamily="18" charset="0"/>
              <a:cs typeface="Times New Roman" panose="02020603050405020304" pitchFamily="18" charset="0"/>
            </a:endParaRPr>
          </a:p>
        </p:txBody>
      </p:sp>
      <p:sp>
        <p:nvSpPr>
          <p:cNvPr id="62" name="标题 1"/>
          <p:cNvSpPr txBox="1">
            <a:spLocks/>
          </p:cNvSpPr>
          <p:nvPr/>
        </p:nvSpPr>
        <p:spPr>
          <a:xfrm>
            <a:off x="-3458" y="107729"/>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Fiber-EOM sideband scan</a:t>
            </a:r>
          </a:p>
        </p:txBody>
      </p:sp>
    </p:spTree>
    <p:extLst>
      <p:ext uri="{BB962C8B-B14F-4D97-AF65-F5344CB8AC3E}">
        <p14:creationId xmlns="" xmlns:p14="http://schemas.microsoft.com/office/powerpoint/2010/main" val="927775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1000"/>
                                        <p:tgtEl>
                                          <p:spTgt spid="50"/>
                                        </p:tgtEl>
                                      </p:cBhvr>
                                    </p:animEffect>
                                  </p:childTnLst>
                                </p:cTn>
                              </p:par>
                              <p:par>
                                <p:cTn id="11" presetID="63" presetClass="path" presetSubtype="0" accel="50000" decel="50000" fill="hold" nodeType="withEffect">
                                  <p:stCondLst>
                                    <p:cond delay="0"/>
                                  </p:stCondLst>
                                  <p:childTnLst>
                                    <p:animMotion origin="layout" path="M 4.72222E-6 -7.40741E-7 L 0.14635 -7.40741E-7 " pathEditMode="relative" rAng="0" ptsTypes="AA">
                                      <p:cBhvr>
                                        <p:cTn id="12" dur="1000" fill="hold"/>
                                        <p:tgtEl>
                                          <p:spTgt spid="52"/>
                                        </p:tgtEl>
                                        <p:attrNameLst>
                                          <p:attrName>ppt_x</p:attrName>
                                          <p:attrName>ppt_y</p:attrName>
                                        </p:attrNameLst>
                                      </p:cBhvr>
                                      <p:rCtr x="7309" y="0"/>
                                    </p:animMotion>
                                  </p:childTnLst>
                                </p:cTn>
                              </p:par>
                              <p:par>
                                <p:cTn id="13" presetID="35" presetClass="path" presetSubtype="0" accel="50000" decel="50000" fill="hold" nodeType="withEffect">
                                  <p:stCondLst>
                                    <p:cond delay="0"/>
                                  </p:stCondLst>
                                  <p:childTnLst>
                                    <p:animMotion origin="layout" path="M 4.72222E-6 -7.40741E-7 L -0.15608 -7.40741E-7 " pathEditMode="relative" rAng="0" ptsTypes="AA">
                                      <p:cBhvr>
                                        <p:cTn id="14" dur="1000" fill="hold"/>
                                        <p:tgtEl>
                                          <p:spTgt spid="53"/>
                                        </p:tgtEl>
                                        <p:attrNameLst>
                                          <p:attrName>ppt_x</p:attrName>
                                          <p:attrName>ppt_y</p:attrName>
                                        </p:attrNameLst>
                                      </p:cBhvr>
                                      <p:rCtr x="-7813" y="0"/>
                                    </p:animMotion>
                                  </p:childTnLst>
                                </p:cTn>
                              </p:par>
                              <p:par>
                                <p:cTn id="15" presetID="1" presetClass="entr" presetSubtype="0" fill="hold" grpId="0" nodeType="withEffect">
                                  <p:stCondLst>
                                    <p:cond delay="500"/>
                                  </p:stCondLst>
                                  <p:childTnLst>
                                    <p:set>
                                      <p:cBhvr>
                                        <p:cTn id="16" dur="1" fill="hold">
                                          <p:stCondLst>
                                            <p:cond delay="0"/>
                                          </p:stCondLst>
                                        </p:cTn>
                                        <p:tgtEl>
                                          <p:spTgt spid="112"/>
                                        </p:tgtEl>
                                        <p:attrNameLst>
                                          <p:attrName>style.visibility</p:attrName>
                                        </p:attrNameLst>
                                      </p:cBhvr>
                                      <p:to>
                                        <p:strVal val="visible"/>
                                      </p:to>
                                    </p:set>
                                  </p:childTnLst>
                                </p:cTn>
                              </p:par>
                              <p:par>
                                <p:cTn id="17" presetID="1" presetClass="entr" presetSubtype="0" fill="hold" grpId="0" nodeType="withEffect">
                                  <p:stCondLst>
                                    <p:cond delay="50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1000"/>
                                  </p:stCondLst>
                                  <p:childTnLst>
                                    <p:set>
                                      <p:cBhvr>
                                        <p:cTn id="28" dur="1" fill="hold">
                                          <p:stCondLst>
                                            <p:cond delay="0"/>
                                          </p:stCondLst>
                                        </p:cTn>
                                        <p:tgtEl>
                                          <p:spTgt spid="107"/>
                                        </p:tgtEl>
                                        <p:attrNameLst>
                                          <p:attrName>style.visibility</p:attrName>
                                        </p:attrNameLst>
                                      </p:cBhvr>
                                      <p:to>
                                        <p:strVal val="visible"/>
                                      </p:to>
                                    </p:set>
                                  </p:childTnLst>
                                </p:cTn>
                              </p:par>
                              <p:par>
                                <p:cTn id="29" presetID="1" presetClass="entr" presetSubtype="0" fill="hold" nodeType="withEffect">
                                  <p:stCondLst>
                                    <p:cond delay="2000"/>
                                  </p:stCondLst>
                                  <p:childTnLst>
                                    <p:set>
                                      <p:cBhvr>
                                        <p:cTn id="30" dur="1" fill="hold">
                                          <p:stCondLst>
                                            <p:cond delay="0"/>
                                          </p:stCondLst>
                                        </p:cTn>
                                        <p:tgtEl>
                                          <p:spTgt spid="10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5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4"/>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7"/>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4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4"/>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0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8"/>
                                        </p:tgtEl>
                                        <p:attrNameLst>
                                          <p:attrName>style.visibility</p:attrName>
                                        </p:attrNameLst>
                                      </p:cBhvr>
                                      <p:to>
                                        <p:strVal val="visible"/>
                                      </p:to>
                                    </p:set>
                                  </p:childTnLst>
                                </p:cTn>
                              </p:par>
                              <p:par>
                                <p:cTn id="49" presetID="63" presetClass="path" presetSubtype="0" accel="50000" decel="50000" fill="hold" nodeType="withEffect">
                                  <p:stCondLst>
                                    <p:cond delay="0"/>
                                  </p:stCondLst>
                                  <p:childTnLst>
                                    <p:animMotion origin="layout" path="M -3.05556E-6 -1.85185E-6 L 0.25 -1.85185E-6 " pathEditMode="relative" rAng="0" ptsTypes="AA">
                                      <p:cBhvr>
                                        <p:cTn id="50" dur="2000" fill="hold"/>
                                        <p:tgtEl>
                                          <p:spTgt spid="101"/>
                                        </p:tgtEl>
                                        <p:attrNameLst>
                                          <p:attrName>ppt_x</p:attrName>
                                          <p:attrName>ppt_y</p:attrName>
                                        </p:attrNameLst>
                                      </p:cBhvr>
                                      <p:rCtr x="12500" y="0"/>
                                    </p:animMotion>
                                  </p:childTnLst>
                                </p:cTn>
                              </p:par>
                              <p:par>
                                <p:cTn id="51" presetID="35" presetClass="path" presetSubtype="0" accel="50000" decel="50000" fill="hold" nodeType="withEffect">
                                  <p:stCondLst>
                                    <p:cond delay="0"/>
                                  </p:stCondLst>
                                  <p:childTnLst>
                                    <p:animMotion origin="layout" path="M 1.11111E-6 -3.33333E-6 L -0.25 -3.33333E-6 " pathEditMode="relative" rAng="0" ptsTypes="AA">
                                      <p:cBhvr>
                                        <p:cTn id="52" dur="2000" fill="hold"/>
                                        <p:tgtEl>
                                          <p:spTgt spid="98"/>
                                        </p:tgtEl>
                                        <p:attrNameLst>
                                          <p:attrName>ppt_x</p:attrName>
                                          <p:attrName>ppt_y</p:attrName>
                                        </p:attrNameLst>
                                      </p:cBhvr>
                                      <p:rCtr x="-12500" y="0"/>
                                    </p:animMotion>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08"/>
                                        </p:tgtEl>
                                        <p:attrNameLst>
                                          <p:attrName>style.visibility</p:attrName>
                                        </p:attrNameLst>
                                      </p:cBhvr>
                                      <p:to>
                                        <p:strVal val="visible"/>
                                      </p:to>
                                    </p:set>
                                  </p:childTnLst>
                                </p:cTn>
                              </p:par>
                              <p:par>
                                <p:cTn id="59" presetID="1" presetClass="entr" presetSubtype="0" fill="hold" nodeType="withEffect">
                                  <p:stCondLst>
                                    <p:cond delay="1000"/>
                                  </p:stCondLst>
                                  <p:childTnLst>
                                    <p:set>
                                      <p:cBhvr>
                                        <p:cTn id="60" dur="1" fill="hold">
                                          <p:stCondLst>
                                            <p:cond delay="0"/>
                                          </p:stCondLst>
                                        </p:cTn>
                                        <p:tgtEl>
                                          <p:spTgt spid="42"/>
                                        </p:tgtEl>
                                        <p:attrNameLst>
                                          <p:attrName>style.visibility</p:attrName>
                                        </p:attrNameLst>
                                      </p:cBhvr>
                                      <p:to>
                                        <p:strVal val="visible"/>
                                      </p:to>
                                    </p:set>
                                  </p:childTnLst>
                                </p:cTn>
                              </p:par>
                              <p:par>
                                <p:cTn id="61" presetID="1" presetClass="entr" presetSubtype="0" fill="hold" nodeType="withEffect">
                                  <p:stCondLst>
                                    <p:cond delay="2000"/>
                                  </p:stCondLst>
                                  <p:childTnLst>
                                    <p:set>
                                      <p:cBhvr>
                                        <p:cTn id="62"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111" grpId="0"/>
      <p:bldP spid="1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C7540D9A-9897-4F00-B1E8-BC662C5C31CF}" type="slidenum">
              <a:rPr lang="zh-CN" altLang="en-US" smtClean="0"/>
              <a:pPr/>
              <a:t>8</a:t>
            </a:fld>
            <a:endParaRPr lang="zh-CN" altLang="en-US" dirty="0"/>
          </a:p>
        </p:txBody>
      </p:sp>
      <p:grpSp>
        <p:nvGrpSpPr>
          <p:cNvPr id="6" name="组合 5"/>
          <p:cNvGrpSpPr/>
          <p:nvPr/>
        </p:nvGrpSpPr>
        <p:grpSpPr>
          <a:xfrm>
            <a:off x="1891216" y="323730"/>
            <a:ext cx="8319584" cy="6084332"/>
            <a:chOff x="1079309" y="1402693"/>
            <a:chExt cx="6978792" cy="4980878"/>
          </a:xfrm>
        </p:grpSpPr>
        <p:pic>
          <p:nvPicPr>
            <p:cNvPr id="2" name="Picture 40" descr="Fig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9309" y="1511586"/>
              <a:ext cx="6978792" cy="4871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矩形 4"/>
            <p:cNvSpPr/>
            <p:nvPr/>
          </p:nvSpPr>
          <p:spPr>
            <a:xfrm>
              <a:off x="1079309" y="1402693"/>
              <a:ext cx="6978792" cy="302350"/>
            </a:xfrm>
            <a:prstGeom prst="rect">
              <a:avLst/>
            </a:prstGeom>
            <a:solidFill>
              <a:srgbClr val="FFFF00"/>
            </a:solidFill>
          </p:spPr>
          <p:txBody>
            <a:bodyPr wrap="square" anchor="ctr">
              <a:spAutoFit/>
            </a:bodyPr>
            <a:lstStyle/>
            <a:p>
              <a:pPr algn="ctr"/>
              <a:r>
                <a:rPr lang="en-US" altLang="zh-CN" dirty="0">
                  <a:ln w="0"/>
                  <a:latin typeface="Times New Roman" panose="02020603050405020304" pitchFamily="18" charset="0"/>
                  <a:ea typeface="黑体" panose="02010609060101010101" pitchFamily="49" charset="-122"/>
                  <a:cs typeface="Times New Roman" panose="02020603050405020304" pitchFamily="18" charset="0"/>
                </a:rPr>
                <a:t>Single scan, ~2 min. Statistical uncertainty reduced to 170Hz by 15419 scans</a:t>
              </a:r>
              <a:endParaRPr lang="zh-CN" altLang="en-US" dirty="0">
                <a:latin typeface="Times New Roman" panose="02020603050405020304" pitchFamily="18" charset="0"/>
                <a:cs typeface="Times New Roman" panose="02020603050405020304" pitchFamily="18" charset="0"/>
              </a:endParaRPr>
            </a:p>
          </p:txBody>
        </p:sp>
        <p:cxnSp>
          <p:nvCxnSpPr>
            <p:cNvPr id="7" name="直接连接符 6"/>
            <p:cNvCxnSpPr/>
            <p:nvPr/>
          </p:nvCxnSpPr>
          <p:spPr>
            <a:xfrm>
              <a:off x="3328055" y="1990165"/>
              <a:ext cx="0" cy="3630706"/>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204434" y="1990165"/>
              <a:ext cx="0" cy="3630706"/>
            </a:xfrm>
            <a:prstGeom prst="line">
              <a:avLst/>
            </a:prstGeom>
            <a:ln w="19050">
              <a:solidFill>
                <a:srgbClr val="0000CC"/>
              </a:solidFill>
              <a:prstDash val="dash"/>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313907" y="4026966"/>
              <a:ext cx="288027" cy="302350"/>
            </a:xfrm>
            <a:prstGeom prst="rect">
              <a:avLst/>
            </a:prstGeom>
          </p:spPr>
          <p:txBody>
            <a:bodyPr wrap="none">
              <a:spAutoFit/>
            </a:bodyPr>
            <a:lstStyle/>
            <a:p>
              <a:r>
                <a:rPr lang="en-US" altLang="zh-CN" dirty="0">
                  <a:ln w="0"/>
                  <a:solidFill>
                    <a:srgbClr val="FF0000"/>
                  </a:solidFill>
                  <a:effectLst>
                    <a:outerShdw blurRad="38100" dist="19050" dir="2700000" algn="tl" rotWithShape="0">
                      <a:schemeClr val="dk1">
                        <a:alpha val="40000"/>
                      </a:schemeClr>
                    </a:outerShdw>
                  </a:effectLst>
                  <a:ea typeface="黑体" panose="02010609060101010101" pitchFamily="49" charset="-122"/>
                </a:rPr>
                <a:t>f</a:t>
              </a:r>
              <a:r>
                <a:rPr lang="en-US" altLang="zh-CN" baseline="-25000" dirty="0">
                  <a:ln w="0"/>
                  <a:solidFill>
                    <a:srgbClr val="FF0000"/>
                  </a:solidFill>
                  <a:effectLst>
                    <a:outerShdw blurRad="38100" dist="19050" dir="2700000" algn="tl" rotWithShape="0">
                      <a:schemeClr val="dk1">
                        <a:alpha val="40000"/>
                      </a:schemeClr>
                    </a:outerShdw>
                  </a:effectLst>
                  <a:ea typeface="黑体" panose="02010609060101010101" pitchFamily="49" charset="-122"/>
                </a:rPr>
                <a:t>1</a:t>
              </a:r>
              <a:endParaRPr lang="zh-CN" altLang="en-US" dirty="0">
                <a:solidFill>
                  <a:srgbClr val="FF0000"/>
                </a:solidFill>
              </a:endParaRPr>
            </a:p>
          </p:txBody>
        </p:sp>
        <p:sp>
          <p:nvSpPr>
            <p:cNvPr id="19" name="矩形 18"/>
            <p:cNvSpPr/>
            <p:nvPr/>
          </p:nvSpPr>
          <p:spPr>
            <a:xfrm>
              <a:off x="6190286" y="4026966"/>
              <a:ext cx="288027" cy="302350"/>
            </a:xfrm>
            <a:prstGeom prst="rect">
              <a:avLst/>
            </a:prstGeom>
          </p:spPr>
          <p:txBody>
            <a:bodyPr wrap="none">
              <a:spAutoFit/>
            </a:bodyPr>
            <a:lstStyle/>
            <a:p>
              <a:r>
                <a:rPr lang="en-US" altLang="zh-CN" dirty="0">
                  <a:ln w="0"/>
                  <a:solidFill>
                    <a:srgbClr val="0000CC"/>
                  </a:solidFill>
                  <a:effectLst>
                    <a:outerShdw blurRad="38100" dist="19050" dir="2700000" algn="tl" rotWithShape="0">
                      <a:schemeClr val="dk1">
                        <a:alpha val="40000"/>
                      </a:schemeClr>
                    </a:outerShdw>
                  </a:effectLst>
                  <a:ea typeface="黑体" panose="02010609060101010101" pitchFamily="49" charset="-122"/>
                </a:rPr>
                <a:t>f</a:t>
              </a:r>
              <a:r>
                <a:rPr lang="en-US" altLang="zh-CN" baseline="-25000" dirty="0">
                  <a:ln w="0"/>
                  <a:solidFill>
                    <a:srgbClr val="0000CC"/>
                  </a:solidFill>
                  <a:effectLst>
                    <a:outerShdw blurRad="38100" dist="19050" dir="2700000" algn="tl" rotWithShape="0">
                      <a:schemeClr val="dk1">
                        <a:alpha val="40000"/>
                      </a:schemeClr>
                    </a:outerShdw>
                  </a:effectLst>
                  <a:ea typeface="黑体" panose="02010609060101010101" pitchFamily="49" charset="-122"/>
                </a:rPr>
                <a:t>2</a:t>
              </a:r>
              <a:endParaRPr lang="zh-CN" altLang="en-US" dirty="0">
                <a:solidFill>
                  <a:srgbClr val="0000CC"/>
                </a:solidFill>
              </a:endParaRPr>
            </a:p>
          </p:txBody>
        </p:sp>
        <mc:AlternateContent xmlns:mc="http://schemas.openxmlformats.org/markup-compatibility/2006">
          <mc:Choice xmlns="" xmlns:a14="http://schemas.microsoft.com/office/drawing/2010/main" Requires="a14">
            <p:sp>
              <p:nvSpPr>
                <p:cNvPr id="20" name="矩形 19"/>
                <p:cNvSpPr/>
                <p:nvPr/>
              </p:nvSpPr>
              <p:spPr>
                <a:xfrm>
                  <a:off x="3882913" y="3068174"/>
                  <a:ext cx="1365047" cy="302350"/>
                </a:xfrm>
                <a:prstGeom prst="rect">
                  <a:avLst/>
                </a:prstGeom>
                <a:solidFill>
                  <a:schemeClr val="bg1"/>
                </a:solidFill>
                <a:ln w="12700">
                  <a:solidFill>
                    <a:srgbClr val="FF0000"/>
                  </a:solidFill>
                </a:ln>
                <a:effectLst>
                  <a:outerShdw blurRad="63500" sx="102000" sy="102000" algn="ctr" rotWithShape="0">
                    <a:prstClr val="black">
                      <a:alpha val="40000"/>
                    </a:prstClr>
                  </a:outerShdw>
                </a:effectLst>
              </p:spPr>
              <p:txBody>
                <a:bodyPr wrap="none">
                  <a:spAutoFit/>
                </a:bodyPr>
                <a:lstStyle/>
                <a:p>
                  <a:pPr/>
                  <a14:m>
                    <m:oMathPara xmlns:m="http://schemas.openxmlformats.org/officeDocument/2006/math">
                      <m:oMathParaPr>
                        <m:jc m:val="centerGroup"/>
                      </m:oMathParaPr>
                      <m:oMath xmlns:m="http://schemas.openxmlformats.org/officeDocument/2006/math">
                        <m:r>
                          <a:rPr lang="zh-CN" altLang="en-US" i="1">
                            <a:latin typeface="Cambria Math" panose="02040503050406030204" pitchFamily="18" charset="0"/>
                          </a:rPr>
                          <m:t>∆</m:t>
                        </m:r>
                        <m:r>
                          <a:rPr lang="en-US" altLang="zh-CN" i="1">
                            <a:latin typeface="Cambria Math" panose="02040503050406030204" pitchFamily="18" charset="0"/>
                          </a:rPr>
                          <m:t>𝑓</m:t>
                        </m:r>
                        <m:r>
                          <a:rPr lang="en-US" altLang="zh-CN" i="1">
                            <a:latin typeface="Cambria Math" panose="02040503050406030204" pitchFamily="18" charset="0"/>
                          </a:rPr>
                          <m:t>=</m:t>
                        </m:r>
                        <m:d>
                          <m:dPr>
                            <m:begChr m:val="|"/>
                            <m:endChr m:val="|"/>
                            <m:ctrlPr>
                              <a:rPr lang="en-US" altLang="zh-CN" i="1">
                                <a:latin typeface="Cambria Math" panose="02040503050406030204" pitchFamily="18" charset="0"/>
                              </a:rPr>
                            </m:ctrlPr>
                          </m:dPr>
                          <m:e>
                            <m:sSub>
                              <m:sSubPr>
                                <m:ctrlPr>
                                  <a:rPr lang="en-US" altLang="zh-CN" i="1">
                                    <a:solidFill>
                                      <a:srgbClr val="0000CC"/>
                                    </a:solidFill>
                                    <a:latin typeface="Cambria Math" panose="02040503050406030204" pitchFamily="18" charset="0"/>
                                  </a:rPr>
                                </m:ctrlPr>
                              </m:sSubPr>
                              <m:e>
                                <m:sSub>
                                  <m:sSubPr>
                                    <m:ctrlPr>
                                      <a:rPr lang="en-US" altLang="zh-CN" i="1">
                                        <a:solidFill>
                                          <a:srgbClr val="FF0000"/>
                                        </a:solidFill>
                                        <a:latin typeface="Cambria Math" panose="02040503050406030204" pitchFamily="18" charset="0"/>
                                      </a:rPr>
                                    </m:ctrlPr>
                                  </m:sSubPr>
                                  <m:e>
                                    <m:r>
                                      <a:rPr lang="en-US" altLang="zh-CN" i="1">
                                        <a:solidFill>
                                          <a:srgbClr val="FF0000"/>
                                        </a:solidFill>
                                        <a:latin typeface="Cambria Math" panose="02040503050406030204" pitchFamily="18" charset="0"/>
                                      </a:rPr>
                                      <m:t>𝑓</m:t>
                                    </m:r>
                                  </m:e>
                                  <m:sub>
                                    <m:r>
                                      <a:rPr lang="en-US" altLang="zh-CN" i="1">
                                        <a:solidFill>
                                          <a:srgbClr val="FF0000"/>
                                        </a:solidFill>
                                        <a:latin typeface="Cambria Math" panose="02040503050406030204" pitchFamily="18" charset="0"/>
                                      </a:rPr>
                                      <m:t>1</m:t>
                                    </m:r>
                                  </m:sub>
                                </m:sSub>
                                <m:r>
                                  <a:rPr lang="en-US" altLang="zh-CN" i="1">
                                    <a:latin typeface="Cambria Math" panose="02040503050406030204" pitchFamily="18" charset="0"/>
                                  </a:rPr>
                                  <m:t>−</m:t>
                                </m:r>
                                <m:r>
                                  <a:rPr lang="en-US" altLang="zh-CN" i="1">
                                    <a:solidFill>
                                      <a:srgbClr val="0000CC"/>
                                    </a:solidFill>
                                    <a:latin typeface="Cambria Math" panose="02040503050406030204" pitchFamily="18" charset="0"/>
                                  </a:rPr>
                                  <m:t>𝑓</m:t>
                                </m:r>
                              </m:e>
                              <m:sub>
                                <m:r>
                                  <a:rPr lang="en-US" altLang="zh-CN" i="1">
                                    <a:solidFill>
                                      <a:srgbClr val="0000CC"/>
                                    </a:solidFill>
                                    <a:latin typeface="Cambria Math" panose="02040503050406030204" pitchFamily="18" charset="0"/>
                                  </a:rPr>
                                  <m:t>2</m:t>
                                </m:r>
                              </m:sub>
                            </m:sSub>
                          </m:e>
                        </m:d>
                      </m:oMath>
                    </m:oMathPara>
                  </a14:m>
                  <a:endParaRPr lang="zh-CN" altLang="en-US" dirty="0">
                    <a:latin typeface="Times New Roman" panose="02020603050405020304" pitchFamily="18" charset="0"/>
                    <a:cs typeface="Times New Roman" panose="02020603050405020304" pitchFamily="18" charset="0"/>
                  </a:endParaRPr>
                </a:p>
              </p:txBody>
            </p:sp>
          </mc:Choice>
          <mc:Fallback>
            <p:sp>
              <p:nvSpPr>
                <p:cNvPr id="20" name="矩形 19"/>
                <p:cNvSpPr>
                  <a:spLocks noRot="1" noChangeAspect="1" noMove="1" noResize="1" noEditPoints="1" noAdjustHandles="1" noChangeArrowheads="1" noChangeShapeType="1" noTextEdit="1"/>
                </p:cNvSpPr>
                <p:nvPr/>
              </p:nvSpPr>
              <p:spPr>
                <a:xfrm>
                  <a:off x="3882913" y="3068174"/>
                  <a:ext cx="1365047" cy="302350"/>
                </a:xfrm>
                <a:prstGeom prst="rect">
                  <a:avLst/>
                </a:prstGeom>
                <a:blipFill rotWithShape="0">
                  <a:blip r:embed="rId3"/>
                  <a:stretch>
                    <a:fillRect/>
                  </a:stretch>
                </a:blipFill>
                <a:ln w="12700">
                  <a:solidFill>
                    <a:srgbClr val="FF0000"/>
                  </a:solidFill>
                </a:ln>
                <a:effectLst>
                  <a:outerShdw blurRad="63500" sx="102000" sy="102000" algn="ctr" rotWithShape="0">
                    <a:prstClr val="black">
                      <a:alpha val="40000"/>
                    </a:prstClr>
                  </a:outerShdw>
                </a:effectLst>
              </p:spPr>
              <p:txBody>
                <a:bodyPr/>
                <a:lstStyle/>
                <a:p>
                  <a:r>
                    <a:rPr lang="zh-CN" altLang="en-US" dirty="0">
                      <a:noFill/>
                    </a:rPr>
                    <a:t> </a:t>
                  </a:r>
                </a:p>
              </p:txBody>
            </p:sp>
          </mc:Fallback>
        </mc:AlternateContent>
      </p:grpSp>
    </p:spTree>
    <p:extLst>
      <p:ext uri="{BB962C8B-B14F-4D97-AF65-F5344CB8AC3E}">
        <p14:creationId xmlns="" xmlns:p14="http://schemas.microsoft.com/office/powerpoint/2010/main" val="16918081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 xmlns:p14="http://schemas.microsoft.com/office/powerpoint/2010/main" val="293419267"/>
              </p:ext>
            </p:extLst>
          </p:nvPr>
        </p:nvGraphicFramePr>
        <p:xfrm>
          <a:off x="2015481" y="1555419"/>
          <a:ext cx="8130989" cy="4094155"/>
        </p:xfrm>
        <a:graphic>
          <a:graphicData uri="http://schemas.openxmlformats.org/drawingml/2006/table">
            <a:tbl>
              <a:tblPr firstRow="1" firstCol="1" bandRow="1">
                <a:tableStyleId>{5C22544A-7EE6-4342-B048-85BDC9FD1C3A}</a:tableStyleId>
              </a:tblPr>
              <a:tblGrid>
                <a:gridCol w="3348451"/>
                <a:gridCol w="2470003"/>
                <a:gridCol w="2312535"/>
              </a:tblGrid>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Source</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000" kern="100" dirty="0" smtClean="0">
                          <a:effectLst/>
                          <a:latin typeface="Times New Roman" panose="02020603050405020304" pitchFamily="18" charset="0"/>
                          <a:cs typeface="Times New Roman" panose="02020603050405020304" pitchFamily="18" charset="0"/>
                        </a:rPr>
                        <a:t>ν (kHz)</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000" kern="100" dirty="0" err="1" smtClean="0">
                          <a:effectLst/>
                          <a:latin typeface="Times New Roman" panose="02020603050405020304" pitchFamily="18" charset="0"/>
                          <a:cs typeface="Times New Roman" panose="02020603050405020304" pitchFamily="18" charset="0"/>
                        </a:rPr>
                        <a:t>Δν</a:t>
                      </a:r>
                      <a:r>
                        <a:rPr lang="en-US" sz="2000" kern="100" dirty="0" smtClean="0">
                          <a:effectLst/>
                          <a:latin typeface="Times New Roman" panose="02020603050405020304" pitchFamily="18" charset="0"/>
                          <a:cs typeface="Times New Roman" panose="02020603050405020304" pitchFamily="18" charset="0"/>
                        </a:rPr>
                        <a:t> (</a:t>
                      </a:r>
                      <a:r>
                        <a:rPr lang="en-US" sz="2000" kern="100" dirty="0">
                          <a:effectLst/>
                          <a:latin typeface="Times New Roman" panose="02020603050405020304" pitchFamily="18" charset="0"/>
                          <a:cs typeface="Times New Roman" panose="02020603050405020304" pitchFamily="18" charset="0"/>
                        </a:rPr>
                        <a:t>1σ)</a:t>
                      </a:r>
                      <a:endParaRPr lang="zh-CN" sz="19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Statistical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2 291 176.48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0.17</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Zeeman Effect</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0.09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Laser power</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0.10</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Laser polarization</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0.08</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1st-Order Doppler</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0.11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a:effectLst/>
                          <a:latin typeface="Times New Roman" panose="02020603050405020304" pitchFamily="18" charset="0"/>
                          <a:cs typeface="Times New Roman" panose="02020603050405020304" pitchFamily="18" charset="0"/>
                        </a:rPr>
                        <a:t>Others</a:t>
                      </a:r>
                      <a:endParaRPr lang="zh-CN" sz="20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altLang="zh-CN" sz="2400" kern="100" dirty="0" smtClean="0">
                          <a:effectLst/>
                          <a:latin typeface="Times New Roman" panose="02020603050405020304" pitchFamily="18" charset="0"/>
                          <a:cs typeface="Times New Roman" panose="02020603050405020304" pitchFamily="18" charset="0"/>
                        </a:rPr>
                        <a:t>——</a:t>
                      </a:r>
                      <a:endParaRPr lang="zh-CN" altLang="zh-CN" sz="2000" kern="100" dirty="0">
                        <a:effectLst/>
                        <a:latin typeface="Times New Roman" panose="02020603050405020304" pitchFamily="18" charset="0"/>
                        <a:ea typeface="+mn-ea"/>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0.19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61063">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Quantum interference</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smtClean="0">
                          <a:effectLst/>
                          <a:latin typeface="Times New Roman" panose="02020603050405020304" pitchFamily="18" charset="0"/>
                          <a:cs typeface="Times New Roman" panose="02020603050405020304" pitchFamily="18" charset="0"/>
                        </a:rPr>
                        <a:t>             +</a:t>
                      </a:r>
                      <a:r>
                        <a:rPr lang="en-US" sz="2400" kern="100" baseline="0" dirty="0" smtClean="0">
                          <a:effectLst/>
                          <a:latin typeface="Times New Roman" panose="02020603050405020304" pitchFamily="18" charset="0"/>
                          <a:cs typeface="Times New Roman" panose="02020603050405020304" pitchFamily="18" charset="0"/>
                        </a:rPr>
                        <a:t> </a:t>
                      </a:r>
                      <a:r>
                        <a:rPr lang="en-US" sz="2400" kern="100" dirty="0" smtClean="0">
                          <a:effectLst/>
                          <a:latin typeface="Times New Roman" panose="02020603050405020304" pitchFamily="18" charset="0"/>
                          <a:cs typeface="Times New Roman" panose="02020603050405020304" pitchFamily="18" charset="0"/>
                        </a:rPr>
                        <a:t>1.21</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0.16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r h="405651">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Total</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2 291 177.69</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c>
                  <a:txBody>
                    <a:bodyPr/>
                    <a:lstStyle/>
                    <a:p>
                      <a:pPr algn="ctr">
                        <a:spcBef>
                          <a:spcPts val="600"/>
                        </a:spcBef>
                        <a:spcAft>
                          <a:spcPts val="0"/>
                        </a:spcAft>
                      </a:pPr>
                      <a:r>
                        <a:rPr lang="en-US" sz="2400" kern="100" dirty="0">
                          <a:effectLst/>
                          <a:latin typeface="Times New Roman" panose="02020603050405020304" pitchFamily="18" charset="0"/>
                          <a:cs typeface="Times New Roman" panose="02020603050405020304" pitchFamily="18" charset="0"/>
                        </a:rPr>
                        <a:t>0.36</a:t>
                      </a:r>
                      <a:endParaRPr lang="zh-CN" sz="20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T="0" marB="0"/>
                </a:tc>
              </a:tr>
            </a:tbl>
          </a:graphicData>
        </a:graphic>
      </p:graphicFrame>
      <p:sp>
        <p:nvSpPr>
          <p:cNvPr id="5" name="文本框 4"/>
          <p:cNvSpPr txBox="1"/>
          <p:nvPr/>
        </p:nvSpPr>
        <p:spPr>
          <a:xfrm>
            <a:off x="6161415" y="5693104"/>
            <a:ext cx="5910213" cy="707886"/>
          </a:xfrm>
          <a:prstGeom prst="rect">
            <a:avLst/>
          </a:prstGeom>
          <a:solidFill>
            <a:schemeClr val="accent5">
              <a:lumMod val="75000"/>
              <a:alpha val="51000"/>
            </a:schemeClr>
          </a:solidFill>
        </p:spPr>
        <p:txBody>
          <a:bodyPr wrap="square" rtlCol="0">
            <a:spAutoFit/>
          </a:bodyPr>
          <a:lstStyle/>
          <a:p>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G.–P. Feng, X. </a:t>
            </a:r>
            <a:r>
              <a:rPr lang="en-US" altLang="zh-CN" sz="2000" dirty="0" err="1">
                <a:latin typeface="Times New Roman" panose="02020603050405020304" pitchFamily="18" charset="0"/>
                <a:ea typeface="黑体" panose="02010609060101010101" pitchFamily="49" charset="-122"/>
                <a:cs typeface="Times New Roman" panose="02020603050405020304" pitchFamily="18" charset="0"/>
              </a:rPr>
              <a:t>Zheng</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 Y. R. Sun*, S.–M. Hu,</a:t>
            </a:r>
          </a:p>
          <a:p>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Phys. Rev. A </a:t>
            </a:r>
            <a:r>
              <a:rPr lang="zh-CN" altLang="en-US" sz="2000" i="1"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i="1" dirty="0">
                <a:latin typeface="Times New Roman" panose="02020603050405020304" pitchFamily="18" charset="0"/>
                <a:ea typeface="黑体" panose="02010609060101010101" pitchFamily="49" charset="-122"/>
                <a:cs typeface="Times New Roman" panose="02020603050405020304" pitchFamily="18" charset="0"/>
              </a:rPr>
              <a:t>Rapid Communications </a:t>
            </a:r>
            <a:r>
              <a:rPr lang="en-US" altLang="zh-CN" sz="2000" b="1" dirty="0">
                <a:latin typeface="Times New Roman" panose="02020603050405020304" pitchFamily="18" charset="0"/>
                <a:ea typeface="黑体" panose="02010609060101010101" pitchFamily="49" charset="-122"/>
                <a:cs typeface="Times New Roman" panose="02020603050405020304" pitchFamily="18" charset="0"/>
              </a:rPr>
              <a:t>91, </a:t>
            </a:r>
            <a:r>
              <a:rPr lang="en-US" altLang="zh-CN" sz="2000" dirty="0">
                <a:latin typeface="Times New Roman" panose="02020603050405020304" pitchFamily="18" charset="0"/>
                <a:ea typeface="黑体" panose="02010609060101010101" pitchFamily="49" charset="-122"/>
                <a:cs typeface="Times New Roman" panose="02020603050405020304" pitchFamily="18" charset="0"/>
              </a:rPr>
              <a:t>030502(2015)</a:t>
            </a:r>
          </a:p>
        </p:txBody>
      </p:sp>
      <p:sp>
        <p:nvSpPr>
          <p:cNvPr id="3" name="灯片编号占位符 2"/>
          <p:cNvSpPr>
            <a:spLocks noGrp="1"/>
          </p:cNvSpPr>
          <p:nvPr>
            <p:ph type="sldNum" sz="quarter" idx="12"/>
          </p:nvPr>
        </p:nvSpPr>
        <p:spPr/>
        <p:txBody>
          <a:bodyPr/>
          <a:lstStyle/>
          <a:p>
            <a:fld id="{C7540D9A-9897-4F00-B1E8-BC662C5C31CF}" type="slidenum">
              <a:rPr lang="zh-CN" altLang="en-US" smtClean="0"/>
              <a:pPr/>
              <a:t>9</a:t>
            </a:fld>
            <a:endParaRPr lang="zh-CN" altLang="en-US" dirty="0"/>
          </a:p>
        </p:txBody>
      </p:sp>
      <p:sp>
        <p:nvSpPr>
          <p:cNvPr id="6" name="标题 1"/>
          <p:cNvSpPr txBox="1">
            <a:spLocks/>
          </p:cNvSpPr>
          <p:nvPr/>
        </p:nvSpPr>
        <p:spPr>
          <a:xfrm>
            <a:off x="0" y="106147"/>
            <a:ext cx="12192000" cy="723100"/>
          </a:xfrm>
          <a:prstGeom prst="rect">
            <a:avLst/>
          </a:prstGeom>
          <a:solidFill>
            <a:srgbClr val="0070C0">
              <a:alpha val="36000"/>
            </a:srgbClr>
          </a:solidFill>
        </p:spPr>
        <p:txBody>
          <a:bodyPr>
            <a:normAutofit/>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ea typeface="宋体" charset="-122"/>
              </a:defRPr>
            </a:lvl2pPr>
            <a:lvl3pPr algn="ctr" rtl="0" eaLnBrk="1" fontAlgn="base" hangingPunct="1">
              <a:spcBef>
                <a:spcPct val="0"/>
              </a:spcBef>
              <a:spcAft>
                <a:spcPct val="0"/>
              </a:spcAft>
              <a:defRPr sz="4400">
                <a:solidFill>
                  <a:schemeClr val="tx1"/>
                </a:solidFill>
                <a:latin typeface="Calibri" pitchFamily="34" charset="0"/>
                <a:ea typeface="宋体" charset="-122"/>
              </a:defRPr>
            </a:lvl3pPr>
            <a:lvl4pPr algn="ctr" rtl="0" eaLnBrk="1" fontAlgn="base" hangingPunct="1">
              <a:spcBef>
                <a:spcPct val="0"/>
              </a:spcBef>
              <a:spcAft>
                <a:spcPct val="0"/>
              </a:spcAft>
              <a:defRPr sz="4400">
                <a:solidFill>
                  <a:schemeClr val="tx1"/>
                </a:solidFill>
                <a:latin typeface="Calibri" pitchFamily="34" charset="0"/>
                <a:ea typeface="宋体" charset="-122"/>
              </a:defRPr>
            </a:lvl4pPr>
            <a:lvl5pPr algn="ctr" rtl="0" eaLnBrk="1" fontAlgn="base" hangingPunct="1">
              <a:spcBef>
                <a:spcPct val="0"/>
              </a:spcBef>
              <a:spcAft>
                <a:spcPct val="0"/>
              </a:spcAft>
              <a:defRPr sz="4400">
                <a:solidFill>
                  <a:schemeClr val="tx1"/>
                </a:solidFill>
                <a:latin typeface="Calibri" pitchFamily="34" charset="0"/>
                <a:ea typeface="宋体" charset="-122"/>
              </a:defRPr>
            </a:lvl5pPr>
            <a:lvl6pPr marL="457200" algn="ctr" rtl="0" eaLnBrk="1" fontAlgn="base" hangingPunct="1">
              <a:spcBef>
                <a:spcPct val="0"/>
              </a:spcBef>
              <a:spcAft>
                <a:spcPct val="0"/>
              </a:spcAft>
              <a:defRPr sz="4400">
                <a:solidFill>
                  <a:schemeClr val="tx1"/>
                </a:solidFill>
                <a:latin typeface="Calibri" pitchFamily="34" charset="0"/>
                <a:ea typeface="宋体" charset="-122"/>
              </a:defRPr>
            </a:lvl6pPr>
            <a:lvl7pPr marL="914400" algn="ctr" rtl="0" eaLnBrk="1" fontAlgn="base" hangingPunct="1">
              <a:spcBef>
                <a:spcPct val="0"/>
              </a:spcBef>
              <a:spcAft>
                <a:spcPct val="0"/>
              </a:spcAft>
              <a:defRPr sz="4400">
                <a:solidFill>
                  <a:schemeClr val="tx1"/>
                </a:solidFill>
                <a:latin typeface="Calibri" pitchFamily="34" charset="0"/>
                <a:ea typeface="宋体" charset="-122"/>
              </a:defRPr>
            </a:lvl7pPr>
            <a:lvl8pPr marL="1371600" algn="ctr" rtl="0" eaLnBrk="1" fontAlgn="base" hangingPunct="1">
              <a:spcBef>
                <a:spcPct val="0"/>
              </a:spcBef>
              <a:spcAft>
                <a:spcPct val="0"/>
              </a:spcAft>
              <a:defRPr sz="4400">
                <a:solidFill>
                  <a:schemeClr val="tx1"/>
                </a:solidFill>
                <a:latin typeface="Calibri" pitchFamily="34" charset="0"/>
                <a:ea typeface="宋体" charset="-122"/>
              </a:defRPr>
            </a:lvl8pPr>
            <a:lvl9pPr marL="1828800" algn="ctr" rtl="0" eaLnBrk="1" fontAlgn="base" hangingPunct="1">
              <a:spcBef>
                <a:spcPct val="0"/>
              </a:spcBef>
              <a:spcAft>
                <a:spcPct val="0"/>
              </a:spcAft>
              <a:defRPr sz="4400">
                <a:solidFill>
                  <a:schemeClr val="tx1"/>
                </a:solidFill>
                <a:latin typeface="Calibri" pitchFamily="34" charset="0"/>
                <a:ea typeface="宋体" charset="-122"/>
              </a:defRPr>
            </a:lvl9pPr>
          </a:lstStyle>
          <a:p>
            <a:r>
              <a:rPr lang="en-US" altLang="zh-CN" sz="3200" b="1" dirty="0">
                <a:latin typeface="Times New Roman" panose="02020603050405020304" pitchFamily="18" charset="0"/>
                <a:ea typeface="Arial Unicode MS" panose="020B0604020202020204" pitchFamily="34" charset="-122"/>
                <a:cs typeface="Times New Roman" panose="02020603050405020304" pitchFamily="18" charset="0"/>
              </a:rPr>
              <a:t>Uncertainty budget (in kHz)</a:t>
            </a:r>
          </a:p>
        </p:txBody>
      </p:sp>
      <p:sp>
        <p:nvSpPr>
          <p:cNvPr id="7" name="矩形 6"/>
          <p:cNvSpPr/>
          <p:nvPr/>
        </p:nvSpPr>
        <p:spPr>
          <a:xfrm>
            <a:off x="1114516" y="973381"/>
            <a:ext cx="5121787" cy="461665"/>
          </a:xfrm>
          <a:prstGeom prst="rect">
            <a:avLst/>
          </a:prstGeom>
        </p:spPr>
        <p:txBody>
          <a:bodyPr wrap="none">
            <a:spAutoFit/>
          </a:bodyPr>
          <a:lstStyle/>
          <a:p>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baseline="30000" dirty="0">
                <a:ln w="0"/>
                <a:latin typeface="Times New Roman" panose="02020603050405020304" pitchFamily="18" charset="0"/>
                <a:ea typeface="黑体" panose="02010609060101010101" pitchFamily="49" charset="-122"/>
                <a:cs typeface="Times New Roman" panose="02020603050405020304" pitchFamily="18" charset="0"/>
              </a:rPr>
              <a:t>3</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b="1" baseline="-25000" dirty="0">
                <a:ln w="0"/>
                <a:latin typeface="Times New Roman" panose="02020603050405020304" pitchFamily="18" charset="0"/>
                <a:ea typeface="黑体" panose="02010609060101010101" pitchFamily="49" charset="-122"/>
                <a:cs typeface="Times New Roman" panose="02020603050405020304" pitchFamily="18" charset="0"/>
              </a:rPr>
              <a:t>1</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baseline="30000" dirty="0">
                <a:ln w="0"/>
                <a:latin typeface="Times New Roman" panose="02020603050405020304" pitchFamily="18" charset="0"/>
                <a:ea typeface="黑体" panose="02010609060101010101" pitchFamily="49" charset="-122"/>
                <a:cs typeface="Times New Roman" panose="02020603050405020304" pitchFamily="18" charset="0"/>
              </a:rPr>
              <a:t>3</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P</a:t>
            </a:r>
            <a:r>
              <a:rPr lang="en-US" altLang="zh-CN" sz="2400" b="1" baseline="-25000" dirty="0">
                <a:ln w="0"/>
                <a:latin typeface="Times New Roman" panose="02020603050405020304" pitchFamily="18" charset="0"/>
                <a:ea typeface="黑体" panose="02010609060101010101" pitchFamily="49" charset="-122"/>
                <a:cs typeface="Times New Roman" panose="02020603050405020304" pitchFamily="18" charset="0"/>
              </a:rPr>
              <a:t>2</a:t>
            </a:r>
            <a:r>
              <a:rPr lang="en-US" altLang="zh-CN" sz="2400" b="1" dirty="0">
                <a:ln w="0"/>
                <a:latin typeface="Times New Roman" panose="02020603050405020304" pitchFamily="18" charset="0"/>
                <a:ea typeface="黑体" panose="02010609060101010101" pitchFamily="49" charset="-122"/>
                <a:cs typeface="Times New Roman" panose="02020603050405020304" pitchFamily="18" charset="0"/>
              </a:rPr>
              <a:t> fine structure interval result</a:t>
            </a:r>
          </a:p>
        </p:txBody>
      </p:sp>
    </p:spTree>
    <p:extLst>
      <p:ext uri="{BB962C8B-B14F-4D97-AF65-F5344CB8AC3E}">
        <p14:creationId xmlns="" xmlns:p14="http://schemas.microsoft.com/office/powerpoint/2010/main" val="739101532"/>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13288</TotalTime>
  <Words>1355</Words>
  <Application>Microsoft Office PowerPoint</Application>
  <PresentationFormat>自定义</PresentationFormat>
  <Paragraphs>458</Paragraphs>
  <Slides>25</Slides>
  <Notes>18</Notes>
  <HiddenSlides>0</HiddenSlides>
  <MMClips>0</MMClips>
  <ScaleCrop>false</ScaleCrop>
  <HeadingPairs>
    <vt:vector size="6" baseType="variant">
      <vt:variant>
        <vt:lpstr>主题</vt:lpstr>
      </vt:variant>
      <vt:variant>
        <vt:i4>2</vt:i4>
      </vt:variant>
      <vt:variant>
        <vt:lpstr>嵌入 OLE 服务器</vt:lpstr>
      </vt:variant>
      <vt:variant>
        <vt:i4>2</vt:i4>
      </vt:variant>
      <vt:variant>
        <vt:lpstr>幻灯片标题</vt:lpstr>
      </vt:variant>
      <vt:variant>
        <vt:i4>25</vt:i4>
      </vt:variant>
    </vt:vector>
  </HeadingPairs>
  <TitlesOfParts>
    <vt:vector size="29" baseType="lpstr">
      <vt:lpstr>1_Office 主题</vt:lpstr>
      <vt:lpstr>暗香扑面</vt:lpstr>
      <vt:lpstr>Graph</vt:lpstr>
      <vt:lpstr>Origin Graph</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robert</dc:creator>
  <cp:lastModifiedBy>lenovo</cp:lastModifiedBy>
  <cp:revision>504</cp:revision>
  <dcterms:created xsi:type="dcterms:W3CDTF">2016-03-09T12:26:23Z</dcterms:created>
  <dcterms:modified xsi:type="dcterms:W3CDTF">2016-05-25T11:30:24Z</dcterms:modified>
</cp:coreProperties>
</file>