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Microsoft_Equation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8.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9.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notesSlides/notesSlide17.xml" ContentType="application/vnd.openxmlformats-officedocument.presentationml.notesSlide+xml"/>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Microsoft_Equation2.bin" ContentType="application/vnd.openxmlformats-officedocument.oleObject"/>
  <Override PartName="/ppt/notesSlides/notesSlide18.xml" ContentType="application/vnd.openxmlformats-officedocument.presentationml.notesSlide+xml"/>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Microsoft_Equation3.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notesSlides/notesSlide21.xml" ContentType="application/vnd.openxmlformats-officedocument.presentationml.notesSlide+xml"/>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Microsoft_Equation4.bin" ContentType="application/vnd.openxmlformats-officedocument.oleObject"/>
  <Override PartName="/ppt/notesSlides/notesSlide27.xml" ContentType="application/vnd.openxmlformats-officedocument.presentationml.notesSlide+xml"/>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Microsoft_Equation5.bin" ContentType="application/vnd.openxmlformats-officedocument.oleObject"/>
  <Override PartName="/ppt/notesSlides/notesSlide28.xml" ContentType="application/vnd.openxmlformats-officedocument.presentationml.notesSlide+xml"/>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Microsoft_Equation6.bin" ContentType="application/vnd.openxmlformats-officedocument.oleObject"/>
  <Override PartName="/ppt/notesSlides/notesSlide29.xml" ContentType="application/vnd.openxmlformats-officedocument.presentationml.notesSlide+xml"/>
  <Override PartName="/ppt/embeddings/oleObject112.bin" ContentType="application/vnd.openxmlformats-officedocument.oleObject"/>
  <Override PartName="/ppt/embeddings/Microsoft_Equation7.bin" ContentType="application/vnd.openxmlformats-officedocument.oleObject"/>
  <Override PartName="/ppt/notesSlides/notesSlide30.xml" ContentType="application/vnd.openxmlformats-officedocument.presentationml.notesSlide+xml"/>
  <Override PartName="/ppt/embeddings/oleObject113.bin" ContentType="application/vnd.openxmlformats-officedocument.oleObject"/>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embeddings/oleObject118.bin" ContentType="application/vnd.openxmlformats-officedocument.oleObject"/>
  <Override PartName="/ppt/embeddings/Microsoft_Equation8.bin" ContentType="application/vnd.openxmlformats-officedocument.oleObject"/>
  <Override PartName="/ppt/notesSlides/notesSlide31.xml" ContentType="application/vnd.openxmlformats-officedocument.presentationml.notesSlide+xml"/>
  <Override PartName="/ppt/embeddings/oleObject119.bin" ContentType="application/vnd.openxmlformats-officedocument.oleObject"/>
  <Override PartName="/ppt/embeddings/Microsoft_Equation9.bin" ContentType="application/vnd.openxmlformats-officedocument.oleObject"/>
  <Override PartName="/ppt/notesSlides/notesSlide32.xml" ContentType="application/vnd.openxmlformats-officedocument.presentationml.notesSlide+xml"/>
  <Override PartName="/ppt/embeddings/Microsoft_Equation10.bin" ContentType="application/vnd.openxmlformats-officedocument.oleObject"/>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embeddings/oleObject124.bin" ContentType="application/vnd.openxmlformats-officedocument.oleObject"/>
  <Override PartName="/ppt/embeddings/oleObject125.bin" ContentType="application/vnd.openxmlformats-officedocument.oleObject"/>
  <Override PartName="/ppt/embeddings/Microsoft_Equation11.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embeddings/oleObject129.bin" ContentType="application/vnd.openxmlformats-officedocument.oleObject"/>
  <Override PartName="/ppt/embeddings/oleObject130.bin" ContentType="application/vnd.openxmlformats-officedocument.oleObject"/>
  <Override PartName="/ppt/notesSlides/notesSlide40.xml" ContentType="application/vnd.openxmlformats-officedocument.presentationml.notesSlide+xml"/>
  <Override PartName="/ppt/embeddings/oleObject131.bin" ContentType="application/vnd.openxmlformats-officedocument.oleObject"/>
  <Override PartName="/ppt/embeddings/oleObject132.bin" ContentType="application/vnd.openxmlformats-officedocument.oleObject"/>
  <Override PartName="/ppt/embeddings/oleObject133.bin" ContentType="application/vnd.openxmlformats-officedocument.oleObject"/>
  <Override PartName="/ppt/embeddings/oleObject134.bin" ContentType="application/vnd.openxmlformats-officedocument.oleObject"/>
  <Override PartName="/ppt/embeddings/oleObject135.bin" ContentType="application/vnd.openxmlformats-officedocument.oleObject"/>
  <Override PartName="/ppt/embeddings/oleObject136.bin" ContentType="application/vnd.openxmlformats-officedocument.oleObject"/>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embeddings/oleObject141.bin" ContentType="application/vnd.openxmlformats-officedocument.oleObject"/>
  <Override PartName="/ppt/embeddings/oleObject142.bin" ContentType="application/vnd.openxmlformats-officedocument.oleObject"/>
  <Override PartName="/ppt/notesSlides/notesSlide41.xml" ContentType="application/vnd.openxmlformats-officedocument.presentationml.notesSlide+xml"/>
  <Override PartName="/ppt/embeddings/oleObject143.bin" ContentType="application/vnd.openxmlformats-officedocument.oleObject"/>
  <Override PartName="/ppt/embeddings/oleObject144.bin" ContentType="application/vnd.openxmlformats-officedocument.oleObject"/>
  <Override PartName="/ppt/notesSlides/notesSlide42.xml" ContentType="application/vnd.openxmlformats-officedocument.presentationml.notesSlide+xml"/>
  <Override PartName="/ppt/embeddings/oleObject145.bin" ContentType="application/vnd.openxmlformats-officedocument.oleObject"/>
  <Override PartName="/ppt/embeddings/oleObject146.bin" ContentType="application/vnd.openxmlformats-officedocument.oleObject"/>
  <Override PartName="/ppt/embeddings/oleObject147.bin" ContentType="application/vnd.openxmlformats-officedocument.oleObject"/>
  <Override PartName="/ppt/embeddings/oleObject148.bin" ContentType="application/vnd.openxmlformats-officedocument.oleObject"/>
  <Override PartName="/ppt/embeddings/oleObject149.bin" ContentType="application/vnd.openxmlformats-officedocument.oleObject"/>
  <Override PartName="/ppt/embeddings/oleObject150.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151.bin" ContentType="application/vnd.openxmlformats-officedocument.oleObject"/>
  <Override PartName="/ppt/embeddings/oleObject152.bin" ContentType="application/vnd.openxmlformats-officedocument.oleObject"/>
  <Override PartName="/ppt/embeddings/oleObject153.bin" ContentType="application/vnd.openxmlformats-officedocument.oleObject"/>
  <Override PartName="/ppt/embeddings/oleObject154.bin" ContentType="application/vnd.openxmlformats-officedocument.oleObject"/>
  <Override PartName="/ppt/embeddings/oleObject155.bin" ContentType="application/vnd.openxmlformats-officedocument.oleObject"/>
  <Override PartName="/ppt/embeddings/oleObject156.bin" ContentType="application/vnd.openxmlformats-officedocument.oleObject"/>
  <Override PartName="/ppt/embeddings/oleObject157.bin" ContentType="application/vnd.openxmlformats-officedocument.oleObject"/>
  <Override PartName="/ppt/embeddings/oleObject158.bin" ContentType="application/vnd.openxmlformats-officedocument.oleObject"/>
  <Override PartName="/ppt/embeddings/oleObject159.bin" ContentType="application/vnd.openxmlformats-officedocument.oleObject"/>
  <Override PartName="/ppt/notesSlides/notesSlide46.xml" ContentType="application/vnd.openxmlformats-officedocument.presentationml.notesSlide+xml"/>
  <Override PartName="/ppt/embeddings/oleObject160.bin" ContentType="application/vnd.openxmlformats-officedocument.oleObject"/>
  <Override PartName="/ppt/embeddings/oleObject161.bin" ContentType="application/vnd.openxmlformats-officedocument.oleObject"/>
  <Override PartName="/ppt/embeddings/oleObject162.bin" ContentType="application/vnd.openxmlformats-officedocument.oleObject"/>
  <Override PartName="/ppt/embeddings/oleObject163.bin" ContentType="application/vnd.openxmlformats-officedocument.oleObject"/>
  <Override PartName="/ppt/embeddings/oleObject164.bin" ContentType="application/vnd.openxmlformats-officedocument.oleObject"/>
  <Override PartName="/ppt/notesSlides/notesSlide47.xml" ContentType="application/vnd.openxmlformats-officedocument.presentationml.notesSlide+xml"/>
  <Override PartName="/ppt/embeddings/oleObject165.bin" ContentType="application/vnd.openxmlformats-officedocument.oleObject"/>
  <Override PartName="/ppt/notesSlides/notesSlide48.xml" ContentType="application/vnd.openxmlformats-officedocument.presentationml.notesSlide+xml"/>
  <Override PartName="/ppt/embeddings/oleObject166.bin" ContentType="application/vnd.openxmlformats-officedocument.oleObject"/>
  <Override PartName="/ppt/embeddings/oleObject167.bin" ContentType="application/vnd.openxmlformats-officedocument.oleObject"/>
  <Override PartName="/ppt/embeddings/Microsoft_Equation12.bin" ContentType="application/vnd.openxmlformats-officedocument.oleObject"/>
  <Override PartName="/ppt/notesSlides/notesSlide49.xml" ContentType="application/vnd.openxmlformats-officedocument.presentationml.notesSlide+xml"/>
  <Override PartName="/ppt/embeddings/oleObject168.bin" ContentType="application/vnd.openxmlformats-officedocument.oleObject"/>
  <Override PartName="/ppt/embeddings/oleObject169.bin" ContentType="application/vnd.openxmlformats-officedocument.oleObject"/>
  <Override PartName="/ppt/embeddings/oleObject170.bin" ContentType="application/vnd.openxmlformats-officedocument.oleObject"/>
  <Override PartName="/ppt/embeddings/oleObject171.bin" ContentType="application/vnd.openxmlformats-officedocument.oleObject"/>
  <Override PartName="/ppt/embeddings/oleObject172.bin" ContentType="application/vnd.openxmlformats-officedocument.oleObject"/>
  <Override PartName="/ppt/embeddings/oleObject173.bin" ContentType="application/vnd.openxmlformats-officedocument.oleObject"/>
  <Override PartName="/ppt/embeddings/oleObject174.bin" ContentType="application/vnd.openxmlformats-officedocument.oleObject"/>
  <Override PartName="/ppt/embeddings/oleObject175.bin" ContentType="application/vnd.openxmlformats-officedocument.oleObject"/>
  <Override PartName="/ppt/embeddings/oleObject176.bin" ContentType="application/vnd.openxmlformats-officedocument.oleObject"/>
  <Override PartName="/ppt/embeddings/oleObject177.bin" ContentType="application/vnd.openxmlformats-officedocument.oleObject"/>
  <Override PartName="/ppt/embeddings/oleObject178.bin" ContentType="application/vnd.openxmlformats-officedocument.oleObject"/>
  <Override PartName="/ppt/embeddings/oleObject179.bin" ContentType="application/vnd.openxmlformats-officedocument.oleObject"/>
  <Override PartName="/ppt/notesSlides/notesSlide50.xml" ContentType="application/vnd.openxmlformats-officedocument.presentationml.notesSlide+xml"/>
  <Override PartName="/ppt/embeddings/oleObject180.bin" ContentType="application/vnd.openxmlformats-officedocument.oleObject"/>
  <Override PartName="/ppt/embeddings/oleObject181.bin" ContentType="application/vnd.openxmlformats-officedocument.oleObject"/>
  <Override PartName="/ppt/embeddings/oleObject182.bin" ContentType="application/vnd.openxmlformats-officedocument.oleObject"/>
  <Override PartName="/ppt/embeddings/oleObject183.bin" ContentType="application/vnd.openxmlformats-officedocument.oleObject"/>
  <Override PartName="/ppt/embeddings/oleObject184.bin" ContentType="application/vnd.openxmlformats-officedocument.oleObject"/>
  <Override PartName="/ppt/embeddings/oleObject185.bin" ContentType="application/vnd.openxmlformats-officedocument.oleObject"/>
  <Override PartName="/ppt/embeddings/oleObject186.bin" ContentType="application/vnd.openxmlformats-officedocument.oleObject"/>
  <Override PartName="/ppt/embeddings/oleObject187.bin" ContentType="application/vnd.openxmlformats-officedocument.oleObject"/>
  <Override PartName="/ppt/embeddings/oleObject188.bin" ContentType="application/vnd.openxmlformats-officedocument.oleObject"/>
  <Override PartName="/ppt/embeddings/oleObject189.bin" ContentType="application/vnd.openxmlformats-officedocument.oleObject"/>
  <Override PartName="/ppt/embeddings/oleObject190.bin" ContentType="application/vnd.openxmlformats-officedocument.oleObject"/>
  <Override PartName="/ppt/embeddings/oleObject191.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8"/>
  </p:notesMasterIdLst>
  <p:handoutMasterIdLst>
    <p:handoutMasterId r:id="rId59"/>
  </p:handoutMasterIdLst>
  <p:sldIdLst>
    <p:sldId id="256" r:id="rId5"/>
    <p:sldId id="1158" r:id="rId6"/>
    <p:sldId id="1145" r:id="rId7"/>
    <p:sldId id="1151" r:id="rId8"/>
    <p:sldId id="1152" r:id="rId9"/>
    <p:sldId id="1154" r:id="rId10"/>
    <p:sldId id="1156" r:id="rId11"/>
    <p:sldId id="1159" r:id="rId12"/>
    <p:sldId id="1160" r:id="rId13"/>
    <p:sldId id="1075" r:id="rId14"/>
    <p:sldId id="1161" r:id="rId15"/>
    <p:sldId id="1140" r:id="rId16"/>
    <p:sldId id="1163" r:id="rId17"/>
    <p:sldId id="1077" r:id="rId18"/>
    <p:sldId id="1190" r:id="rId19"/>
    <p:sldId id="1144" r:id="rId20"/>
    <p:sldId id="1078" r:id="rId21"/>
    <p:sldId id="1111" r:id="rId22"/>
    <p:sldId id="1157" r:id="rId23"/>
    <p:sldId id="1080" r:id="rId24"/>
    <p:sldId id="1071" r:id="rId25"/>
    <p:sldId id="1073" r:id="rId26"/>
    <p:sldId id="1133" r:id="rId27"/>
    <p:sldId id="1134" r:id="rId28"/>
    <p:sldId id="1170" r:id="rId29"/>
    <p:sldId id="1177" r:id="rId30"/>
    <p:sldId id="1181" r:id="rId31"/>
    <p:sldId id="1182" r:id="rId32"/>
    <p:sldId id="1184" r:id="rId33"/>
    <p:sldId id="1185" r:id="rId34"/>
    <p:sldId id="1186" r:id="rId35"/>
    <p:sldId id="1187" r:id="rId36"/>
    <p:sldId id="1178" r:id="rId37"/>
    <p:sldId id="1179" r:id="rId38"/>
    <p:sldId id="1164" r:id="rId39"/>
    <p:sldId id="1169" r:id="rId40"/>
    <p:sldId id="1193" r:id="rId41"/>
    <p:sldId id="1194" r:id="rId42"/>
    <p:sldId id="1195" r:id="rId43"/>
    <p:sldId id="985" r:id="rId44"/>
    <p:sldId id="1171" r:id="rId45"/>
    <p:sldId id="1172" r:id="rId46"/>
    <p:sldId id="1173" r:id="rId47"/>
    <p:sldId id="1174" r:id="rId48"/>
    <p:sldId id="1175" r:id="rId49"/>
    <p:sldId id="1188" r:id="rId50"/>
    <p:sldId id="1189" r:id="rId51"/>
    <p:sldId id="1191" r:id="rId52"/>
    <p:sldId id="1192" r:id="rId53"/>
    <p:sldId id="1196" r:id="rId54"/>
    <p:sldId id="1197" r:id="rId55"/>
    <p:sldId id="1198" r:id="rId56"/>
    <p:sldId id="1199" r:id="rId57"/>
  </p:sldIdLst>
  <p:sldSz cx="9540875" cy="6661150"/>
  <p:notesSz cx="6640513" cy="9904413"/>
  <p:defaultTextStyle>
    <a:defPPr>
      <a:defRPr lang="de-DE"/>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CCCCCC"/>
    <a:srgbClr val="B3B3B3"/>
    <a:srgbClr val="999999"/>
    <a:srgbClr val="808080"/>
    <a:srgbClr val="666666"/>
    <a:srgbClr val="4D4D4D"/>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93" autoAdjust="0"/>
    <p:restoredTop sz="82849" autoAdjust="0"/>
  </p:normalViewPr>
  <p:slideViewPr>
    <p:cSldViewPr>
      <p:cViewPr>
        <p:scale>
          <a:sx n="90" d="100"/>
          <a:sy n="90" d="100"/>
        </p:scale>
        <p:origin x="-2168" y="-128"/>
      </p:cViewPr>
      <p:guideLst>
        <p:guide orient="horz" pos="1021"/>
        <p:guide orient="horz" pos="3855"/>
        <p:guide pos="2495"/>
        <p:guide pos="3515"/>
        <p:guide pos="3629"/>
        <p:guide pos="2381"/>
        <p:guide pos="4649"/>
        <p:guide pos="4762"/>
        <p:guide pos="1361"/>
        <p:guide pos="1248"/>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9" d="100"/>
          <a:sy n="109" d="100"/>
        </p:scale>
        <p:origin x="-4272" y="-120"/>
      </p:cViewPr>
      <p:guideLst>
        <p:guide orient="horz" pos="3119"/>
        <p:guide pos="2091"/>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1" Type="http://schemas.openxmlformats.org/officeDocument/2006/relationships/image" Target="../media/image92.wmf"/><Relationship Id="rId12" Type="http://schemas.openxmlformats.org/officeDocument/2006/relationships/image" Target="../media/image93.wmf"/><Relationship Id="rId13" Type="http://schemas.openxmlformats.org/officeDocument/2006/relationships/image" Target="../media/image94.wmf"/><Relationship Id="rId14" Type="http://schemas.openxmlformats.org/officeDocument/2006/relationships/image" Target="../media/image95.wmf"/><Relationship Id="rId15" Type="http://schemas.openxmlformats.org/officeDocument/2006/relationships/image" Target="../media/image96.wmf"/><Relationship Id="rId16" Type="http://schemas.openxmlformats.org/officeDocument/2006/relationships/image" Target="../media/image97.wmf"/><Relationship Id="rId1" Type="http://schemas.openxmlformats.org/officeDocument/2006/relationships/image" Target="../media/image82.wmf"/><Relationship Id="rId2" Type="http://schemas.openxmlformats.org/officeDocument/2006/relationships/image" Target="../media/image83.emf"/><Relationship Id="rId3" Type="http://schemas.openxmlformats.org/officeDocument/2006/relationships/image" Target="../media/image84.emf"/><Relationship Id="rId4" Type="http://schemas.openxmlformats.org/officeDocument/2006/relationships/image" Target="../media/image85.emf"/><Relationship Id="rId5" Type="http://schemas.openxmlformats.org/officeDocument/2006/relationships/image" Target="../media/image86.emf"/><Relationship Id="rId6" Type="http://schemas.openxmlformats.org/officeDocument/2006/relationships/image" Target="../media/image87.wmf"/><Relationship Id="rId7" Type="http://schemas.openxmlformats.org/officeDocument/2006/relationships/image" Target="../media/image88.wmf"/><Relationship Id="rId8" Type="http://schemas.openxmlformats.org/officeDocument/2006/relationships/image" Target="../media/image89.emf"/><Relationship Id="rId9" Type="http://schemas.openxmlformats.org/officeDocument/2006/relationships/image" Target="../media/image90.wmf"/><Relationship Id="rId10" Type="http://schemas.openxmlformats.org/officeDocument/2006/relationships/image" Target="../media/image9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5.wmf"/><Relationship Id="rId4" Type="http://schemas.openxmlformats.org/officeDocument/2006/relationships/image" Target="../media/image56.wmf"/><Relationship Id="rId1" Type="http://schemas.openxmlformats.org/officeDocument/2006/relationships/image" Target="../media/image29.wmf"/><Relationship Id="rId2" Type="http://schemas.openxmlformats.org/officeDocument/2006/relationships/image" Target="../media/image4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4.emf"/><Relationship Id="rId4" Type="http://schemas.openxmlformats.org/officeDocument/2006/relationships/image" Target="../media/image105.emf"/><Relationship Id="rId1" Type="http://schemas.openxmlformats.org/officeDocument/2006/relationships/image" Target="../media/image102.emf"/><Relationship Id="rId2" Type="http://schemas.openxmlformats.org/officeDocument/2006/relationships/image" Target="../media/image10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1.emf"/><Relationship Id="rId2" Type="http://schemas.openxmlformats.org/officeDocument/2006/relationships/image" Target="../media/image106.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9.wmf"/><Relationship Id="rId4" Type="http://schemas.openxmlformats.org/officeDocument/2006/relationships/image" Target="../media/image110.wmf"/><Relationship Id="rId5" Type="http://schemas.openxmlformats.org/officeDocument/2006/relationships/image" Target="../media/image111.wmf"/><Relationship Id="rId6" Type="http://schemas.openxmlformats.org/officeDocument/2006/relationships/image" Target="../media/image112.emf"/><Relationship Id="rId7" Type="http://schemas.openxmlformats.org/officeDocument/2006/relationships/image" Target="../media/image113.emf"/><Relationship Id="rId1" Type="http://schemas.openxmlformats.org/officeDocument/2006/relationships/image" Target="../media/image107.wmf"/><Relationship Id="rId2" Type="http://schemas.openxmlformats.org/officeDocument/2006/relationships/image" Target="../media/image10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4.emf"/><Relationship Id="rId2" Type="http://schemas.openxmlformats.org/officeDocument/2006/relationships/image" Target="../media/image11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20.wmf"/><Relationship Id="rId4" Type="http://schemas.openxmlformats.org/officeDocument/2006/relationships/image" Target="../media/image121.wmf"/><Relationship Id="rId5" Type="http://schemas.openxmlformats.org/officeDocument/2006/relationships/image" Target="../media/image122.wmf"/><Relationship Id="rId6" Type="http://schemas.openxmlformats.org/officeDocument/2006/relationships/image" Target="../media/image123.wmf"/><Relationship Id="rId7" Type="http://schemas.openxmlformats.org/officeDocument/2006/relationships/image" Target="../media/image124.wmf"/><Relationship Id="rId1" Type="http://schemas.openxmlformats.org/officeDocument/2006/relationships/image" Target="../media/image118.wmf"/><Relationship Id="rId2" Type="http://schemas.openxmlformats.org/officeDocument/2006/relationships/image" Target="../media/image11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8" Type="http://schemas.openxmlformats.org/officeDocument/2006/relationships/image" Target="../media/image20.emf"/><Relationship Id="rId9" Type="http://schemas.openxmlformats.org/officeDocument/2006/relationships/image" Target="../media/image21.emf"/><Relationship Id="rId10" Type="http://schemas.openxmlformats.org/officeDocument/2006/relationships/image" Target="../media/image22.emf"/><Relationship Id="rId1" Type="http://schemas.openxmlformats.org/officeDocument/2006/relationships/image" Target="../media/image13.emf"/><Relationship Id="rId2" Type="http://schemas.openxmlformats.org/officeDocument/2006/relationships/image" Target="../media/image14.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42.emf"/><Relationship Id="rId4" Type="http://schemas.openxmlformats.org/officeDocument/2006/relationships/image" Target="../media/image143.emf"/><Relationship Id="rId5" Type="http://schemas.openxmlformats.org/officeDocument/2006/relationships/image" Target="../media/image144.emf"/><Relationship Id="rId1" Type="http://schemas.openxmlformats.org/officeDocument/2006/relationships/image" Target="../media/image140.emf"/><Relationship Id="rId2" Type="http://schemas.openxmlformats.org/officeDocument/2006/relationships/image" Target="../media/image141.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wmf"/><Relationship Id="rId5" Type="http://schemas.openxmlformats.org/officeDocument/2006/relationships/image" Target="../media/image92.wmf"/><Relationship Id="rId6" Type="http://schemas.openxmlformats.org/officeDocument/2006/relationships/image" Target="../media/image93.wmf"/><Relationship Id="rId7" Type="http://schemas.openxmlformats.org/officeDocument/2006/relationships/image" Target="../media/image94.wmf"/><Relationship Id="rId8" Type="http://schemas.openxmlformats.org/officeDocument/2006/relationships/image" Target="../media/image95.wmf"/><Relationship Id="rId9" Type="http://schemas.openxmlformats.org/officeDocument/2006/relationships/image" Target="../media/image96.wmf"/><Relationship Id="rId10" Type="http://schemas.openxmlformats.org/officeDocument/2006/relationships/image" Target="../media/image82.wmf"/><Relationship Id="rId11" Type="http://schemas.openxmlformats.org/officeDocument/2006/relationships/image" Target="../media/image97.wmf"/><Relationship Id="rId1" Type="http://schemas.openxmlformats.org/officeDocument/2006/relationships/image" Target="../media/image90.wmf"/><Relationship Id="rId2" Type="http://schemas.openxmlformats.org/officeDocument/2006/relationships/image" Target="../media/image9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5.emf"/><Relationship Id="rId2" Type="http://schemas.openxmlformats.org/officeDocument/2006/relationships/image" Target="../media/image146.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4.emf"/><Relationship Id="rId5" Type="http://schemas.openxmlformats.org/officeDocument/2006/relationships/image" Target="../media/image148.emf"/><Relationship Id="rId6" Type="http://schemas.openxmlformats.org/officeDocument/2006/relationships/image" Target="../media/image149.emf"/><Relationship Id="rId1" Type="http://schemas.openxmlformats.org/officeDocument/2006/relationships/image" Target="../media/image147.emf"/><Relationship Id="rId2" Type="http://schemas.openxmlformats.org/officeDocument/2006/relationships/image" Target="../media/image35.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1.emf"/><Relationship Id="rId6" Type="http://schemas.openxmlformats.org/officeDocument/2006/relationships/image" Target="../media/image22.emf"/><Relationship Id="rId7" Type="http://schemas.openxmlformats.org/officeDocument/2006/relationships/image" Target="../media/image28.emf"/><Relationship Id="rId8" Type="http://schemas.openxmlformats.org/officeDocument/2006/relationships/image" Target="../media/image153.emf"/><Relationship Id="rId9" Type="http://schemas.openxmlformats.org/officeDocument/2006/relationships/image" Target="../media/image154.emf"/><Relationship Id="rId1" Type="http://schemas.openxmlformats.org/officeDocument/2006/relationships/image" Target="../media/image151.emf"/><Relationship Id="rId2" Type="http://schemas.openxmlformats.org/officeDocument/2006/relationships/image" Target="../media/image152.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96.wmf"/><Relationship Id="rId4" Type="http://schemas.openxmlformats.org/officeDocument/2006/relationships/image" Target="../media/image97.wmf"/><Relationship Id="rId5" Type="http://schemas.openxmlformats.org/officeDocument/2006/relationships/image" Target="../media/image155.emf"/><Relationship Id="rId1" Type="http://schemas.openxmlformats.org/officeDocument/2006/relationships/image" Target="../media/image94.wmf"/><Relationship Id="rId2" Type="http://schemas.openxmlformats.org/officeDocument/2006/relationships/image" Target="../media/image95.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5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57.emf"/><Relationship Id="rId2" Type="http://schemas.openxmlformats.org/officeDocument/2006/relationships/image" Target="../media/image158.emf"/><Relationship Id="rId3" Type="http://schemas.openxmlformats.org/officeDocument/2006/relationships/image" Target="../media/image159.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wmf"/><Relationship Id="rId5" Type="http://schemas.openxmlformats.org/officeDocument/2006/relationships/image" Target="../media/image92.wmf"/><Relationship Id="rId6" Type="http://schemas.openxmlformats.org/officeDocument/2006/relationships/image" Target="../media/image93.wmf"/><Relationship Id="rId7" Type="http://schemas.openxmlformats.org/officeDocument/2006/relationships/image" Target="../media/image94.wmf"/><Relationship Id="rId8" Type="http://schemas.openxmlformats.org/officeDocument/2006/relationships/image" Target="../media/image95.wmf"/><Relationship Id="rId9" Type="http://schemas.openxmlformats.org/officeDocument/2006/relationships/image" Target="../media/image96.wmf"/><Relationship Id="rId10" Type="http://schemas.openxmlformats.org/officeDocument/2006/relationships/image" Target="../media/image82.wmf"/><Relationship Id="rId11" Type="http://schemas.openxmlformats.org/officeDocument/2006/relationships/image" Target="../media/image97.wmf"/><Relationship Id="rId1" Type="http://schemas.openxmlformats.org/officeDocument/2006/relationships/image" Target="../media/image90.wmf"/><Relationship Id="rId2" Type="http://schemas.openxmlformats.org/officeDocument/2006/relationships/image" Target="../media/image91.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wmf"/><Relationship Id="rId5" Type="http://schemas.openxmlformats.org/officeDocument/2006/relationships/image" Target="../media/image92.wmf"/><Relationship Id="rId6" Type="http://schemas.openxmlformats.org/officeDocument/2006/relationships/image" Target="../media/image93.wmf"/><Relationship Id="rId7" Type="http://schemas.openxmlformats.org/officeDocument/2006/relationships/image" Target="../media/image94.wmf"/><Relationship Id="rId8" Type="http://schemas.openxmlformats.org/officeDocument/2006/relationships/image" Target="../media/image95.wmf"/><Relationship Id="rId9" Type="http://schemas.openxmlformats.org/officeDocument/2006/relationships/image" Target="../media/image96.wmf"/><Relationship Id="rId10" Type="http://schemas.openxmlformats.org/officeDocument/2006/relationships/image" Target="../media/image82.wmf"/><Relationship Id="rId11" Type="http://schemas.openxmlformats.org/officeDocument/2006/relationships/image" Target="../media/image97.wmf"/><Relationship Id="rId1" Type="http://schemas.openxmlformats.org/officeDocument/2006/relationships/image" Target="../media/image90.wmf"/><Relationship Id="rId2" Type="http://schemas.openxmlformats.org/officeDocument/2006/relationships/image" Target="../media/image9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1.emf"/><Relationship Id="rId6" Type="http://schemas.openxmlformats.org/officeDocument/2006/relationships/image" Target="../media/image22.emf"/><Relationship Id="rId7" Type="http://schemas.openxmlformats.org/officeDocument/2006/relationships/image" Target="../media/image28.emf"/><Relationship Id="rId1" Type="http://schemas.openxmlformats.org/officeDocument/2006/relationships/image" Target="../media/image24.emf"/><Relationship Id="rId2"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7" Type="http://schemas.openxmlformats.org/officeDocument/2006/relationships/image" Target="../media/image35.emf"/><Relationship Id="rId8" Type="http://schemas.openxmlformats.org/officeDocument/2006/relationships/image" Target="../media/image36.emf"/><Relationship Id="rId9" Type="http://schemas.openxmlformats.org/officeDocument/2006/relationships/image" Target="../media/image37.emf"/><Relationship Id="rId10" Type="http://schemas.openxmlformats.org/officeDocument/2006/relationships/image" Target="../media/image38.emf"/><Relationship Id="rId1" Type="http://schemas.openxmlformats.org/officeDocument/2006/relationships/image" Target="../media/image29.wmf"/><Relationship Id="rId2"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11" Type="http://schemas.openxmlformats.org/officeDocument/2006/relationships/image" Target="../media/image50.emf"/><Relationship Id="rId12" Type="http://schemas.openxmlformats.org/officeDocument/2006/relationships/image" Target="../media/image51.emf"/><Relationship Id="rId13" Type="http://schemas.openxmlformats.org/officeDocument/2006/relationships/image" Target="../media/image52.emf"/><Relationship Id="rId14" Type="http://schemas.openxmlformats.org/officeDocument/2006/relationships/image" Target="../media/image53.emf"/><Relationship Id="rId1" Type="http://schemas.openxmlformats.org/officeDocument/2006/relationships/image" Target="../media/image29.wmf"/><Relationship Id="rId2" Type="http://schemas.openxmlformats.org/officeDocument/2006/relationships/image" Target="../media/image41.wmf"/><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6" Type="http://schemas.openxmlformats.org/officeDocument/2006/relationships/image" Target="../media/image45.emf"/><Relationship Id="rId7" Type="http://schemas.openxmlformats.org/officeDocument/2006/relationships/image" Target="../media/image46.emf"/><Relationship Id="rId8" Type="http://schemas.openxmlformats.org/officeDocument/2006/relationships/image" Target="../media/image47.emf"/><Relationship Id="rId9" Type="http://schemas.openxmlformats.org/officeDocument/2006/relationships/image" Target="../media/image48.emf"/><Relationship Id="rId10" Type="http://schemas.openxmlformats.org/officeDocument/2006/relationships/image" Target="../media/image49.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5.wmf"/><Relationship Id="rId4" Type="http://schemas.openxmlformats.org/officeDocument/2006/relationships/image" Target="../media/image56.wmf"/><Relationship Id="rId1" Type="http://schemas.openxmlformats.org/officeDocument/2006/relationships/image" Target="../media/image29.wmf"/><Relationship Id="rId2"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11" Type="http://schemas.openxmlformats.org/officeDocument/2006/relationships/image" Target="../media/image67.emf"/><Relationship Id="rId12" Type="http://schemas.openxmlformats.org/officeDocument/2006/relationships/image" Target="../media/image32.emf"/><Relationship Id="rId13" Type="http://schemas.openxmlformats.org/officeDocument/2006/relationships/image" Target="../media/image68.emf"/><Relationship Id="rId1" Type="http://schemas.openxmlformats.org/officeDocument/2006/relationships/image" Target="../media/image57.emf"/><Relationship Id="rId2" Type="http://schemas.openxmlformats.org/officeDocument/2006/relationships/image" Target="../media/image58.emf"/><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6" Type="http://schemas.openxmlformats.org/officeDocument/2006/relationships/image" Target="../media/image62.emf"/><Relationship Id="rId7" Type="http://schemas.openxmlformats.org/officeDocument/2006/relationships/image" Target="../media/image63.emf"/><Relationship Id="rId8" Type="http://schemas.openxmlformats.org/officeDocument/2006/relationships/image" Target="../media/image64.emf"/><Relationship Id="rId9" Type="http://schemas.openxmlformats.org/officeDocument/2006/relationships/image" Target="../media/image65.emf"/><Relationship Id="rId10" Type="http://schemas.openxmlformats.org/officeDocument/2006/relationships/image" Target="../media/image66.emf"/></Relationships>
</file>

<file path=ppt/drawings/_rels/vmlDrawing8.vml.rels><?xml version="1.0" encoding="UTF-8" standalone="yes"?>
<Relationships xmlns="http://schemas.openxmlformats.org/package/2006/relationships"><Relationship Id="rId11" Type="http://schemas.openxmlformats.org/officeDocument/2006/relationships/image" Target="../media/image79.emf"/><Relationship Id="rId12" Type="http://schemas.openxmlformats.org/officeDocument/2006/relationships/image" Target="../media/image80.emf"/><Relationship Id="rId1" Type="http://schemas.openxmlformats.org/officeDocument/2006/relationships/image" Target="../media/image69.emf"/><Relationship Id="rId2" Type="http://schemas.openxmlformats.org/officeDocument/2006/relationships/image" Target="../media/image70.emf"/><Relationship Id="rId3" Type="http://schemas.openxmlformats.org/officeDocument/2006/relationships/image" Target="../media/image71.emf"/><Relationship Id="rId4" Type="http://schemas.openxmlformats.org/officeDocument/2006/relationships/image" Target="../media/image72.emf"/><Relationship Id="rId5" Type="http://schemas.openxmlformats.org/officeDocument/2006/relationships/image" Target="../media/image73.emf"/><Relationship Id="rId6" Type="http://schemas.openxmlformats.org/officeDocument/2006/relationships/image" Target="../media/image74.emf"/><Relationship Id="rId7" Type="http://schemas.openxmlformats.org/officeDocument/2006/relationships/image" Target="../media/image75.emf"/><Relationship Id="rId8" Type="http://schemas.openxmlformats.org/officeDocument/2006/relationships/image" Target="../media/image76.emf"/><Relationship Id="rId9" Type="http://schemas.openxmlformats.org/officeDocument/2006/relationships/image" Target="../media/image77.emf"/><Relationship Id="rId10" Type="http://schemas.openxmlformats.org/officeDocument/2006/relationships/image" Target="../media/image78.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emf"/><Relationship Id="rId5" Type="http://schemas.openxmlformats.org/officeDocument/2006/relationships/image" Target="../media/image86.emf"/><Relationship Id="rId6" Type="http://schemas.openxmlformats.org/officeDocument/2006/relationships/image" Target="../media/image87.wmf"/><Relationship Id="rId7" Type="http://schemas.openxmlformats.org/officeDocument/2006/relationships/image" Target="../media/image88.wmf"/><Relationship Id="rId8" Type="http://schemas.openxmlformats.org/officeDocument/2006/relationships/image" Target="../media/image89.emf"/><Relationship Id="rId1" Type="http://schemas.openxmlformats.org/officeDocument/2006/relationships/image" Target="../media/image82.wmf"/><Relationship Id="rId2" Type="http://schemas.openxmlformats.org/officeDocument/2006/relationships/image" Target="../media/image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878138"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17411" name="Rectangle 3"/>
          <p:cNvSpPr>
            <a:spLocks noGrp="1" noChangeArrowheads="1"/>
          </p:cNvSpPr>
          <p:nvPr>
            <p:ph type="dt" sz="quarter" idx="1"/>
          </p:nvPr>
        </p:nvSpPr>
        <p:spPr bwMode="auto">
          <a:xfrm>
            <a:off x="3760788" y="0"/>
            <a:ext cx="2878137"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17412" name="Rectangle 4"/>
          <p:cNvSpPr>
            <a:spLocks noGrp="1" noChangeArrowheads="1"/>
          </p:cNvSpPr>
          <p:nvPr>
            <p:ph type="ftr" sz="quarter" idx="2"/>
          </p:nvPr>
        </p:nvSpPr>
        <p:spPr bwMode="auto">
          <a:xfrm>
            <a:off x="0" y="9407525"/>
            <a:ext cx="2878138"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17413" name="Rectangle 5"/>
          <p:cNvSpPr>
            <a:spLocks noGrp="1" noChangeArrowheads="1"/>
          </p:cNvSpPr>
          <p:nvPr>
            <p:ph type="sldNum" sz="quarter" idx="3"/>
          </p:nvPr>
        </p:nvSpPr>
        <p:spPr bwMode="auto">
          <a:xfrm>
            <a:off x="3760788" y="9407525"/>
            <a:ext cx="2878137"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96A7725-F809-418A-8141-7A19D50EDEF1}" type="slidenum">
              <a:rPr lang="de-DE"/>
              <a:pPr/>
              <a:t>‹#›</a:t>
            </a:fld>
            <a:endParaRPr lang="de-DE"/>
          </a:p>
        </p:txBody>
      </p:sp>
    </p:spTree>
    <p:extLst>
      <p:ext uri="{BB962C8B-B14F-4D97-AF65-F5344CB8AC3E}">
        <p14:creationId xmlns:p14="http://schemas.microsoft.com/office/powerpoint/2010/main" val="632448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78138"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099" name="Rectangle 3"/>
          <p:cNvSpPr>
            <a:spLocks noGrp="1" noChangeArrowheads="1"/>
          </p:cNvSpPr>
          <p:nvPr>
            <p:ph type="dt" idx="1"/>
          </p:nvPr>
        </p:nvSpPr>
        <p:spPr bwMode="auto">
          <a:xfrm>
            <a:off x="3760788" y="0"/>
            <a:ext cx="2878137"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100" name="Rectangle 4"/>
          <p:cNvSpPr>
            <a:spLocks noGrp="1" noRot="1" noChangeAspect="1" noChangeArrowheads="1" noTextEdit="1"/>
          </p:cNvSpPr>
          <p:nvPr>
            <p:ph type="sldImg" idx="2"/>
          </p:nvPr>
        </p:nvSpPr>
        <p:spPr bwMode="auto">
          <a:xfrm>
            <a:off x="661988" y="742950"/>
            <a:ext cx="5321300" cy="37147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65163" y="4703763"/>
            <a:ext cx="5310187" cy="445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02" name="Rectangle 6"/>
          <p:cNvSpPr>
            <a:spLocks noGrp="1" noChangeArrowheads="1"/>
          </p:cNvSpPr>
          <p:nvPr>
            <p:ph type="ftr" sz="quarter" idx="4"/>
          </p:nvPr>
        </p:nvSpPr>
        <p:spPr bwMode="auto">
          <a:xfrm>
            <a:off x="0" y="9407525"/>
            <a:ext cx="2878138"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103" name="Rectangle 7"/>
          <p:cNvSpPr>
            <a:spLocks noGrp="1" noChangeArrowheads="1"/>
          </p:cNvSpPr>
          <p:nvPr>
            <p:ph type="sldNum" sz="quarter" idx="5"/>
          </p:nvPr>
        </p:nvSpPr>
        <p:spPr bwMode="auto">
          <a:xfrm>
            <a:off x="3760788" y="9407525"/>
            <a:ext cx="2878137"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173193F-749F-4FB4-B25E-7F1B0E1932A4}" type="slidenum">
              <a:rPr lang="de-DE"/>
              <a:pPr/>
              <a:t>‹#›</a:t>
            </a:fld>
            <a:endParaRPr lang="de-DE"/>
          </a:p>
        </p:txBody>
      </p:sp>
    </p:spTree>
    <p:extLst>
      <p:ext uri="{BB962C8B-B14F-4D97-AF65-F5344CB8AC3E}">
        <p14:creationId xmlns:p14="http://schemas.microsoft.com/office/powerpoint/2010/main" val="1308954797"/>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buChar char="•"/>
      <a:defRPr sz="1200" kern="1200">
        <a:solidFill>
          <a:schemeClr val="tx1"/>
        </a:solidFill>
        <a:latin typeface="Arial" charset="0"/>
        <a:ea typeface="+mn-ea"/>
        <a:cs typeface="+mn-cs"/>
      </a:defRPr>
    </a:lvl2pPr>
    <a:lvl3pPr marL="914400" algn="l" rtl="0" fontAlgn="base">
      <a:spcBef>
        <a:spcPct val="30000"/>
      </a:spcBef>
      <a:spcAft>
        <a:spcPct val="0"/>
      </a:spcAft>
      <a:buChar char="•"/>
      <a:defRPr sz="1200" kern="1200">
        <a:solidFill>
          <a:schemeClr val="tx1"/>
        </a:solidFill>
        <a:latin typeface="Arial" charset="0"/>
        <a:ea typeface="+mn-ea"/>
        <a:cs typeface="+mn-cs"/>
      </a:defRPr>
    </a:lvl3pPr>
    <a:lvl4pPr marL="1371600" algn="l" rtl="0" fontAlgn="base">
      <a:spcBef>
        <a:spcPct val="30000"/>
      </a:spcBef>
      <a:spcAft>
        <a:spcPct val="0"/>
      </a:spcAft>
      <a:buChar char="•"/>
      <a:defRPr sz="1200" kern="1200">
        <a:solidFill>
          <a:schemeClr val="tx1"/>
        </a:solidFill>
        <a:latin typeface="Arial" charset="0"/>
        <a:ea typeface="+mn-ea"/>
        <a:cs typeface="+mn-cs"/>
      </a:defRPr>
    </a:lvl4pPr>
    <a:lvl5pPr marL="1828800" algn="l" rtl="0" fontAlgn="base">
      <a:spcBef>
        <a:spcPct val="30000"/>
      </a:spcBef>
      <a:spcAft>
        <a:spcPct val="0"/>
      </a:spcAft>
      <a:buChar char="•"/>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415661-762A-49B7-B074-31F660C60C7D}" type="slidenum">
              <a:rPr lang="de-DE"/>
              <a:pPr/>
              <a:t>1</a:t>
            </a:fld>
            <a:endParaRPr lang="de-DE"/>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11</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endParaRPr lang="en-US" dirty="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12</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a:t>
            </a:r>
            <a:r>
              <a:rPr lang="en-US" dirty="0" smtClean="0">
                <a:latin typeface="Times New Roman" charset="0"/>
              </a:rPr>
              <a:t>corrPSAS2016on</a:t>
            </a:r>
            <a:endParaRPr lang="en-US" dirty="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deal with time</a:t>
            </a:r>
            <a:r>
              <a:rPr lang="en-US" baseline="0" dirty="0" smtClean="0"/>
              <a:t> dependant noise the sequence has to be more and more frequent depends on the power spectrum of the noise. Thus the sequence will noise with power spectrum which is lower then the frequency of the decoupling pulses.  However this pulse is not resilient to noise in the pulses.</a:t>
            </a:r>
            <a:endParaRPr lang="en-US" dirty="0"/>
          </a:p>
        </p:txBody>
      </p:sp>
      <p:sp>
        <p:nvSpPr>
          <p:cNvPr id="4" name="Slide Number Placeholder 3"/>
          <p:cNvSpPr>
            <a:spLocks noGrp="1"/>
          </p:cNvSpPr>
          <p:nvPr>
            <p:ph type="sldNum" sz="quarter" idx="10"/>
          </p:nvPr>
        </p:nvSpPr>
        <p:spPr/>
        <p:txBody>
          <a:bodyPr/>
          <a:lstStyle/>
          <a:p>
            <a:fld id="{0173193F-749F-4FB4-B25E-7F1B0E1932A4}" type="slidenum">
              <a:rPr lang="de-DE" smtClean="0"/>
              <a:pPr/>
              <a:t>13</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14</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a:t>
            </a:r>
            <a:r>
              <a:rPr lang="en-US" dirty="0" smtClean="0">
                <a:latin typeface="Times New Roman" charset="0"/>
              </a:rPr>
              <a:t>corrPSAS2016on</a:t>
            </a:r>
            <a:endParaRPr lang="en-US" dirty="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15</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a:t>
            </a:r>
            <a:r>
              <a:rPr lang="en-US" dirty="0" err="1" smtClean="0">
                <a:latin typeface="Times New Roman" charset="0"/>
              </a:rPr>
              <a:t>corrDiamond</a:t>
            </a:r>
            <a:r>
              <a:rPr lang="en-US" dirty="0" smtClean="0">
                <a:latin typeface="Times New Roman" charset="0"/>
              </a:rPr>
              <a:t> and Spins </a:t>
            </a:r>
            <a:r>
              <a:rPr lang="en-US" dirty="0" err="1" smtClean="0">
                <a:latin typeface="Times New Roman" charset="0"/>
              </a:rPr>
              <a:t>Schoolon</a:t>
            </a:r>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16</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O1=40MHz</a:t>
            </a:r>
            <a:r>
              <a:rPr lang="en-US" baseline="0" dirty="0" smtClean="0">
                <a:latin typeface="Times New Roman" charset="0"/>
              </a:rPr>
              <a:t> and O2= 20KHz</a:t>
            </a:r>
            <a:endParaRPr lang="en-US" dirty="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noProof="0" dirty="0" smtClean="0">
                <a:latin typeface="Comic Sans MS"/>
              </a:rPr>
              <a:t>The original magnetic noise is in all directions but the Zeeman </a:t>
            </a:r>
            <a:r>
              <a:rPr lang="en-US" sz="1200" noProof="0" dirty="0" err="1" smtClean="0">
                <a:latin typeface="Comic Sans MS"/>
              </a:rPr>
              <a:t>spillitng</a:t>
            </a:r>
            <a:r>
              <a:rPr lang="en-US" sz="1200" noProof="0" dirty="0" smtClean="0">
                <a:latin typeface="Comic Sans MS"/>
              </a:rPr>
              <a:t> opens a gap and </a:t>
            </a:r>
            <a:r>
              <a:rPr lang="en-US" sz="1200" noProof="0" dirty="0" err="1" smtClean="0">
                <a:latin typeface="Comic Sans MS"/>
              </a:rPr>
              <a:t>canclels</a:t>
            </a:r>
            <a:r>
              <a:rPr lang="en-US" sz="1200" noProof="0" dirty="0" smtClean="0">
                <a:latin typeface="Comic Sans MS"/>
              </a:rPr>
              <a:t>  the noise in the two other directions</a:t>
            </a:r>
            <a:r>
              <a:rPr lang="en-US" sz="1200" baseline="0" noProof="0" dirty="0" smtClean="0">
                <a:latin typeface="Comic Sans MS"/>
              </a:rPr>
              <a:t> </a:t>
            </a:r>
            <a:endParaRPr lang="en-US" sz="1200" noProof="0" dirty="0">
              <a:latin typeface="Comic Sans MS"/>
            </a:endParaRPr>
          </a:p>
        </p:txBody>
      </p:sp>
      <p:sp>
        <p:nvSpPr>
          <p:cNvPr id="4" name="Slide Number Placeholder 3"/>
          <p:cNvSpPr>
            <a:spLocks noGrp="1"/>
          </p:cNvSpPr>
          <p:nvPr>
            <p:ph type="sldNum" sz="quarter" idx="10"/>
          </p:nvPr>
        </p:nvSpPr>
        <p:spPr/>
        <p:txBody>
          <a:bodyPr/>
          <a:lstStyle/>
          <a:p>
            <a:fld id="{2630876F-A1BD-43F9-A739-1FE16A7AEC59}" type="slidenum">
              <a:rPr lang="en-GB" smtClean="0"/>
              <a:pPr/>
              <a:t>17</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630876F-A1BD-43F9-A739-1FE16A7AEC59}" type="slidenum">
              <a:rPr lang="en-GB" smtClean="0"/>
              <a:pPr/>
              <a:t>18</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19</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Roee got 15pt/</a:t>
            </a:r>
            <a:r>
              <a:rPr lang="en-US" dirty="0" err="1" smtClean="0">
                <a:latin typeface="Times New Roman" charset="0"/>
              </a:rPr>
              <a:t>sqrt</a:t>
            </a:r>
            <a:r>
              <a:rPr lang="en-US" dirty="0" smtClean="0">
                <a:latin typeface="Times New Roman" charset="0"/>
              </a:rPr>
              <a:t>{Hz}</a:t>
            </a:r>
            <a:endParaRPr lang="en-US" dirty="0">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20</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a:t>
            </a:r>
            <a:r>
              <a:rPr lang="en-US" dirty="0" smtClean="0">
                <a:latin typeface="Times New Roman" charset="0"/>
              </a:rPr>
              <a:t>corrPSAS2016on</a:t>
            </a:r>
            <a:endParaRPr lang="en-US" dirty="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2</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21</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22</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23</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24</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noProof="0" dirty="0" smtClean="0">
                <a:latin typeface="Comic Sans MS"/>
              </a:rPr>
              <a:t>The original magnetic noise is in all directions but the Zeeman </a:t>
            </a:r>
            <a:r>
              <a:rPr lang="en-US" sz="1200" noProof="0" dirty="0" err="1" smtClean="0">
                <a:latin typeface="Comic Sans MS"/>
              </a:rPr>
              <a:t>spillitng</a:t>
            </a:r>
            <a:r>
              <a:rPr lang="en-US" sz="1200" noProof="0" dirty="0" smtClean="0">
                <a:latin typeface="Comic Sans MS"/>
              </a:rPr>
              <a:t> opens a gap and </a:t>
            </a:r>
            <a:r>
              <a:rPr lang="en-US" sz="1200" noProof="0" dirty="0" err="1" smtClean="0">
                <a:latin typeface="Comic Sans MS"/>
              </a:rPr>
              <a:t>canclels</a:t>
            </a:r>
            <a:r>
              <a:rPr lang="en-US" sz="1200" noProof="0" dirty="0" smtClean="0">
                <a:latin typeface="Comic Sans MS"/>
              </a:rPr>
              <a:t>  the noise in the two other directions</a:t>
            </a:r>
            <a:r>
              <a:rPr lang="en-US" sz="1200" baseline="0" noProof="0" dirty="0" smtClean="0">
                <a:latin typeface="Comic Sans MS"/>
              </a:rPr>
              <a:t> </a:t>
            </a:r>
            <a:endParaRPr lang="en-US" sz="1200" noProof="0" dirty="0">
              <a:latin typeface="Comic Sans MS"/>
            </a:endParaRPr>
          </a:p>
        </p:txBody>
      </p:sp>
      <p:sp>
        <p:nvSpPr>
          <p:cNvPr id="4" name="Slide Number Placeholder 3"/>
          <p:cNvSpPr>
            <a:spLocks noGrp="1"/>
          </p:cNvSpPr>
          <p:nvPr>
            <p:ph type="sldNum" sz="quarter" idx="10"/>
          </p:nvPr>
        </p:nvSpPr>
        <p:spPr/>
        <p:txBody>
          <a:bodyPr/>
          <a:lstStyle/>
          <a:p>
            <a:fld id="{2630876F-A1BD-43F9-A739-1FE16A7AEC59}" type="slidenum">
              <a:rPr lang="en-GB" smtClean="0"/>
              <a:pPr/>
              <a:t>25</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noProof="0" dirty="0" smtClean="0">
                <a:latin typeface="Comic Sans MS"/>
              </a:rPr>
              <a:t>The original magnetic noise is in all directions but the Zeeman </a:t>
            </a:r>
            <a:r>
              <a:rPr lang="en-US" sz="1200" noProof="0" dirty="0" err="1" smtClean="0">
                <a:latin typeface="Comic Sans MS"/>
              </a:rPr>
              <a:t>spillitng</a:t>
            </a:r>
            <a:r>
              <a:rPr lang="en-US" sz="1200" noProof="0" dirty="0" smtClean="0">
                <a:latin typeface="Comic Sans MS"/>
              </a:rPr>
              <a:t> opens a gap and </a:t>
            </a:r>
            <a:r>
              <a:rPr lang="en-US" sz="1200" noProof="0" dirty="0" err="1" smtClean="0">
                <a:latin typeface="Comic Sans MS"/>
              </a:rPr>
              <a:t>canclels</a:t>
            </a:r>
            <a:r>
              <a:rPr lang="en-US" sz="1200" noProof="0" dirty="0" smtClean="0">
                <a:latin typeface="Comic Sans MS"/>
              </a:rPr>
              <a:t>  the noise in the two other directions</a:t>
            </a:r>
            <a:r>
              <a:rPr lang="en-US" sz="1200" baseline="0" noProof="0" dirty="0" smtClean="0">
                <a:latin typeface="Comic Sans MS"/>
              </a:rPr>
              <a:t> </a:t>
            </a:r>
            <a:endParaRPr lang="en-US" sz="1200" noProof="0" dirty="0">
              <a:latin typeface="Comic Sans MS"/>
            </a:endParaRPr>
          </a:p>
        </p:txBody>
      </p:sp>
      <p:sp>
        <p:nvSpPr>
          <p:cNvPr id="4" name="Slide Number Placeholder 3"/>
          <p:cNvSpPr>
            <a:spLocks noGrp="1"/>
          </p:cNvSpPr>
          <p:nvPr>
            <p:ph type="sldNum" sz="quarter" idx="10"/>
          </p:nvPr>
        </p:nvSpPr>
        <p:spPr/>
        <p:txBody>
          <a:bodyPr/>
          <a:lstStyle/>
          <a:p>
            <a:fld id="{2630876F-A1BD-43F9-A739-1FE16A7AEC59}" type="slidenum">
              <a:rPr lang="en-GB" smtClean="0"/>
              <a:pPr/>
              <a:t>26</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27</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28</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The proportionality coefficient is \</a:t>
            </a:r>
            <a:r>
              <a:rPr lang="en-US" err="1" smtClean="0">
                <a:latin typeface="Times New Roman" charset="0"/>
              </a:rPr>
              <a:t>sqrt</a:t>
            </a:r>
            <a:r>
              <a:rPr lang="en-US" smtClean="0">
                <a:latin typeface="Times New Roman" charset="0"/>
              </a:rPr>
              <a:t>{log2}</a:t>
            </a:r>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29</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Here I will describe the basic idea of quantum</a:t>
            </a:r>
            <a:r>
              <a:rPr lang="en-US" baseline="0" dirty="0" smtClean="0">
                <a:latin typeface="Times New Roman" charset="0"/>
              </a:rPr>
              <a:t> sensing and the problem</a:t>
            </a:r>
            <a:endParaRPr lang="en-US" dirty="0">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30</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The main simplification of doing sensing over computing</a:t>
            </a:r>
            <a:endParaRPr 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deal with time</a:t>
            </a:r>
            <a:r>
              <a:rPr lang="en-US" baseline="0" dirty="0" smtClean="0"/>
              <a:t> dependant noise the sequence has to be more and more frequent depends on the power spectrum of the noise. Thus the sequence will noise with power spectrum which is lower then the frequency of the decoupling pulses.  However this pulse is not resilient to noise in the pulses.</a:t>
            </a:r>
            <a:endParaRPr lang="en-US" dirty="0"/>
          </a:p>
        </p:txBody>
      </p:sp>
      <p:sp>
        <p:nvSpPr>
          <p:cNvPr id="4" name="Slide Number Placeholder 3"/>
          <p:cNvSpPr>
            <a:spLocks noGrp="1"/>
          </p:cNvSpPr>
          <p:nvPr>
            <p:ph type="sldNum" sz="quarter" idx="10"/>
          </p:nvPr>
        </p:nvSpPr>
        <p:spPr/>
        <p:txBody>
          <a:bodyPr/>
          <a:lstStyle/>
          <a:p>
            <a:fld id="{0173193F-749F-4FB4-B25E-7F1B0E1932A4}" type="slidenum">
              <a:rPr lang="de-DE" smtClean="0"/>
              <a:pPr/>
              <a:t>4</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31</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The proportionality coefficient is \</a:t>
            </a:r>
            <a:r>
              <a:rPr lang="en-US" err="1" smtClean="0">
                <a:latin typeface="Times New Roman" charset="0"/>
              </a:rPr>
              <a:t>sqrt</a:t>
            </a:r>
            <a:r>
              <a:rPr lang="en-US" smtClean="0">
                <a:latin typeface="Times New Roman" charset="0"/>
              </a:rPr>
              <a:t>{log2}</a:t>
            </a:r>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32</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The proportionality coefficient is \</a:t>
            </a:r>
            <a:r>
              <a:rPr lang="en-US" err="1" smtClean="0">
                <a:latin typeface="Times New Roman" charset="0"/>
              </a:rPr>
              <a:t>sqrt</a:t>
            </a:r>
            <a:r>
              <a:rPr lang="en-US" smtClean="0">
                <a:latin typeface="Times New Roman" charset="0"/>
              </a:rPr>
              <a:t>{log2}</a:t>
            </a:r>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noProof="0" dirty="0" smtClean="0">
                <a:latin typeface="Comic Sans MS"/>
              </a:rPr>
              <a:t>The original magnetic noise is in all directions but the Zeeman </a:t>
            </a:r>
            <a:r>
              <a:rPr lang="en-US" sz="1200" noProof="0" dirty="0" err="1" smtClean="0">
                <a:latin typeface="Comic Sans MS"/>
              </a:rPr>
              <a:t>spillitng</a:t>
            </a:r>
            <a:r>
              <a:rPr lang="en-US" sz="1200" noProof="0" dirty="0" smtClean="0">
                <a:latin typeface="Comic Sans MS"/>
              </a:rPr>
              <a:t> opens a gap and </a:t>
            </a:r>
            <a:r>
              <a:rPr lang="en-US" sz="1200" noProof="0" dirty="0" err="1" smtClean="0">
                <a:latin typeface="Comic Sans MS"/>
              </a:rPr>
              <a:t>canclels</a:t>
            </a:r>
            <a:r>
              <a:rPr lang="en-US" sz="1200" noProof="0" dirty="0" smtClean="0">
                <a:latin typeface="Comic Sans MS"/>
              </a:rPr>
              <a:t>  the noise in the two other directions</a:t>
            </a:r>
            <a:r>
              <a:rPr lang="en-US" sz="1200" baseline="0" noProof="0" dirty="0" smtClean="0">
                <a:latin typeface="Comic Sans MS"/>
              </a:rPr>
              <a:t> </a:t>
            </a:r>
            <a:endParaRPr lang="en-US" sz="1200" noProof="0" dirty="0">
              <a:latin typeface="Comic Sans MS"/>
            </a:endParaRPr>
          </a:p>
        </p:txBody>
      </p:sp>
      <p:sp>
        <p:nvSpPr>
          <p:cNvPr id="4" name="Slide Number Placeholder 3"/>
          <p:cNvSpPr>
            <a:spLocks noGrp="1"/>
          </p:cNvSpPr>
          <p:nvPr>
            <p:ph type="sldNum" sz="quarter" idx="10"/>
          </p:nvPr>
        </p:nvSpPr>
        <p:spPr/>
        <p:txBody>
          <a:bodyPr/>
          <a:lstStyle/>
          <a:p>
            <a:fld id="{2630876F-A1BD-43F9-A739-1FE16A7AEC59}" type="slidenum">
              <a:rPr lang="en-GB" smtClean="0"/>
              <a:pPr/>
              <a:t>33</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35</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36</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37</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38</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39</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415661-762A-49B7-B074-31F660C60C7D}" type="slidenum">
              <a:rPr lang="de-DE"/>
              <a:pPr/>
              <a:t>40</a:t>
            </a:fld>
            <a:endParaRPr lang="de-DE"/>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42</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deal with time</a:t>
            </a:r>
            <a:r>
              <a:rPr lang="en-US" baseline="0" dirty="0" smtClean="0"/>
              <a:t> dependant noise the sequence has to be more and more frequent depends on the power spectrum of the noise. Thus the sequence will noise with power spectrum which is lower then the frequency of the decoupling pulses.  However this pulse is not resilient to noise in the pulses.</a:t>
            </a:r>
            <a:endParaRPr lang="en-US" dirty="0"/>
          </a:p>
        </p:txBody>
      </p:sp>
      <p:sp>
        <p:nvSpPr>
          <p:cNvPr id="4" name="Slide Number Placeholder 3"/>
          <p:cNvSpPr>
            <a:spLocks noGrp="1"/>
          </p:cNvSpPr>
          <p:nvPr>
            <p:ph type="sldNum" sz="quarter" idx="10"/>
          </p:nvPr>
        </p:nvSpPr>
        <p:spPr/>
        <p:txBody>
          <a:bodyPr/>
          <a:lstStyle/>
          <a:p>
            <a:fld id="{0173193F-749F-4FB4-B25E-7F1B0E1932A4}" type="slidenum">
              <a:rPr lang="de-DE" smtClean="0"/>
              <a:pPr/>
              <a:t>5</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43</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44</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45</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option is to rotate around </a:t>
            </a:r>
            <a:r>
              <a:rPr lang="en-US" dirty="0" err="1" smtClean="0"/>
              <a:t>y</a:t>
            </a:r>
            <a:r>
              <a:rPr lang="en-US" dirty="0" smtClean="0"/>
              <a:t> and that’s what lied around the composite pulses idea,</a:t>
            </a:r>
            <a:r>
              <a:rPr lang="en-US" baseline="0" dirty="0" smtClean="0"/>
              <a:t> i.e., to do pulses of </a:t>
            </a:r>
            <a:r>
              <a:rPr lang="en-US" baseline="0" dirty="0" err="1" smtClean="0"/>
              <a:t>y</a:t>
            </a:r>
            <a:r>
              <a:rPr lang="en-US" baseline="0" dirty="0" smtClean="0"/>
              <a:t> and then –</a:t>
            </a:r>
            <a:r>
              <a:rPr lang="en-US" baseline="0" dirty="0" err="1" smtClean="0"/>
              <a:t>y</a:t>
            </a:r>
            <a:r>
              <a:rPr lang="en-US" baseline="0" dirty="0" smtClean="0"/>
              <a:t> instead of </a:t>
            </a:r>
            <a:r>
              <a:rPr lang="en-US" baseline="0" dirty="0" err="1" smtClean="0"/>
              <a:t>y</a:t>
            </a:r>
            <a:r>
              <a:rPr lang="en-US" baseline="0" dirty="0" smtClean="0"/>
              <a:t> and then </a:t>
            </a:r>
            <a:r>
              <a:rPr lang="en-US" baseline="0" dirty="0" err="1" smtClean="0"/>
              <a:t>y</a:t>
            </a:r>
            <a:endParaRPr lang="en-US" dirty="0"/>
          </a:p>
        </p:txBody>
      </p:sp>
      <p:sp>
        <p:nvSpPr>
          <p:cNvPr id="4" name="Slide Number Placeholder 3"/>
          <p:cNvSpPr>
            <a:spLocks noGrp="1"/>
          </p:cNvSpPr>
          <p:nvPr>
            <p:ph type="sldNum" sz="quarter" idx="10"/>
          </p:nvPr>
        </p:nvSpPr>
        <p:spPr/>
        <p:txBody>
          <a:bodyPr/>
          <a:lstStyle/>
          <a:p>
            <a:fld id="{0173193F-749F-4FB4-B25E-7F1B0E1932A4}" type="slidenum">
              <a:rPr lang="de-DE" smtClean="0"/>
              <a:pPr/>
              <a:t>46</a:t>
            </a:fld>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option is to rotate around </a:t>
            </a:r>
            <a:r>
              <a:rPr lang="en-US" dirty="0" err="1" smtClean="0"/>
              <a:t>y</a:t>
            </a:r>
            <a:r>
              <a:rPr lang="en-US" dirty="0" smtClean="0"/>
              <a:t> and that’s what lied around the composite pulses idea,</a:t>
            </a:r>
            <a:r>
              <a:rPr lang="en-US" baseline="0" dirty="0" smtClean="0"/>
              <a:t> i.e., to do pulses of </a:t>
            </a:r>
            <a:r>
              <a:rPr lang="en-US" baseline="0" dirty="0" err="1" smtClean="0"/>
              <a:t>y</a:t>
            </a:r>
            <a:r>
              <a:rPr lang="en-US" baseline="0" dirty="0" smtClean="0"/>
              <a:t> and then –</a:t>
            </a:r>
            <a:r>
              <a:rPr lang="en-US" baseline="0" dirty="0" err="1" smtClean="0"/>
              <a:t>y</a:t>
            </a:r>
            <a:r>
              <a:rPr lang="en-US" baseline="0" dirty="0" smtClean="0"/>
              <a:t> instead of </a:t>
            </a:r>
            <a:r>
              <a:rPr lang="en-US" baseline="0" dirty="0" err="1" smtClean="0"/>
              <a:t>y</a:t>
            </a:r>
            <a:r>
              <a:rPr lang="en-US" baseline="0" dirty="0" smtClean="0"/>
              <a:t> and then </a:t>
            </a:r>
            <a:r>
              <a:rPr lang="en-US" baseline="0" dirty="0" err="1" smtClean="0"/>
              <a:t>y</a:t>
            </a:r>
            <a:endParaRPr lang="en-US" dirty="0"/>
          </a:p>
        </p:txBody>
      </p:sp>
      <p:sp>
        <p:nvSpPr>
          <p:cNvPr id="4" name="Slide Number Placeholder 3"/>
          <p:cNvSpPr>
            <a:spLocks noGrp="1"/>
          </p:cNvSpPr>
          <p:nvPr>
            <p:ph type="sldNum" sz="quarter" idx="10"/>
          </p:nvPr>
        </p:nvSpPr>
        <p:spPr/>
        <p:txBody>
          <a:bodyPr/>
          <a:lstStyle/>
          <a:p>
            <a:fld id="{0173193F-749F-4FB4-B25E-7F1B0E1932A4}" type="slidenum">
              <a:rPr lang="de-DE" smtClean="0"/>
              <a:pPr/>
              <a:t>47</a:t>
            </a:fld>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48</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49</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50</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a:t>
            </a:r>
            <a:r>
              <a:rPr lang="en-US" dirty="0" smtClean="0">
                <a:latin typeface="Times New Roman" charset="0"/>
              </a:rPr>
              <a:t>corrPSAS2016on</a:t>
            </a:r>
            <a:endParaRPr lang="en-US" dirty="0">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51</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The proportionality coefficient is \</a:t>
            </a:r>
            <a:r>
              <a:rPr lang="en-US" err="1" smtClean="0">
                <a:latin typeface="Times New Roman" charset="0"/>
              </a:rPr>
              <a:t>sqrt</a:t>
            </a:r>
            <a:r>
              <a:rPr lang="en-US" smtClean="0">
                <a:latin typeface="Times New Roman" charset="0"/>
              </a:rPr>
              <a:t>{log2}</a:t>
            </a:r>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52</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option is to rotate around </a:t>
            </a:r>
            <a:r>
              <a:rPr lang="en-US" dirty="0" err="1" smtClean="0"/>
              <a:t>y</a:t>
            </a:r>
            <a:r>
              <a:rPr lang="en-US" dirty="0" smtClean="0"/>
              <a:t> and that’s what lied around the composite pulses idea,</a:t>
            </a:r>
            <a:r>
              <a:rPr lang="en-US" baseline="0" dirty="0" smtClean="0"/>
              <a:t> i.e., to do pulses of </a:t>
            </a:r>
            <a:r>
              <a:rPr lang="en-US" baseline="0" dirty="0" err="1" smtClean="0"/>
              <a:t>y</a:t>
            </a:r>
            <a:r>
              <a:rPr lang="en-US" baseline="0" dirty="0" smtClean="0"/>
              <a:t> and then –</a:t>
            </a:r>
            <a:r>
              <a:rPr lang="en-US" baseline="0" dirty="0" err="1" smtClean="0"/>
              <a:t>y</a:t>
            </a:r>
            <a:r>
              <a:rPr lang="en-US" baseline="0" dirty="0" smtClean="0"/>
              <a:t> instead of </a:t>
            </a:r>
            <a:r>
              <a:rPr lang="en-US" baseline="0" dirty="0" err="1" smtClean="0"/>
              <a:t>y</a:t>
            </a:r>
            <a:r>
              <a:rPr lang="en-US" baseline="0" dirty="0" smtClean="0"/>
              <a:t> and then </a:t>
            </a:r>
            <a:r>
              <a:rPr lang="en-US" baseline="0" dirty="0" err="1" smtClean="0"/>
              <a:t>y</a:t>
            </a:r>
            <a:endParaRPr lang="en-US" dirty="0"/>
          </a:p>
        </p:txBody>
      </p:sp>
      <p:sp>
        <p:nvSpPr>
          <p:cNvPr id="4" name="Slide Number Placeholder 3"/>
          <p:cNvSpPr>
            <a:spLocks noGrp="1"/>
          </p:cNvSpPr>
          <p:nvPr>
            <p:ph type="sldNum" sz="quarter" idx="10"/>
          </p:nvPr>
        </p:nvSpPr>
        <p:spPr/>
        <p:txBody>
          <a:bodyPr/>
          <a:lstStyle/>
          <a:p>
            <a:fld id="{0173193F-749F-4FB4-B25E-7F1B0E1932A4}" type="slidenum">
              <a:rPr lang="de-DE" smtClean="0"/>
              <a:pPr/>
              <a:t>6</a:t>
            </a:fld>
            <a:endParaRPr lang="de-D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53</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correction</a:t>
            </a:r>
            <a:endParaRPr lang="en-US"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7</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r>
              <a:rPr lang="en-US" dirty="0" smtClean="0">
                <a:latin typeface="Times New Roman" charset="0"/>
              </a:rPr>
              <a:t>In this slide I will describe the basic idea of error </a:t>
            </a:r>
            <a:r>
              <a:rPr lang="en-US" dirty="0" err="1" smtClean="0">
                <a:latin typeface="Times New Roman" charset="0"/>
              </a:rPr>
              <a:t>corrDiamond</a:t>
            </a:r>
            <a:r>
              <a:rPr lang="en-US" dirty="0" smtClean="0">
                <a:latin typeface="Times New Roman" charset="0"/>
              </a:rPr>
              <a:t> and Spins </a:t>
            </a:r>
            <a:r>
              <a:rPr lang="en-US" dirty="0" err="1" smtClean="0">
                <a:latin typeface="Times New Roman" charset="0"/>
              </a:rPr>
              <a:t>Schoolon</a:t>
            </a:r>
            <a:endParaRPr 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8</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endParaRPr lang="en-US" dirty="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1C6B604-A1E1-C845-ABD4-8BF1752476AC}" type="slidenum">
              <a:rPr lang="en-GB"/>
              <a:pPr/>
              <a:t>9</a:t>
            </a:fld>
            <a:endParaRPr lang="en-GB"/>
          </a:p>
        </p:txBody>
      </p:sp>
      <p:sp>
        <p:nvSpPr>
          <p:cNvPr id="56323" name="Text Box 1"/>
          <p:cNvSpPr txBox="1">
            <a:spLocks noChangeArrowheads="1"/>
          </p:cNvSpPr>
          <p:nvPr/>
        </p:nvSpPr>
        <p:spPr bwMode="auto">
          <a:xfrm>
            <a:off x="1152325" y="951472"/>
            <a:ext cx="4335865" cy="3427941"/>
          </a:xfrm>
          <a:prstGeom prst="rect">
            <a:avLst/>
          </a:prstGeom>
          <a:solidFill>
            <a:srgbClr val="FFFFFF"/>
          </a:solidFill>
          <a:ln w="9360">
            <a:solidFill>
              <a:srgbClr val="000000"/>
            </a:solidFill>
            <a:miter lim="800000"/>
            <a:headEnd/>
            <a:tailEnd/>
          </a:ln>
        </p:spPr>
        <p:txBody>
          <a:bodyPr wrap="none" lIns="83082" tIns="41541" rIns="83082" bIns="41541" anchor="ctr">
            <a:prstTxWarp prst="textNoShape">
              <a:avLst/>
            </a:prstTxWarp>
          </a:bodyPr>
          <a:lstStyle/>
          <a:p>
            <a:endParaRPr lang="en-US">
              <a:ea typeface="msgothic" charset="0"/>
              <a:cs typeface="msgothic" charset="0"/>
            </a:endParaRPr>
          </a:p>
        </p:txBody>
      </p:sp>
      <p:sp>
        <p:nvSpPr>
          <p:cNvPr id="56324" name="Rectangle 2"/>
          <p:cNvSpPr>
            <a:spLocks noGrp="1" noChangeArrowheads="1"/>
          </p:cNvSpPr>
          <p:nvPr>
            <p:ph type="body"/>
          </p:nvPr>
        </p:nvSpPr>
        <p:spPr>
          <a:xfrm>
            <a:off x="664052" y="4704413"/>
            <a:ext cx="5308225" cy="4452942"/>
          </a:xfrm>
          <a:noFill/>
          <a:ln/>
        </p:spPr>
        <p:txBody>
          <a:bodyPr wrap="none" anchor="ctr"/>
          <a:lstStyle/>
          <a:p>
            <a:endParaRPr lang="en-US" dirty="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noProof="0" dirty="0" smtClean="0">
                <a:latin typeface="Comic Sans MS"/>
              </a:rPr>
              <a:t>The original magnetic noise is in all directions but the Zeeman splitting opens a gap and cancels  the noise in the two other directions.</a:t>
            </a:r>
          </a:p>
          <a:p>
            <a:pPr algn="l"/>
            <a:r>
              <a:rPr lang="en-US" sz="1200" noProof="0" dirty="0" smtClean="0">
                <a:latin typeface="Comic Sans MS"/>
              </a:rPr>
              <a:t>The microwave</a:t>
            </a:r>
            <a:r>
              <a:rPr lang="en-US" sz="1200" baseline="0" noProof="0" dirty="0" smtClean="0">
                <a:latin typeface="Comic Sans MS"/>
              </a:rPr>
              <a:t> amplitude noise is of the order of 1%, which means if we have to drive the system at a few 10’s of kHz we will get noise at a fraction of a kHz and thus around 10’s of </a:t>
            </a:r>
            <a:r>
              <a:rPr lang="en-US" sz="1200" baseline="0" noProof="0" dirty="0" err="1" smtClean="0">
                <a:latin typeface="Comic Sans MS"/>
              </a:rPr>
              <a:t>msof</a:t>
            </a:r>
            <a:r>
              <a:rPr lang="en-US" sz="1200" baseline="0" noProof="0" dirty="0" smtClean="0">
                <a:latin typeface="Comic Sans MS"/>
              </a:rPr>
              <a:t> T2.</a:t>
            </a:r>
            <a:endParaRPr lang="en-US" sz="1200" noProof="0" dirty="0">
              <a:latin typeface="Comic Sans MS"/>
            </a:endParaRPr>
          </a:p>
        </p:txBody>
      </p:sp>
      <p:sp>
        <p:nvSpPr>
          <p:cNvPr id="4" name="Slide Number Placeholder 3"/>
          <p:cNvSpPr>
            <a:spLocks noGrp="1"/>
          </p:cNvSpPr>
          <p:nvPr>
            <p:ph type="sldNum" sz="quarter" idx="10"/>
          </p:nvPr>
        </p:nvSpPr>
        <p:spPr/>
        <p:txBody>
          <a:bodyPr/>
          <a:lstStyle/>
          <a:p>
            <a:fld id="{2630876F-A1BD-43F9-A739-1FE16A7AEC59}" type="slidenum">
              <a:rPr lang="en-GB" smtClean="0"/>
              <a:pPr/>
              <a:t>10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177" name="Rectangle 9"/>
          <p:cNvSpPr>
            <a:spLocks noChangeArrowheads="1"/>
          </p:cNvSpPr>
          <p:nvPr/>
        </p:nvSpPr>
        <p:spPr bwMode="auto">
          <a:xfrm>
            <a:off x="0" y="3240088"/>
            <a:ext cx="9537700" cy="3059112"/>
          </a:xfrm>
          <a:prstGeom prst="rect">
            <a:avLst/>
          </a:prstGeom>
          <a:solidFill>
            <a:schemeClr val="hlink"/>
          </a:solidFill>
          <a:ln w="6350">
            <a:noFill/>
            <a:miter lim="800000"/>
            <a:headEnd/>
            <a:tailEnd/>
          </a:ln>
          <a:effectLst/>
        </p:spPr>
        <p:txBody>
          <a:bodyPr wrap="none" anchor="ctr"/>
          <a:lstStyle/>
          <a:p>
            <a:endParaRPr lang="de-DE"/>
          </a:p>
        </p:txBody>
      </p:sp>
      <p:sp>
        <p:nvSpPr>
          <p:cNvPr id="7170" name="Rectangle 2"/>
          <p:cNvSpPr>
            <a:spLocks noGrp="1" noChangeArrowheads="1"/>
          </p:cNvSpPr>
          <p:nvPr>
            <p:ph type="ctrTitle"/>
          </p:nvPr>
        </p:nvSpPr>
        <p:spPr>
          <a:xfrm>
            <a:off x="358775" y="2700338"/>
            <a:ext cx="8816975" cy="396875"/>
          </a:xfrm>
        </p:spPr>
        <p:txBody>
          <a:bodyPr anchor="b"/>
          <a:lstStyle>
            <a:lvl1pPr>
              <a:defRPr sz="2600"/>
            </a:lvl1pPr>
          </a:lstStyle>
          <a:p>
            <a:r>
              <a:rPr lang="de-DE" dirty="0"/>
              <a:t>Titelmasterformat durch Klicken bearbeiten</a:t>
            </a:r>
          </a:p>
        </p:txBody>
      </p:sp>
      <p:sp>
        <p:nvSpPr>
          <p:cNvPr id="7175" name="Rectangle 7"/>
          <p:cNvSpPr>
            <a:spLocks noGrp="1" noChangeArrowheads="1"/>
          </p:cNvSpPr>
          <p:nvPr>
            <p:ph type="subTitle" idx="1"/>
          </p:nvPr>
        </p:nvSpPr>
        <p:spPr bwMode="gray">
          <a:xfrm>
            <a:off x="358775" y="3417888"/>
            <a:ext cx="3419475" cy="2700337"/>
          </a:xfrm>
          <a:solidFill>
            <a:schemeClr val="hlink"/>
          </a:solidFill>
        </p:spPr>
        <p:txBody>
          <a:bodyPr/>
          <a:lstStyle>
            <a:lvl1pPr marL="0" indent="0">
              <a:defRPr>
                <a:solidFill>
                  <a:schemeClr val="bg1"/>
                </a:solidFill>
              </a:defRPr>
            </a:lvl1pPr>
          </a:lstStyle>
          <a:p>
            <a:r>
              <a:rPr lang="de-DE"/>
              <a:t>Anlass der Präsentation</a:t>
            </a:r>
          </a:p>
          <a:p>
            <a:endParaRPr lang="de-DE"/>
          </a:p>
          <a:p>
            <a:r>
              <a:rPr lang="de-DE"/>
              <a:t>TT. Monat JJJJ</a:t>
            </a:r>
          </a:p>
          <a:p>
            <a:r>
              <a:rPr lang="de-DE"/>
              <a:t>Vortragender</a:t>
            </a:r>
          </a:p>
        </p:txBody>
      </p:sp>
      <p:sp>
        <p:nvSpPr>
          <p:cNvPr id="7180" name="Text Box 12"/>
          <p:cNvSpPr txBox="1">
            <a:spLocks noChangeArrowheads="1"/>
          </p:cNvSpPr>
          <p:nvPr/>
        </p:nvSpPr>
        <p:spPr bwMode="auto">
          <a:xfrm>
            <a:off x="358775" y="6405563"/>
            <a:ext cx="3600450" cy="215900"/>
          </a:xfrm>
          <a:prstGeom prst="rect">
            <a:avLst/>
          </a:prstGeom>
          <a:noFill/>
          <a:ln w="6350">
            <a:noFill/>
            <a:miter lim="800000"/>
            <a:headEnd/>
            <a:tailEnd/>
          </a:ln>
          <a:effectLst/>
        </p:spPr>
        <p:txBody>
          <a:bodyPr lIns="0" tIns="0" rIns="0" bIns="0"/>
          <a:lstStyle/>
          <a:p>
            <a:pPr>
              <a:spcBef>
                <a:spcPct val="50000"/>
              </a:spcBef>
            </a:pPr>
            <a:r>
              <a:rPr lang="de-DE" sz="800" dirty="0"/>
              <a:t>B O S C H   U N D   S I E M E N S   H A U S G E R Ä T E   G R U P </a:t>
            </a:r>
            <a:r>
              <a:rPr lang="de-DE" sz="800" dirty="0" err="1"/>
              <a:t>P</a:t>
            </a:r>
            <a:r>
              <a:rPr lang="de-DE" sz="800" dirty="0"/>
              <a:t> E</a:t>
            </a:r>
          </a:p>
        </p:txBody>
      </p:sp>
      <p:sp>
        <p:nvSpPr>
          <p:cNvPr id="10" name="Textfeld 9"/>
          <p:cNvSpPr txBox="1"/>
          <p:nvPr userDrawn="1"/>
        </p:nvSpPr>
        <p:spPr>
          <a:xfrm>
            <a:off x="270437" y="6345575"/>
            <a:ext cx="3645000" cy="215444"/>
          </a:xfrm>
          <a:prstGeom prst="rect">
            <a:avLst/>
          </a:prstGeom>
          <a:solidFill>
            <a:schemeClr val="accent3"/>
          </a:solidFill>
        </p:spPr>
        <p:txBody>
          <a:bodyPr wrap="square" rtlCol="0">
            <a:spAutoFit/>
          </a:bodyPr>
          <a:lstStyle/>
          <a:p>
            <a:endParaRPr lang="de-DE" sz="800" dirty="0">
              <a:solidFill>
                <a:schemeClr val="bg1"/>
              </a:solidFill>
            </a:endParaRPr>
          </a:p>
        </p:txBody>
      </p:sp>
      <p:pic>
        <p:nvPicPr>
          <p:cNvPr id="11" name="Picture 10" descr="qisc_logo.jpg"/>
          <p:cNvPicPr>
            <a:picLocks noChangeAspect="1"/>
          </p:cNvPicPr>
          <p:nvPr userDrawn="1"/>
        </p:nvPicPr>
        <p:blipFill>
          <a:blip r:embed="rId2"/>
          <a:stretch>
            <a:fillRect/>
          </a:stretch>
        </p:blipFill>
        <p:spPr>
          <a:xfrm>
            <a:off x="6446840" y="130175"/>
            <a:ext cx="2971797" cy="38099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ußzeilenplatzhalter 3"/>
          <p:cNvSpPr>
            <a:spLocks noGrp="1"/>
          </p:cNvSpPr>
          <p:nvPr>
            <p:ph type="ftr" sz="quarter" idx="10"/>
          </p:nvPr>
        </p:nvSpPr>
        <p:spPr/>
        <p:txBody>
          <a:bodyPr/>
          <a:lstStyle>
            <a:lvl1pPr>
              <a:defRPr/>
            </a:lvl1pPr>
          </a:lstStyle>
          <a:p>
            <a:r>
              <a:rPr lang="da-DK" dirty="0" smtClean="0"/>
              <a:t>PSAS2016 </a:t>
            </a:r>
            <a:r>
              <a:rPr lang="da-DK" dirty="0" smtClean="0"/>
              <a:t>I  </a:t>
            </a:r>
            <a:r>
              <a:rPr lang="da-DK" dirty="0" smtClean="0"/>
              <a:t>24.05.2016</a:t>
            </a:r>
            <a:endParaRPr lang="de-DE" dirty="0"/>
          </a:p>
        </p:txBody>
      </p:sp>
      <p:pic>
        <p:nvPicPr>
          <p:cNvPr id="5" name="Picture 16"/>
          <p:cNvPicPr>
            <a:picLocks noChangeAspect="1" noChangeArrowheads="1"/>
          </p:cNvPicPr>
          <p:nvPr userDrawn="1"/>
        </p:nvPicPr>
        <p:blipFill>
          <a:blip r:embed="rId2" cstate="print"/>
          <a:srcRect/>
          <a:stretch>
            <a:fillRect/>
          </a:stretch>
        </p:blipFill>
        <p:spPr bwMode="auto">
          <a:xfrm>
            <a:off x="6975437" y="225575"/>
            <a:ext cx="2362200" cy="457200"/>
          </a:xfrm>
          <a:prstGeom prst="rect">
            <a:avLst/>
          </a:prstGeom>
          <a:noFill/>
          <a:ln w="9525" cap="flat" cmpd="sng">
            <a:noFill/>
            <a:prstDash val="solid"/>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72300" y="1079500"/>
            <a:ext cx="2203450" cy="504031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58775" y="1079500"/>
            <a:ext cx="6461125" cy="5040313"/>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ußzeilenplatzhalter 3"/>
          <p:cNvSpPr>
            <a:spLocks noGrp="1"/>
          </p:cNvSpPr>
          <p:nvPr>
            <p:ph type="ftr" sz="quarter" idx="10"/>
          </p:nvPr>
        </p:nvSpPr>
        <p:spPr/>
        <p:txBody>
          <a:bodyPr/>
          <a:lstStyle>
            <a:lvl1pPr>
              <a:defRPr/>
            </a:lvl1pPr>
          </a:lstStyle>
          <a:p>
            <a:r>
              <a:rPr lang="da-DK" dirty="0" smtClean="0"/>
              <a:t>PSAS2016 </a:t>
            </a:r>
            <a:r>
              <a:rPr lang="da-DK" dirty="0" smtClean="0"/>
              <a:t>I  </a:t>
            </a:r>
            <a:r>
              <a:rPr lang="da-DK" dirty="0" smtClean="0"/>
              <a:t>24.05.2016</a:t>
            </a:r>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6294" y="265775"/>
            <a:ext cx="8579275" cy="1106462"/>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476292" y="1558279"/>
            <a:ext cx="4217518" cy="4390876"/>
          </a:xfrm>
        </p:spPr>
        <p:txBody>
          <a:bodyPr/>
          <a:lstStyle/>
          <a:p>
            <a:pPr lvl="0"/>
            <a:endParaRPr lang="en-GB" noProof="0" smtClean="0"/>
          </a:p>
        </p:txBody>
      </p:sp>
      <p:sp>
        <p:nvSpPr>
          <p:cNvPr id="4" name="Text Placeholder 3"/>
          <p:cNvSpPr>
            <a:spLocks noGrp="1"/>
          </p:cNvSpPr>
          <p:nvPr>
            <p:ph type="body" sz="half" idx="2"/>
          </p:nvPr>
        </p:nvSpPr>
        <p:spPr>
          <a:xfrm>
            <a:off x="4838051" y="1558279"/>
            <a:ext cx="4217518" cy="43908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3"/>
          <p:cNvSpPr>
            <a:spLocks noGrp="1" noChangeArrowheads="1"/>
          </p:cNvSpPr>
          <p:nvPr>
            <p:ph type="dt" idx="10"/>
          </p:nvPr>
        </p:nvSpPr>
        <p:spPr>
          <a:xfrm>
            <a:off x="6837627" y="6065964"/>
            <a:ext cx="2226204" cy="462580"/>
          </a:xfrm>
          <a:prstGeom prst="rect">
            <a:avLst/>
          </a:prstGeom>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r>
              <a:rPr lang="da-DK" dirty="0" smtClean="0"/>
              <a:t>PSAS2016 </a:t>
            </a:r>
            <a:r>
              <a:rPr lang="da-DK" dirty="0" smtClean="0"/>
              <a:t>I  </a:t>
            </a:r>
            <a:r>
              <a:rPr lang="da-DK" dirty="0" smtClean="0"/>
              <a:t>24.05.2016</a:t>
            </a:r>
            <a:endParaRPr lang="en-GB" dirty="0"/>
          </a:p>
        </p:txBody>
      </p:sp>
      <p:sp>
        <p:nvSpPr>
          <p:cNvPr id="7" name="Rectangle 5"/>
          <p:cNvSpPr>
            <a:spLocks noGrp="1" noChangeArrowheads="1"/>
          </p:cNvSpPr>
          <p:nvPr>
            <p:ph type="sldNum" idx="12"/>
          </p:nvPr>
        </p:nvSpPr>
        <p:spPr>
          <a:xfrm>
            <a:off x="477044" y="6065964"/>
            <a:ext cx="2226204" cy="462580"/>
          </a:xfrm>
          <a:prstGeom prst="rect">
            <a:avLst/>
          </a:prstGeom>
          <a:ln/>
        </p:spPr>
        <p:txBody>
          <a:bodyPr/>
          <a:lstStyle>
            <a:lvl1pPr>
              <a:defRPr/>
            </a:lvl1pPr>
          </a:lstStyle>
          <a:p>
            <a:fld id="{0E5E3C57-59D5-BC48-A9A5-1C91C1817BC0}"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08473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ußzeilenplatzhalter 3"/>
          <p:cNvSpPr>
            <a:spLocks noGrp="1"/>
          </p:cNvSpPr>
          <p:nvPr>
            <p:ph type="ftr" sz="quarter" idx="10"/>
          </p:nvPr>
        </p:nvSpPr>
        <p:spPr/>
        <p:txBody>
          <a:bodyPr/>
          <a:lstStyle>
            <a:lvl1pPr>
              <a:defRPr/>
            </a:lvl1pPr>
          </a:lstStyle>
          <a:p>
            <a:r>
              <a:rPr lang="da-DK" dirty="0" smtClean="0"/>
              <a:t>PSAS2016 </a:t>
            </a:r>
            <a:r>
              <a:rPr lang="da-DK" dirty="0" smtClean="0"/>
              <a:t>I  </a:t>
            </a:r>
            <a:r>
              <a:rPr lang="da-DK" dirty="0" smtClean="0"/>
              <a:t>24.05.2016</a:t>
            </a:r>
            <a:endParaRPr lang="de-DE" dirty="0"/>
          </a:p>
        </p:txBody>
      </p:sp>
      <p:sp>
        <p:nvSpPr>
          <p:cNvPr id="5" name="Textfeld 4"/>
          <p:cNvSpPr txBox="1"/>
          <p:nvPr userDrawn="1"/>
        </p:nvSpPr>
        <p:spPr>
          <a:xfrm>
            <a:off x="270437" y="6345575"/>
            <a:ext cx="3645000" cy="215444"/>
          </a:xfrm>
          <a:prstGeom prst="rect">
            <a:avLst/>
          </a:prstGeom>
          <a:solidFill>
            <a:schemeClr val="accent3"/>
          </a:solidFill>
        </p:spPr>
        <p:txBody>
          <a:bodyPr wrap="square" rtlCol="0">
            <a:spAutoFit/>
          </a:bodyPr>
          <a:lstStyle/>
          <a:p>
            <a:endParaRPr lang="de-DE" sz="800" dirty="0"/>
          </a:p>
        </p:txBody>
      </p:sp>
      <p:pic>
        <p:nvPicPr>
          <p:cNvPr id="7" name="Picture 6" descr="qisc_logo.jpg"/>
          <p:cNvPicPr>
            <a:picLocks noChangeAspect="1"/>
          </p:cNvPicPr>
          <p:nvPr userDrawn="1"/>
        </p:nvPicPr>
        <p:blipFill>
          <a:blip r:embed="rId2"/>
          <a:stretch>
            <a:fillRect/>
          </a:stretch>
        </p:blipFill>
        <p:spPr>
          <a:xfrm>
            <a:off x="6065837" y="130175"/>
            <a:ext cx="3398838" cy="43574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4063" y="4279900"/>
            <a:ext cx="8108950" cy="13239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54063" y="2822575"/>
            <a:ext cx="8108950" cy="14573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Fußzeilenplatzhalter 3"/>
          <p:cNvSpPr>
            <a:spLocks noGrp="1"/>
          </p:cNvSpPr>
          <p:nvPr>
            <p:ph type="ftr" sz="quarter" idx="10"/>
          </p:nvPr>
        </p:nvSpPr>
        <p:spPr/>
        <p:txBody>
          <a:bodyPr/>
          <a:lstStyle>
            <a:lvl1pPr>
              <a:defRPr/>
            </a:lvl1pPr>
          </a:lstStyle>
          <a:p>
            <a:r>
              <a:rPr lang="da-DK" dirty="0" smtClean="0"/>
              <a:t>PSAS2016 </a:t>
            </a:r>
            <a:r>
              <a:rPr lang="da-DK" dirty="0" smtClean="0"/>
              <a:t>I  </a:t>
            </a:r>
            <a:r>
              <a:rPr lang="da-DK" dirty="0" smtClean="0"/>
              <a:t>24.05.2016</a:t>
            </a:r>
            <a:endParaRPr lang="de-DE" dirty="0"/>
          </a:p>
        </p:txBody>
      </p:sp>
      <p:pic>
        <p:nvPicPr>
          <p:cNvPr id="7" name="Picture 6" descr="qisc_logo.jpg"/>
          <p:cNvPicPr>
            <a:picLocks noChangeAspect="1"/>
          </p:cNvPicPr>
          <p:nvPr userDrawn="1"/>
        </p:nvPicPr>
        <p:blipFill>
          <a:blip r:embed="rId2"/>
          <a:stretch>
            <a:fillRect/>
          </a:stretch>
        </p:blipFill>
        <p:spPr>
          <a:xfrm>
            <a:off x="6005199" y="66675"/>
            <a:ext cx="3467100" cy="4445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58775" y="1620838"/>
            <a:ext cx="4332288"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843463" y="1620838"/>
            <a:ext cx="4332287"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ußzeilenplatzhalter 4"/>
          <p:cNvSpPr>
            <a:spLocks noGrp="1"/>
          </p:cNvSpPr>
          <p:nvPr>
            <p:ph type="ftr" sz="quarter" idx="10"/>
          </p:nvPr>
        </p:nvSpPr>
        <p:spPr/>
        <p:txBody>
          <a:bodyPr/>
          <a:lstStyle>
            <a:lvl1pPr>
              <a:defRPr/>
            </a:lvl1pPr>
          </a:lstStyle>
          <a:p>
            <a:r>
              <a:rPr lang="da-DK" dirty="0" smtClean="0"/>
              <a:t>PSAS2016 </a:t>
            </a:r>
            <a:r>
              <a:rPr lang="da-DK" dirty="0" smtClean="0"/>
              <a:t>I  </a:t>
            </a:r>
            <a:r>
              <a:rPr lang="da-DK" dirty="0" smtClean="0"/>
              <a:t>24.05.2016</a:t>
            </a:r>
            <a:endParaRPr lang="de-DE" dirty="0"/>
          </a:p>
        </p:txBody>
      </p:sp>
      <p:pic>
        <p:nvPicPr>
          <p:cNvPr id="6" name="Picture 16"/>
          <p:cNvPicPr>
            <a:picLocks noChangeAspect="1" noChangeArrowheads="1"/>
          </p:cNvPicPr>
          <p:nvPr userDrawn="1"/>
        </p:nvPicPr>
        <p:blipFill>
          <a:blip r:embed="rId2" cstate="print"/>
          <a:srcRect/>
          <a:stretch>
            <a:fillRect/>
          </a:stretch>
        </p:blipFill>
        <p:spPr bwMode="auto">
          <a:xfrm>
            <a:off x="6975437" y="225575"/>
            <a:ext cx="2362200" cy="457200"/>
          </a:xfrm>
          <a:prstGeom prst="rect">
            <a:avLst/>
          </a:prstGeom>
          <a:noFill/>
          <a:ln w="9525" cap="flat" cmpd="sng">
            <a:noFill/>
            <a:prstDash val="solid"/>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77838" y="266700"/>
            <a:ext cx="8586787" cy="1109663"/>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77838" y="1490663"/>
            <a:ext cx="4214812"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77838" y="2112963"/>
            <a:ext cx="4214812" cy="38369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846638" y="1490663"/>
            <a:ext cx="4217987"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846638" y="2112963"/>
            <a:ext cx="4217987" cy="38369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ußzeilenplatzhalter 6"/>
          <p:cNvSpPr>
            <a:spLocks noGrp="1"/>
          </p:cNvSpPr>
          <p:nvPr>
            <p:ph type="ftr" sz="quarter" idx="10"/>
          </p:nvPr>
        </p:nvSpPr>
        <p:spPr/>
        <p:txBody>
          <a:bodyPr/>
          <a:lstStyle>
            <a:lvl1pPr>
              <a:defRPr/>
            </a:lvl1pPr>
          </a:lstStyle>
          <a:p>
            <a:r>
              <a:rPr lang="da-DK" dirty="0" smtClean="0"/>
              <a:t>PSAS2016 </a:t>
            </a:r>
            <a:r>
              <a:rPr lang="da-DK" dirty="0" smtClean="0"/>
              <a:t>I  </a:t>
            </a:r>
            <a:r>
              <a:rPr lang="da-DK" dirty="0" smtClean="0"/>
              <a:t>24.05.2016</a:t>
            </a:r>
            <a:endParaRPr lang="de-DE" dirty="0"/>
          </a:p>
        </p:txBody>
      </p:sp>
      <p:pic>
        <p:nvPicPr>
          <p:cNvPr id="8" name="Picture 16"/>
          <p:cNvPicPr>
            <a:picLocks noChangeAspect="1" noChangeArrowheads="1"/>
          </p:cNvPicPr>
          <p:nvPr userDrawn="1"/>
        </p:nvPicPr>
        <p:blipFill>
          <a:blip r:embed="rId2" cstate="print"/>
          <a:srcRect/>
          <a:stretch>
            <a:fillRect/>
          </a:stretch>
        </p:blipFill>
        <p:spPr bwMode="auto">
          <a:xfrm>
            <a:off x="6975437" y="225575"/>
            <a:ext cx="2362200" cy="457200"/>
          </a:xfrm>
          <a:prstGeom prst="rect">
            <a:avLst/>
          </a:prstGeom>
          <a:noFill/>
          <a:ln w="9525" cap="flat" cmpd="sng">
            <a:noFill/>
            <a:prstDash val="solid"/>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ußzeilenplatzhalter 2"/>
          <p:cNvSpPr>
            <a:spLocks noGrp="1"/>
          </p:cNvSpPr>
          <p:nvPr>
            <p:ph type="ftr" sz="quarter" idx="10"/>
          </p:nvPr>
        </p:nvSpPr>
        <p:spPr/>
        <p:txBody>
          <a:bodyPr/>
          <a:lstStyle>
            <a:lvl1pPr>
              <a:defRPr/>
            </a:lvl1pPr>
          </a:lstStyle>
          <a:p>
            <a:r>
              <a:rPr lang="da-DK" dirty="0" smtClean="0"/>
              <a:t>PSAS2016 </a:t>
            </a:r>
            <a:r>
              <a:rPr lang="da-DK" dirty="0" smtClean="0"/>
              <a:t>I  </a:t>
            </a:r>
            <a:r>
              <a:rPr lang="da-DK" dirty="0" smtClean="0"/>
              <a:t>24.05.2016</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lvl1pPr>
              <a:defRPr/>
            </a:lvl1pPr>
          </a:lstStyle>
          <a:p>
            <a:r>
              <a:rPr lang="da-DK" dirty="0" smtClean="0"/>
              <a:t>PSAS2016 </a:t>
            </a:r>
            <a:r>
              <a:rPr lang="da-DK" dirty="0" smtClean="0"/>
              <a:t>I  </a:t>
            </a:r>
            <a:r>
              <a:rPr lang="da-DK" dirty="0" smtClean="0"/>
              <a:t>24.05.2016</a:t>
            </a:r>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77838" y="265113"/>
            <a:ext cx="3138487" cy="1128712"/>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730625" y="265113"/>
            <a:ext cx="5334000" cy="56848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77838" y="1393825"/>
            <a:ext cx="3138487" cy="4556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Fußzeilenplatzhalter 4"/>
          <p:cNvSpPr>
            <a:spLocks noGrp="1"/>
          </p:cNvSpPr>
          <p:nvPr>
            <p:ph type="ftr" sz="quarter" idx="10"/>
          </p:nvPr>
        </p:nvSpPr>
        <p:spPr/>
        <p:txBody>
          <a:bodyPr/>
          <a:lstStyle>
            <a:lvl1pPr>
              <a:defRPr/>
            </a:lvl1pPr>
          </a:lstStyle>
          <a:p>
            <a:r>
              <a:rPr lang="da-DK" dirty="0" smtClean="0"/>
              <a:t>PSAS2016 </a:t>
            </a:r>
            <a:r>
              <a:rPr lang="da-DK" dirty="0" smtClean="0"/>
              <a:t>I  </a:t>
            </a:r>
            <a:r>
              <a:rPr lang="da-DK" dirty="0" smtClean="0"/>
              <a:t>24.05.2016</a:t>
            </a:r>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870075" y="4662488"/>
            <a:ext cx="5724525" cy="550862"/>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870075" y="595313"/>
            <a:ext cx="5724525" cy="39973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870075" y="5213350"/>
            <a:ext cx="5724525" cy="7810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Fußzeilenplatzhalter 4"/>
          <p:cNvSpPr>
            <a:spLocks noGrp="1"/>
          </p:cNvSpPr>
          <p:nvPr>
            <p:ph type="ftr" sz="quarter" idx="10"/>
          </p:nvPr>
        </p:nvSpPr>
        <p:spPr/>
        <p:txBody>
          <a:bodyPr/>
          <a:lstStyle>
            <a:lvl1pPr>
              <a:defRPr/>
            </a:lvl1pPr>
          </a:lstStyle>
          <a:p>
            <a:r>
              <a:rPr lang="da-DK" dirty="0" smtClean="0"/>
              <a:t>PSAS2016 </a:t>
            </a:r>
            <a:r>
              <a:rPr lang="da-DK" dirty="0" smtClean="0"/>
              <a:t>I  </a:t>
            </a:r>
            <a:r>
              <a:rPr lang="da-DK" dirty="0" smtClean="0"/>
              <a:t>24.05.2016</a:t>
            </a:r>
            <a:endParaRPr lang="de-DE" dirty="0"/>
          </a:p>
        </p:txBody>
      </p:sp>
      <p:pic>
        <p:nvPicPr>
          <p:cNvPr id="6" name="Picture 16"/>
          <p:cNvPicPr>
            <a:picLocks noChangeAspect="1" noChangeArrowheads="1"/>
          </p:cNvPicPr>
          <p:nvPr userDrawn="1"/>
        </p:nvPicPr>
        <p:blipFill>
          <a:blip r:embed="rId2" cstate="print"/>
          <a:srcRect/>
          <a:stretch>
            <a:fillRect/>
          </a:stretch>
        </p:blipFill>
        <p:spPr bwMode="auto">
          <a:xfrm>
            <a:off x="6975437" y="225575"/>
            <a:ext cx="2362200" cy="457200"/>
          </a:xfrm>
          <a:prstGeom prst="rect">
            <a:avLst/>
          </a:prstGeom>
          <a:noFill/>
          <a:ln w="9525" cap="flat" cmpd="sng">
            <a:noFill/>
            <a:prstDash val="solid"/>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079500"/>
            <a:ext cx="8816975" cy="360363"/>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lvl="0"/>
            <a:r>
              <a:rPr lang="de-DE" smtClean="0"/>
              <a:t>Titelmasterformat durch Klicken bearbeiten</a:t>
            </a:r>
          </a:p>
        </p:txBody>
      </p:sp>
      <p:sp>
        <p:nvSpPr>
          <p:cNvPr id="1029" name="Rectangle 5"/>
          <p:cNvSpPr>
            <a:spLocks noGrp="1" noChangeArrowheads="1"/>
          </p:cNvSpPr>
          <p:nvPr>
            <p:ph type="ftr" sz="quarter" idx="3"/>
          </p:nvPr>
        </p:nvSpPr>
        <p:spPr bwMode="auto">
          <a:xfrm>
            <a:off x="4140200"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lvl1pPr algn="r">
              <a:defRPr sz="800"/>
            </a:lvl1pPr>
          </a:lstStyle>
          <a:p>
            <a:r>
              <a:rPr lang="da-DK" dirty="0" smtClean="0"/>
              <a:t>PSAS2016 </a:t>
            </a:r>
            <a:r>
              <a:rPr lang="da-DK" dirty="0" smtClean="0"/>
              <a:t>I  </a:t>
            </a:r>
            <a:r>
              <a:rPr lang="da-DK" dirty="0" smtClean="0"/>
              <a:t>24.05.2016</a:t>
            </a:r>
            <a:endParaRPr lang="de-DE" dirty="0"/>
          </a:p>
        </p:txBody>
      </p:sp>
      <p:sp>
        <p:nvSpPr>
          <p:cNvPr id="1063" name="Line 39"/>
          <p:cNvSpPr>
            <a:spLocks noChangeShapeType="1"/>
          </p:cNvSpPr>
          <p:nvPr/>
        </p:nvSpPr>
        <p:spPr bwMode="auto">
          <a:xfrm>
            <a:off x="0" y="898525"/>
            <a:ext cx="9540875" cy="0"/>
          </a:xfrm>
          <a:prstGeom prst="line">
            <a:avLst/>
          </a:prstGeom>
          <a:noFill/>
          <a:ln w="9525">
            <a:solidFill>
              <a:schemeClr val="tx1"/>
            </a:solidFill>
            <a:round/>
            <a:headEnd/>
            <a:tailEnd/>
          </a:ln>
          <a:effectLst/>
        </p:spPr>
        <p:txBody>
          <a:bodyPr/>
          <a:lstStyle/>
          <a:p>
            <a:endParaRPr lang="de-DE"/>
          </a:p>
        </p:txBody>
      </p:sp>
      <p:sp>
        <p:nvSpPr>
          <p:cNvPr id="1064" name="Line 40"/>
          <p:cNvSpPr>
            <a:spLocks noChangeShapeType="1"/>
          </p:cNvSpPr>
          <p:nvPr/>
        </p:nvSpPr>
        <p:spPr bwMode="auto">
          <a:xfrm>
            <a:off x="0" y="6302375"/>
            <a:ext cx="9540875" cy="0"/>
          </a:xfrm>
          <a:prstGeom prst="line">
            <a:avLst/>
          </a:prstGeom>
          <a:noFill/>
          <a:ln w="9525">
            <a:solidFill>
              <a:schemeClr val="tx1"/>
            </a:solidFill>
            <a:round/>
            <a:headEnd/>
            <a:tailEnd/>
          </a:ln>
          <a:effectLst/>
        </p:spPr>
        <p:txBody>
          <a:bodyPr/>
          <a:lstStyle/>
          <a:p>
            <a:endParaRPr lang="de-DE"/>
          </a:p>
        </p:txBody>
      </p:sp>
      <p:sp>
        <p:nvSpPr>
          <p:cNvPr id="1065" name="Rectangle 41"/>
          <p:cNvSpPr>
            <a:spLocks noGrp="1" noChangeArrowheads="1"/>
          </p:cNvSpPr>
          <p:nvPr>
            <p:ph type="body" idx="1"/>
          </p:nvPr>
        </p:nvSpPr>
        <p:spPr bwMode="auto">
          <a:xfrm>
            <a:off x="358775" y="1620838"/>
            <a:ext cx="8816975" cy="4498975"/>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70" name="Text Box 46"/>
          <p:cNvSpPr txBox="1">
            <a:spLocks noChangeArrowheads="1"/>
          </p:cNvSpPr>
          <p:nvPr/>
        </p:nvSpPr>
        <p:spPr bwMode="auto">
          <a:xfrm>
            <a:off x="358775" y="6405563"/>
            <a:ext cx="3600450" cy="215900"/>
          </a:xfrm>
          <a:prstGeom prst="rect">
            <a:avLst/>
          </a:prstGeom>
          <a:noFill/>
          <a:ln w="6350">
            <a:noFill/>
            <a:miter lim="800000"/>
            <a:headEnd/>
            <a:tailEnd/>
          </a:ln>
          <a:effectLst/>
        </p:spPr>
        <p:txBody>
          <a:bodyPr lIns="0" tIns="0" rIns="0" bIns="0"/>
          <a:lstStyle/>
          <a:p>
            <a:pPr>
              <a:spcBef>
                <a:spcPct val="50000"/>
              </a:spcBef>
            </a:pPr>
            <a:endParaRPr lang="de-DE" sz="80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p:titleStyle>
    <p:bodyStyle>
      <a:lvl1pPr marL="271463" indent="-271463" algn="l" rtl="0" fontAlgn="base">
        <a:spcBef>
          <a:spcPct val="20000"/>
        </a:spcBef>
        <a:spcAft>
          <a:spcPct val="0"/>
        </a:spcAft>
        <a:buClr>
          <a:schemeClr val="hlink"/>
        </a:buClr>
        <a:buFont typeface="Wingdings" pitchFamily="2" charset="2"/>
        <a:defRPr sz="1600">
          <a:solidFill>
            <a:schemeClr val="tx1"/>
          </a:solidFill>
          <a:latin typeface="+mn-lt"/>
          <a:ea typeface="+mn-ea"/>
          <a:cs typeface="+mn-cs"/>
        </a:defRPr>
      </a:lvl1pPr>
      <a:lvl2pPr marL="627063" indent="-176213" algn="l" rtl="0" fontAlgn="base">
        <a:spcBef>
          <a:spcPct val="20000"/>
        </a:spcBef>
        <a:spcAft>
          <a:spcPct val="0"/>
        </a:spcAft>
        <a:defRPr sz="1600">
          <a:solidFill>
            <a:schemeClr val="tx1"/>
          </a:solidFill>
          <a:latin typeface="+mn-lt"/>
        </a:defRPr>
      </a:lvl2pPr>
      <a:lvl3pPr marL="985838" indent="-177800" algn="l" rtl="0" fontAlgn="base">
        <a:spcBef>
          <a:spcPct val="20000"/>
        </a:spcBef>
        <a:spcAft>
          <a:spcPct val="0"/>
        </a:spcAft>
        <a:buFont typeface="Arial" charset="0"/>
        <a:defRPr sz="1600">
          <a:solidFill>
            <a:schemeClr val="tx1"/>
          </a:solidFill>
          <a:latin typeface="+mn-lt"/>
        </a:defRPr>
      </a:lvl3pPr>
      <a:lvl4pPr marL="1346200" indent="-180975" algn="l" rtl="0" fontAlgn="base">
        <a:spcBef>
          <a:spcPct val="20000"/>
        </a:spcBef>
        <a:spcAft>
          <a:spcPct val="0"/>
        </a:spcAft>
        <a:buFont typeface="Arial" charset="0"/>
        <a:defRPr sz="1600">
          <a:solidFill>
            <a:schemeClr val="tx1"/>
          </a:solidFill>
          <a:latin typeface="+mn-lt"/>
        </a:defRPr>
      </a:lvl4pPr>
      <a:lvl5pPr marL="1704975" indent="-179388" algn="l" rtl="0" fontAlgn="base">
        <a:spcBef>
          <a:spcPct val="20000"/>
        </a:spcBef>
        <a:spcAft>
          <a:spcPct val="0"/>
        </a:spcAft>
        <a:buFont typeface="Arial" charset="0"/>
        <a:defRPr sz="1600">
          <a:solidFill>
            <a:schemeClr val="tx1"/>
          </a:solidFill>
          <a:latin typeface="+mn-lt"/>
        </a:defRPr>
      </a:lvl5pPr>
      <a:lvl6pPr marL="2162175" indent="-179388" algn="l" rtl="0" fontAlgn="base">
        <a:spcBef>
          <a:spcPct val="20000"/>
        </a:spcBef>
        <a:spcAft>
          <a:spcPct val="0"/>
        </a:spcAft>
        <a:buFont typeface="Arial" charset="0"/>
        <a:defRPr sz="1600">
          <a:solidFill>
            <a:schemeClr val="tx1"/>
          </a:solidFill>
          <a:latin typeface="+mn-lt"/>
        </a:defRPr>
      </a:lvl6pPr>
      <a:lvl7pPr marL="2619375" indent="-179388" algn="l" rtl="0" fontAlgn="base">
        <a:spcBef>
          <a:spcPct val="20000"/>
        </a:spcBef>
        <a:spcAft>
          <a:spcPct val="0"/>
        </a:spcAft>
        <a:buFont typeface="Arial" charset="0"/>
        <a:defRPr sz="1600">
          <a:solidFill>
            <a:schemeClr val="tx1"/>
          </a:solidFill>
          <a:latin typeface="+mn-lt"/>
        </a:defRPr>
      </a:lvl7pPr>
      <a:lvl8pPr marL="3076575" indent="-179388" algn="l" rtl="0" fontAlgn="base">
        <a:spcBef>
          <a:spcPct val="20000"/>
        </a:spcBef>
        <a:spcAft>
          <a:spcPct val="0"/>
        </a:spcAft>
        <a:buFont typeface="Arial" charset="0"/>
        <a:defRPr sz="1600">
          <a:solidFill>
            <a:schemeClr val="tx1"/>
          </a:solidFill>
          <a:latin typeface="+mn-lt"/>
        </a:defRPr>
      </a:lvl8pPr>
      <a:lvl9pPr marL="3533775" indent="-179388" algn="l" rtl="0" fontAlgn="base">
        <a:spcBef>
          <a:spcPct val="20000"/>
        </a:spcBef>
        <a:spcAft>
          <a:spcPct val="0"/>
        </a:spcAft>
        <a:buFont typeface="Arial" charset="0"/>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tiff"/><Relationship Id="rId6" Type="http://schemas.openxmlformats.org/officeDocument/2006/relationships/image" Target="../media/image6.jpe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image" Target="../media/image31.emf"/><Relationship Id="rId20" Type="http://schemas.openxmlformats.org/officeDocument/2006/relationships/oleObject" Target="../embeddings/oleObject26.bin"/><Relationship Id="rId21" Type="http://schemas.openxmlformats.org/officeDocument/2006/relationships/image" Target="../media/image37.emf"/><Relationship Id="rId22" Type="http://schemas.openxmlformats.org/officeDocument/2006/relationships/oleObject" Target="../embeddings/oleObject27.bin"/><Relationship Id="rId23" Type="http://schemas.openxmlformats.org/officeDocument/2006/relationships/image" Target="../media/image38.emf"/><Relationship Id="rId10" Type="http://schemas.openxmlformats.org/officeDocument/2006/relationships/oleObject" Target="../embeddings/oleObject21.bin"/><Relationship Id="rId11" Type="http://schemas.openxmlformats.org/officeDocument/2006/relationships/image" Target="../media/image32.emf"/><Relationship Id="rId12" Type="http://schemas.openxmlformats.org/officeDocument/2006/relationships/oleObject" Target="../embeddings/oleObject22.bin"/><Relationship Id="rId13" Type="http://schemas.openxmlformats.org/officeDocument/2006/relationships/image" Target="../media/image33.emf"/><Relationship Id="rId14" Type="http://schemas.openxmlformats.org/officeDocument/2006/relationships/oleObject" Target="../embeddings/oleObject23.bin"/><Relationship Id="rId15" Type="http://schemas.openxmlformats.org/officeDocument/2006/relationships/image" Target="../media/image34.emf"/><Relationship Id="rId16" Type="http://schemas.openxmlformats.org/officeDocument/2006/relationships/oleObject" Target="../embeddings/oleObject24.bin"/><Relationship Id="rId17" Type="http://schemas.openxmlformats.org/officeDocument/2006/relationships/image" Target="../media/image35.emf"/><Relationship Id="rId18" Type="http://schemas.openxmlformats.org/officeDocument/2006/relationships/oleObject" Target="../embeddings/oleObject25.bin"/><Relationship Id="rId19" Type="http://schemas.openxmlformats.org/officeDocument/2006/relationships/image" Target="../media/image36.emf"/><Relationship Id="rId1" Type="http://schemas.openxmlformats.org/officeDocument/2006/relationships/vmlDrawing" Target="../drawings/vmlDrawing4.vml"/><Relationship Id="rId2" Type="http://schemas.openxmlformats.org/officeDocument/2006/relationships/slideLayout" Target="../slideLayouts/slideLayout13.xml"/><Relationship Id="rId3" Type="http://schemas.openxmlformats.org/officeDocument/2006/relationships/notesSlide" Target="../notesSlides/notesSlide9.xml"/><Relationship Id="rId4" Type="http://schemas.openxmlformats.org/officeDocument/2006/relationships/oleObject" Target="../embeddings/oleObject18.bin"/><Relationship Id="rId5" Type="http://schemas.openxmlformats.org/officeDocument/2006/relationships/image" Target="../media/image29.wmf"/><Relationship Id="rId6" Type="http://schemas.openxmlformats.org/officeDocument/2006/relationships/oleObject" Target="../embeddings/oleObject19.bin"/><Relationship Id="rId7" Type="http://schemas.openxmlformats.org/officeDocument/2006/relationships/image" Target="../media/image30.emf"/><Relationship Id="rId8" Type="http://schemas.openxmlformats.org/officeDocument/2006/relationships/oleObject" Target="../embeddings/oleObject20.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9" Type="http://schemas.openxmlformats.org/officeDocument/2006/relationships/image" Target="../media/image42.emf"/><Relationship Id="rId20" Type="http://schemas.openxmlformats.org/officeDocument/2006/relationships/oleObject" Target="../embeddings/oleObject36.bin"/><Relationship Id="rId21" Type="http://schemas.openxmlformats.org/officeDocument/2006/relationships/image" Target="../media/image48.emf"/><Relationship Id="rId22" Type="http://schemas.openxmlformats.org/officeDocument/2006/relationships/oleObject" Target="../embeddings/oleObject37.bin"/><Relationship Id="rId23" Type="http://schemas.openxmlformats.org/officeDocument/2006/relationships/image" Target="../media/image49.emf"/><Relationship Id="rId24" Type="http://schemas.openxmlformats.org/officeDocument/2006/relationships/oleObject" Target="../embeddings/oleObject38.bin"/><Relationship Id="rId25" Type="http://schemas.openxmlformats.org/officeDocument/2006/relationships/image" Target="../media/image50.emf"/><Relationship Id="rId26" Type="http://schemas.openxmlformats.org/officeDocument/2006/relationships/oleObject" Target="../embeddings/oleObject39.bin"/><Relationship Id="rId27" Type="http://schemas.openxmlformats.org/officeDocument/2006/relationships/image" Target="../media/image51.emf"/><Relationship Id="rId28" Type="http://schemas.openxmlformats.org/officeDocument/2006/relationships/oleObject" Target="../embeddings/oleObject40.bin"/><Relationship Id="rId29" Type="http://schemas.openxmlformats.org/officeDocument/2006/relationships/image" Target="../media/image52.emf"/><Relationship Id="rId30" Type="http://schemas.openxmlformats.org/officeDocument/2006/relationships/oleObject" Target="../embeddings/oleObject41.bin"/><Relationship Id="rId31" Type="http://schemas.openxmlformats.org/officeDocument/2006/relationships/image" Target="../media/image53.emf"/><Relationship Id="rId10" Type="http://schemas.openxmlformats.org/officeDocument/2006/relationships/oleObject" Target="../embeddings/oleObject31.bin"/><Relationship Id="rId11" Type="http://schemas.openxmlformats.org/officeDocument/2006/relationships/image" Target="../media/image43.emf"/><Relationship Id="rId12" Type="http://schemas.openxmlformats.org/officeDocument/2006/relationships/oleObject" Target="../embeddings/oleObject32.bin"/><Relationship Id="rId13" Type="http://schemas.openxmlformats.org/officeDocument/2006/relationships/image" Target="../media/image44.emf"/><Relationship Id="rId14" Type="http://schemas.openxmlformats.org/officeDocument/2006/relationships/oleObject" Target="../embeddings/oleObject33.bin"/><Relationship Id="rId15" Type="http://schemas.openxmlformats.org/officeDocument/2006/relationships/image" Target="../media/image45.emf"/><Relationship Id="rId16" Type="http://schemas.openxmlformats.org/officeDocument/2006/relationships/oleObject" Target="../embeddings/oleObject34.bin"/><Relationship Id="rId17" Type="http://schemas.openxmlformats.org/officeDocument/2006/relationships/image" Target="../media/image46.emf"/><Relationship Id="rId18" Type="http://schemas.openxmlformats.org/officeDocument/2006/relationships/oleObject" Target="../embeddings/oleObject35.bin"/><Relationship Id="rId19" Type="http://schemas.openxmlformats.org/officeDocument/2006/relationships/image" Target="../media/image47.emf"/><Relationship Id="rId1" Type="http://schemas.openxmlformats.org/officeDocument/2006/relationships/vmlDrawing" Target="../drawings/vmlDrawing5.vml"/><Relationship Id="rId2" Type="http://schemas.openxmlformats.org/officeDocument/2006/relationships/slideLayout" Target="../slideLayouts/slideLayout12.xml"/><Relationship Id="rId3" Type="http://schemas.openxmlformats.org/officeDocument/2006/relationships/notesSlide" Target="../notesSlides/notesSlide13.xml"/><Relationship Id="rId4" Type="http://schemas.openxmlformats.org/officeDocument/2006/relationships/oleObject" Target="../embeddings/oleObject28.bin"/><Relationship Id="rId5" Type="http://schemas.openxmlformats.org/officeDocument/2006/relationships/image" Target="../media/image29.wmf"/><Relationship Id="rId6" Type="http://schemas.openxmlformats.org/officeDocument/2006/relationships/oleObject" Target="../embeddings/oleObject29.bin"/><Relationship Id="rId7" Type="http://schemas.openxmlformats.org/officeDocument/2006/relationships/image" Target="../media/image41.wmf"/><Relationship Id="rId8" Type="http://schemas.openxmlformats.org/officeDocument/2006/relationships/oleObject" Target="../embeddings/oleObject30.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54.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42.bin"/><Relationship Id="rId5" Type="http://schemas.openxmlformats.org/officeDocument/2006/relationships/image" Target="../media/image29.wmf"/><Relationship Id="rId6" Type="http://schemas.openxmlformats.org/officeDocument/2006/relationships/oleObject" Target="../embeddings/oleObject43.bin"/><Relationship Id="rId7" Type="http://schemas.openxmlformats.org/officeDocument/2006/relationships/image" Target="../media/image41.wmf"/><Relationship Id="rId8" Type="http://schemas.openxmlformats.org/officeDocument/2006/relationships/oleObject" Target="../embeddings/oleObject44.bin"/><Relationship Id="rId9" Type="http://schemas.openxmlformats.org/officeDocument/2006/relationships/image" Target="../media/image55.wmf"/><Relationship Id="rId10" Type="http://schemas.openxmlformats.org/officeDocument/2006/relationships/oleObject" Target="../embeddings/oleObject45.bin"/><Relationship Id="rId11" Type="http://schemas.openxmlformats.org/officeDocument/2006/relationships/image" Target="../media/image56.wmf"/><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9" Type="http://schemas.openxmlformats.org/officeDocument/2006/relationships/image" Target="../media/image59.emf"/><Relationship Id="rId20" Type="http://schemas.openxmlformats.org/officeDocument/2006/relationships/oleObject" Target="../embeddings/oleObject54.bin"/><Relationship Id="rId21" Type="http://schemas.openxmlformats.org/officeDocument/2006/relationships/image" Target="../media/image65.emf"/><Relationship Id="rId22" Type="http://schemas.openxmlformats.org/officeDocument/2006/relationships/oleObject" Target="../embeddings/oleObject55.bin"/><Relationship Id="rId23" Type="http://schemas.openxmlformats.org/officeDocument/2006/relationships/image" Target="../media/image66.emf"/><Relationship Id="rId24" Type="http://schemas.openxmlformats.org/officeDocument/2006/relationships/oleObject" Target="../embeddings/oleObject56.bin"/><Relationship Id="rId25" Type="http://schemas.openxmlformats.org/officeDocument/2006/relationships/image" Target="../media/image67.emf"/><Relationship Id="rId26" Type="http://schemas.openxmlformats.org/officeDocument/2006/relationships/oleObject" Target="../embeddings/oleObject57.bin"/><Relationship Id="rId27" Type="http://schemas.openxmlformats.org/officeDocument/2006/relationships/image" Target="../media/image32.emf"/><Relationship Id="rId28" Type="http://schemas.openxmlformats.org/officeDocument/2006/relationships/oleObject" Target="../embeddings/Microsoft_Equation2.bin"/><Relationship Id="rId29" Type="http://schemas.openxmlformats.org/officeDocument/2006/relationships/image" Target="../media/image68.emf"/><Relationship Id="rId10" Type="http://schemas.openxmlformats.org/officeDocument/2006/relationships/oleObject" Target="../embeddings/oleObject49.bin"/><Relationship Id="rId11" Type="http://schemas.openxmlformats.org/officeDocument/2006/relationships/image" Target="../media/image60.emf"/><Relationship Id="rId12" Type="http://schemas.openxmlformats.org/officeDocument/2006/relationships/oleObject" Target="../embeddings/oleObject50.bin"/><Relationship Id="rId13" Type="http://schemas.openxmlformats.org/officeDocument/2006/relationships/image" Target="../media/image61.emf"/><Relationship Id="rId14" Type="http://schemas.openxmlformats.org/officeDocument/2006/relationships/oleObject" Target="../embeddings/oleObject51.bin"/><Relationship Id="rId15" Type="http://schemas.openxmlformats.org/officeDocument/2006/relationships/image" Target="../media/image62.emf"/><Relationship Id="rId16" Type="http://schemas.openxmlformats.org/officeDocument/2006/relationships/oleObject" Target="../embeddings/oleObject52.bin"/><Relationship Id="rId17" Type="http://schemas.openxmlformats.org/officeDocument/2006/relationships/image" Target="../media/image63.emf"/><Relationship Id="rId18" Type="http://schemas.openxmlformats.org/officeDocument/2006/relationships/oleObject" Target="../embeddings/oleObject53.bin"/><Relationship Id="rId19" Type="http://schemas.openxmlformats.org/officeDocument/2006/relationships/image" Target="../media/image64.emf"/><Relationship Id="rId1" Type="http://schemas.openxmlformats.org/officeDocument/2006/relationships/vmlDrawing" Target="../drawings/vmlDrawing7.vml"/><Relationship Id="rId2" Type="http://schemas.openxmlformats.org/officeDocument/2006/relationships/slideLayout" Target="../slideLayouts/slideLayout13.xml"/><Relationship Id="rId3" Type="http://schemas.openxmlformats.org/officeDocument/2006/relationships/notesSlide" Target="../notesSlides/notesSlide17.xml"/><Relationship Id="rId4" Type="http://schemas.openxmlformats.org/officeDocument/2006/relationships/oleObject" Target="../embeddings/oleObject46.bin"/><Relationship Id="rId5" Type="http://schemas.openxmlformats.org/officeDocument/2006/relationships/image" Target="../media/image57.emf"/><Relationship Id="rId6" Type="http://schemas.openxmlformats.org/officeDocument/2006/relationships/oleObject" Target="../embeddings/oleObject47.bin"/><Relationship Id="rId7" Type="http://schemas.openxmlformats.org/officeDocument/2006/relationships/image" Target="../media/image58.emf"/><Relationship Id="rId8" Type="http://schemas.openxmlformats.org/officeDocument/2006/relationships/oleObject" Target="../embeddings/oleObject48.bin"/></Relationships>
</file>

<file path=ppt/slides/_rels/slide19.xml.rels><?xml version="1.0" encoding="UTF-8" standalone="yes"?>
<Relationships xmlns="http://schemas.openxmlformats.org/package/2006/relationships"><Relationship Id="rId9" Type="http://schemas.openxmlformats.org/officeDocument/2006/relationships/image" Target="../media/image71.emf"/><Relationship Id="rId20" Type="http://schemas.openxmlformats.org/officeDocument/2006/relationships/oleObject" Target="../embeddings/oleObject66.bin"/><Relationship Id="rId21" Type="http://schemas.openxmlformats.org/officeDocument/2006/relationships/image" Target="../media/image77.emf"/><Relationship Id="rId22" Type="http://schemas.openxmlformats.org/officeDocument/2006/relationships/oleObject" Target="../embeddings/oleObject67.bin"/><Relationship Id="rId23" Type="http://schemas.openxmlformats.org/officeDocument/2006/relationships/image" Target="../media/image78.emf"/><Relationship Id="rId24" Type="http://schemas.openxmlformats.org/officeDocument/2006/relationships/oleObject" Target="../embeddings/oleObject68.bin"/><Relationship Id="rId25" Type="http://schemas.openxmlformats.org/officeDocument/2006/relationships/image" Target="../media/image79.emf"/><Relationship Id="rId26" Type="http://schemas.openxmlformats.org/officeDocument/2006/relationships/oleObject" Target="../embeddings/Microsoft_Equation3.bin"/><Relationship Id="rId27" Type="http://schemas.openxmlformats.org/officeDocument/2006/relationships/image" Target="../media/image80.emf"/><Relationship Id="rId10" Type="http://schemas.openxmlformats.org/officeDocument/2006/relationships/oleObject" Target="../embeddings/oleObject61.bin"/><Relationship Id="rId11" Type="http://schemas.openxmlformats.org/officeDocument/2006/relationships/image" Target="../media/image72.emf"/><Relationship Id="rId12" Type="http://schemas.openxmlformats.org/officeDocument/2006/relationships/oleObject" Target="../embeddings/oleObject62.bin"/><Relationship Id="rId13" Type="http://schemas.openxmlformats.org/officeDocument/2006/relationships/image" Target="../media/image73.emf"/><Relationship Id="rId14" Type="http://schemas.openxmlformats.org/officeDocument/2006/relationships/oleObject" Target="../embeddings/oleObject63.bin"/><Relationship Id="rId15" Type="http://schemas.openxmlformats.org/officeDocument/2006/relationships/image" Target="../media/image74.emf"/><Relationship Id="rId16" Type="http://schemas.openxmlformats.org/officeDocument/2006/relationships/oleObject" Target="../embeddings/oleObject64.bin"/><Relationship Id="rId17" Type="http://schemas.openxmlformats.org/officeDocument/2006/relationships/image" Target="../media/image75.emf"/><Relationship Id="rId18" Type="http://schemas.openxmlformats.org/officeDocument/2006/relationships/oleObject" Target="../embeddings/oleObject65.bin"/><Relationship Id="rId19" Type="http://schemas.openxmlformats.org/officeDocument/2006/relationships/image" Target="../media/image76.emf"/><Relationship Id="rId1" Type="http://schemas.openxmlformats.org/officeDocument/2006/relationships/vmlDrawing" Target="../drawings/vmlDrawing8.vml"/><Relationship Id="rId2" Type="http://schemas.openxmlformats.org/officeDocument/2006/relationships/slideLayout" Target="../slideLayouts/slideLayout12.xml"/><Relationship Id="rId3" Type="http://schemas.openxmlformats.org/officeDocument/2006/relationships/notesSlide" Target="../notesSlides/notesSlide18.xml"/><Relationship Id="rId4" Type="http://schemas.openxmlformats.org/officeDocument/2006/relationships/oleObject" Target="../embeddings/oleObject58.bin"/><Relationship Id="rId5" Type="http://schemas.openxmlformats.org/officeDocument/2006/relationships/image" Target="../media/image69.emf"/><Relationship Id="rId6" Type="http://schemas.openxmlformats.org/officeDocument/2006/relationships/oleObject" Target="../embeddings/oleObject59.bin"/><Relationship Id="rId7" Type="http://schemas.openxmlformats.org/officeDocument/2006/relationships/image" Target="../media/image70.emf"/><Relationship Id="rId8" Type="http://schemas.openxmlformats.org/officeDocument/2006/relationships/oleObject" Target="../embeddings/oleObject60.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Microsoft_Equation1.bin"/><Relationship Id="rId5" Type="http://schemas.openxmlformats.org/officeDocument/2006/relationships/image" Target="../media/image8.emf"/><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81.png"/></Relationships>
</file>

<file path=ppt/slides/_rels/slide21.xml.rels><?xml version="1.0" encoding="UTF-8" standalone="yes"?>
<Relationships xmlns="http://schemas.openxmlformats.org/package/2006/relationships"><Relationship Id="rId9" Type="http://schemas.openxmlformats.org/officeDocument/2006/relationships/image" Target="../media/image84.emf"/><Relationship Id="rId20" Type="http://schemas.openxmlformats.org/officeDocument/2006/relationships/image" Target="../media/image89.emf"/><Relationship Id="rId10" Type="http://schemas.openxmlformats.org/officeDocument/2006/relationships/oleObject" Target="../embeddings/oleObject72.bin"/><Relationship Id="rId11" Type="http://schemas.openxmlformats.org/officeDocument/2006/relationships/image" Target="../media/image85.emf"/><Relationship Id="rId12" Type="http://schemas.openxmlformats.org/officeDocument/2006/relationships/oleObject" Target="../embeddings/oleObject73.bin"/><Relationship Id="rId13" Type="http://schemas.openxmlformats.org/officeDocument/2006/relationships/oleObject" Target="../embeddings/oleObject74.bin"/><Relationship Id="rId14" Type="http://schemas.openxmlformats.org/officeDocument/2006/relationships/image" Target="../media/image86.emf"/><Relationship Id="rId15" Type="http://schemas.openxmlformats.org/officeDocument/2006/relationships/oleObject" Target="../embeddings/oleObject75.bin"/><Relationship Id="rId16" Type="http://schemas.openxmlformats.org/officeDocument/2006/relationships/image" Target="../media/image87.wmf"/><Relationship Id="rId17" Type="http://schemas.openxmlformats.org/officeDocument/2006/relationships/oleObject" Target="../embeddings/oleObject76.bin"/><Relationship Id="rId18" Type="http://schemas.openxmlformats.org/officeDocument/2006/relationships/image" Target="../media/image88.wmf"/><Relationship Id="rId19" Type="http://schemas.openxmlformats.org/officeDocument/2006/relationships/oleObject" Target="../embeddings/oleObject77.bin"/><Relationship Id="rId1" Type="http://schemas.openxmlformats.org/officeDocument/2006/relationships/vmlDrawing" Target="../drawings/vmlDrawing9.vml"/><Relationship Id="rId2" Type="http://schemas.openxmlformats.org/officeDocument/2006/relationships/slideLayout" Target="../slideLayouts/slideLayout12.xml"/><Relationship Id="rId3" Type="http://schemas.openxmlformats.org/officeDocument/2006/relationships/notesSlide" Target="../notesSlides/notesSlide20.xml"/><Relationship Id="rId4" Type="http://schemas.openxmlformats.org/officeDocument/2006/relationships/oleObject" Target="../embeddings/oleObject69.bin"/><Relationship Id="rId5" Type="http://schemas.openxmlformats.org/officeDocument/2006/relationships/image" Target="../media/image82.wmf"/><Relationship Id="rId6" Type="http://schemas.openxmlformats.org/officeDocument/2006/relationships/oleObject" Target="../embeddings/oleObject70.bin"/><Relationship Id="rId7" Type="http://schemas.openxmlformats.org/officeDocument/2006/relationships/image" Target="../media/image83.emf"/><Relationship Id="rId8" Type="http://schemas.openxmlformats.org/officeDocument/2006/relationships/oleObject" Target="../embeddings/oleObject71.bin"/></Relationships>
</file>

<file path=ppt/slides/_rels/slide22.xml.rels><?xml version="1.0" encoding="UTF-8" standalone="yes"?>
<Relationships xmlns="http://schemas.openxmlformats.org/package/2006/relationships"><Relationship Id="rId20" Type="http://schemas.openxmlformats.org/officeDocument/2006/relationships/image" Target="../media/image89.emf"/><Relationship Id="rId21" Type="http://schemas.openxmlformats.org/officeDocument/2006/relationships/oleObject" Target="../embeddings/oleObject87.bin"/><Relationship Id="rId22" Type="http://schemas.openxmlformats.org/officeDocument/2006/relationships/image" Target="../media/image90.wmf"/><Relationship Id="rId23" Type="http://schemas.openxmlformats.org/officeDocument/2006/relationships/oleObject" Target="../embeddings/oleObject88.bin"/><Relationship Id="rId24" Type="http://schemas.openxmlformats.org/officeDocument/2006/relationships/image" Target="../media/image91.wmf"/><Relationship Id="rId25" Type="http://schemas.openxmlformats.org/officeDocument/2006/relationships/oleObject" Target="../embeddings/oleObject89.bin"/><Relationship Id="rId26" Type="http://schemas.openxmlformats.org/officeDocument/2006/relationships/oleObject" Target="../embeddings/oleObject90.bin"/><Relationship Id="rId27" Type="http://schemas.openxmlformats.org/officeDocument/2006/relationships/oleObject" Target="../embeddings/oleObject91.bin"/><Relationship Id="rId28" Type="http://schemas.openxmlformats.org/officeDocument/2006/relationships/image" Target="../media/image92.wmf"/><Relationship Id="rId29" Type="http://schemas.openxmlformats.org/officeDocument/2006/relationships/oleObject" Target="../embeddings/oleObject92.bin"/><Relationship Id="rId1" Type="http://schemas.openxmlformats.org/officeDocument/2006/relationships/vmlDrawing" Target="../drawings/vmlDrawing10.vml"/><Relationship Id="rId2" Type="http://schemas.openxmlformats.org/officeDocument/2006/relationships/slideLayout" Target="../slideLayouts/slideLayout12.xml"/><Relationship Id="rId3" Type="http://schemas.openxmlformats.org/officeDocument/2006/relationships/notesSlide" Target="../notesSlides/notesSlide21.xml"/><Relationship Id="rId4" Type="http://schemas.openxmlformats.org/officeDocument/2006/relationships/oleObject" Target="../embeddings/oleObject78.bin"/><Relationship Id="rId5" Type="http://schemas.openxmlformats.org/officeDocument/2006/relationships/image" Target="../media/image82.wmf"/><Relationship Id="rId30" Type="http://schemas.openxmlformats.org/officeDocument/2006/relationships/image" Target="../media/image93.wmf"/><Relationship Id="rId31" Type="http://schemas.openxmlformats.org/officeDocument/2006/relationships/oleObject" Target="../embeddings/oleObject93.bin"/><Relationship Id="rId32" Type="http://schemas.openxmlformats.org/officeDocument/2006/relationships/image" Target="../media/image94.wmf"/><Relationship Id="rId9" Type="http://schemas.openxmlformats.org/officeDocument/2006/relationships/image" Target="../media/image84.emf"/><Relationship Id="rId6" Type="http://schemas.openxmlformats.org/officeDocument/2006/relationships/oleObject" Target="../embeddings/oleObject79.bin"/><Relationship Id="rId7" Type="http://schemas.openxmlformats.org/officeDocument/2006/relationships/image" Target="../media/image83.emf"/><Relationship Id="rId8" Type="http://schemas.openxmlformats.org/officeDocument/2006/relationships/oleObject" Target="../embeddings/oleObject80.bin"/><Relationship Id="rId33" Type="http://schemas.openxmlformats.org/officeDocument/2006/relationships/oleObject" Target="../embeddings/oleObject94.bin"/><Relationship Id="rId34" Type="http://schemas.openxmlformats.org/officeDocument/2006/relationships/oleObject" Target="../embeddings/oleObject95.bin"/><Relationship Id="rId35" Type="http://schemas.openxmlformats.org/officeDocument/2006/relationships/image" Target="../media/image95.wmf"/><Relationship Id="rId36" Type="http://schemas.openxmlformats.org/officeDocument/2006/relationships/oleObject" Target="../embeddings/oleObject96.bin"/><Relationship Id="rId10" Type="http://schemas.openxmlformats.org/officeDocument/2006/relationships/oleObject" Target="../embeddings/oleObject81.bin"/><Relationship Id="rId11" Type="http://schemas.openxmlformats.org/officeDocument/2006/relationships/image" Target="../media/image85.emf"/><Relationship Id="rId12" Type="http://schemas.openxmlformats.org/officeDocument/2006/relationships/oleObject" Target="../embeddings/oleObject82.bin"/><Relationship Id="rId13" Type="http://schemas.openxmlformats.org/officeDocument/2006/relationships/oleObject" Target="../embeddings/oleObject83.bin"/><Relationship Id="rId14" Type="http://schemas.openxmlformats.org/officeDocument/2006/relationships/image" Target="../media/image86.emf"/><Relationship Id="rId15" Type="http://schemas.openxmlformats.org/officeDocument/2006/relationships/oleObject" Target="../embeddings/oleObject84.bin"/><Relationship Id="rId16" Type="http://schemas.openxmlformats.org/officeDocument/2006/relationships/image" Target="../media/image87.wmf"/><Relationship Id="rId17" Type="http://schemas.openxmlformats.org/officeDocument/2006/relationships/oleObject" Target="../embeddings/oleObject85.bin"/><Relationship Id="rId18" Type="http://schemas.openxmlformats.org/officeDocument/2006/relationships/image" Target="../media/image88.wmf"/><Relationship Id="rId19" Type="http://schemas.openxmlformats.org/officeDocument/2006/relationships/oleObject" Target="../embeddings/oleObject86.bin"/><Relationship Id="rId37" Type="http://schemas.openxmlformats.org/officeDocument/2006/relationships/image" Target="../media/image96.wmf"/><Relationship Id="rId38" Type="http://schemas.openxmlformats.org/officeDocument/2006/relationships/oleObject" Target="../embeddings/oleObject97.bin"/><Relationship Id="rId39" Type="http://schemas.openxmlformats.org/officeDocument/2006/relationships/oleObject" Target="../embeddings/oleObject98.bin"/><Relationship Id="rId40" Type="http://schemas.openxmlformats.org/officeDocument/2006/relationships/image" Target="../media/image97.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9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99.bin"/><Relationship Id="rId5" Type="http://schemas.openxmlformats.org/officeDocument/2006/relationships/image" Target="../media/image29.wmf"/><Relationship Id="rId6" Type="http://schemas.openxmlformats.org/officeDocument/2006/relationships/oleObject" Target="../embeddings/oleObject100.bin"/><Relationship Id="rId7" Type="http://schemas.openxmlformats.org/officeDocument/2006/relationships/image" Target="../media/image41.wmf"/><Relationship Id="rId8" Type="http://schemas.openxmlformats.org/officeDocument/2006/relationships/oleObject" Target="../embeddings/oleObject101.bin"/><Relationship Id="rId9" Type="http://schemas.openxmlformats.org/officeDocument/2006/relationships/image" Target="../media/image55.wmf"/><Relationship Id="rId10" Type="http://schemas.openxmlformats.org/officeDocument/2006/relationships/oleObject" Target="../embeddings/oleObject102.bin"/><Relationship Id="rId11" Type="http://schemas.openxmlformats.org/officeDocument/2006/relationships/image" Target="../media/image56.wmf"/><Relationship Id="rId1" Type="http://schemas.openxmlformats.org/officeDocument/2006/relationships/vmlDrawing" Target="../drawings/vmlDrawing11.vml"/><Relationship Id="rId2"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00.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103.bin"/><Relationship Id="rId5" Type="http://schemas.openxmlformats.org/officeDocument/2006/relationships/image" Target="../media/image101.emf"/><Relationship Id="rId6" Type="http://schemas.openxmlformats.org/officeDocument/2006/relationships/oleObject" Target="../embeddings/oleObject104.bin"/><Relationship Id="rId7" Type="http://schemas.openxmlformats.org/officeDocument/2006/relationships/oleObject" Target="../embeddings/oleObject105.bin"/><Relationship Id="rId8" Type="http://schemas.openxmlformats.org/officeDocument/2006/relationships/oleObject" Target="../embeddings/Microsoft_Equation4.bin"/><Relationship Id="rId1" Type="http://schemas.openxmlformats.org/officeDocument/2006/relationships/vmlDrawing" Target="../drawings/vmlDrawing12.vml"/><Relationship Id="rId2"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106.bin"/><Relationship Id="rId5" Type="http://schemas.openxmlformats.org/officeDocument/2006/relationships/image" Target="../media/image102.emf"/><Relationship Id="rId6" Type="http://schemas.openxmlformats.org/officeDocument/2006/relationships/oleObject" Target="../embeddings/oleObject107.bin"/><Relationship Id="rId7" Type="http://schemas.openxmlformats.org/officeDocument/2006/relationships/image" Target="../media/image103.emf"/><Relationship Id="rId8" Type="http://schemas.openxmlformats.org/officeDocument/2006/relationships/oleObject" Target="../embeddings/oleObject108.bin"/><Relationship Id="rId9" Type="http://schemas.openxmlformats.org/officeDocument/2006/relationships/image" Target="../media/image104.emf"/><Relationship Id="rId10" Type="http://schemas.openxmlformats.org/officeDocument/2006/relationships/oleObject" Target="../embeddings/Microsoft_Equation5.bin"/><Relationship Id="rId11" Type="http://schemas.openxmlformats.org/officeDocument/2006/relationships/image" Target="../media/image105.emf"/><Relationship Id="rId1" Type="http://schemas.openxmlformats.org/officeDocument/2006/relationships/vmlDrawing" Target="../drawings/vmlDrawing13.vml"/><Relationship Id="rId2"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09.bin"/><Relationship Id="rId5" Type="http://schemas.openxmlformats.org/officeDocument/2006/relationships/image" Target="../media/image101.emf"/><Relationship Id="rId6" Type="http://schemas.openxmlformats.org/officeDocument/2006/relationships/oleObject" Target="../embeddings/oleObject110.bin"/><Relationship Id="rId7" Type="http://schemas.openxmlformats.org/officeDocument/2006/relationships/oleObject" Target="../embeddings/oleObject111.bin"/><Relationship Id="rId8" Type="http://schemas.openxmlformats.org/officeDocument/2006/relationships/oleObject" Target="../embeddings/Microsoft_Equation6.bin"/><Relationship Id="rId1" Type="http://schemas.openxmlformats.org/officeDocument/2006/relationships/vmlDrawing" Target="../drawings/vmlDrawing14.vml"/><Relationship Id="rId2"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112.bin"/><Relationship Id="rId5" Type="http://schemas.openxmlformats.org/officeDocument/2006/relationships/image" Target="../media/image101.emf"/><Relationship Id="rId6" Type="http://schemas.openxmlformats.org/officeDocument/2006/relationships/oleObject" Target="../embeddings/Microsoft_Equation7.bin"/><Relationship Id="rId7" Type="http://schemas.openxmlformats.org/officeDocument/2006/relationships/image" Target="../media/image106.emf"/><Relationship Id="rId1" Type="http://schemas.openxmlformats.org/officeDocument/2006/relationships/vmlDrawing" Target="../drawings/vmlDrawing15.vml"/><Relationship Id="rId2"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1" Type="http://schemas.openxmlformats.org/officeDocument/2006/relationships/image" Target="../media/image110.wmf"/><Relationship Id="rId12" Type="http://schemas.openxmlformats.org/officeDocument/2006/relationships/oleObject" Target="../embeddings/oleObject117.bin"/><Relationship Id="rId13" Type="http://schemas.openxmlformats.org/officeDocument/2006/relationships/image" Target="../media/image111.wmf"/><Relationship Id="rId14" Type="http://schemas.openxmlformats.org/officeDocument/2006/relationships/oleObject" Target="../embeddings/oleObject118.bin"/><Relationship Id="rId15" Type="http://schemas.openxmlformats.org/officeDocument/2006/relationships/image" Target="../media/image112.emf"/><Relationship Id="rId16" Type="http://schemas.openxmlformats.org/officeDocument/2006/relationships/oleObject" Target="../embeddings/Microsoft_Equation8.bin"/><Relationship Id="rId17" Type="http://schemas.openxmlformats.org/officeDocument/2006/relationships/image" Target="../media/image113.emf"/><Relationship Id="rId1" Type="http://schemas.openxmlformats.org/officeDocument/2006/relationships/vmlDrawing" Target="../drawings/vmlDrawing16.vml"/><Relationship Id="rId2" Type="http://schemas.openxmlformats.org/officeDocument/2006/relationships/slideLayout" Target="../slideLayouts/slideLayout12.xml"/><Relationship Id="rId3" Type="http://schemas.openxmlformats.org/officeDocument/2006/relationships/notesSlide" Target="../notesSlides/notesSlide30.xml"/><Relationship Id="rId4" Type="http://schemas.openxmlformats.org/officeDocument/2006/relationships/oleObject" Target="../embeddings/oleObject113.bin"/><Relationship Id="rId5" Type="http://schemas.openxmlformats.org/officeDocument/2006/relationships/image" Target="../media/image107.wmf"/><Relationship Id="rId6" Type="http://schemas.openxmlformats.org/officeDocument/2006/relationships/oleObject" Target="../embeddings/oleObject114.bin"/><Relationship Id="rId7" Type="http://schemas.openxmlformats.org/officeDocument/2006/relationships/image" Target="../media/image108.wmf"/><Relationship Id="rId8" Type="http://schemas.openxmlformats.org/officeDocument/2006/relationships/oleObject" Target="../embeddings/oleObject115.bin"/><Relationship Id="rId9" Type="http://schemas.openxmlformats.org/officeDocument/2006/relationships/image" Target="../media/image109.wmf"/><Relationship Id="rId10" Type="http://schemas.openxmlformats.org/officeDocument/2006/relationships/oleObject" Target="../embeddings/oleObject116.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119.bin"/><Relationship Id="rId5" Type="http://schemas.openxmlformats.org/officeDocument/2006/relationships/image" Target="../media/image114.emf"/><Relationship Id="rId6" Type="http://schemas.openxmlformats.org/officeDocument/2006/relationships/oleObject" Target="../embeddings/Microsoft_Equation9.bin"/><Relationship Id="rId7" Type="http://schemas.openxmlformats.org/officeDocument/2006/relationships/image" Target="../media/image115.emf"/><Relationship Id="rId8" Type="http://schemas.openxmlformats.org/officeDocument/2006/relationships/image" Target="../media/image116.png"/><Relationship Id="rId1" Type="http://schemas.openxmlformats.org/officeDocument/2006/relationships/vmlDrawing" Target="../drawings/vmlDrawing17.vml"/><Relationship Id="rId2"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100.emf"/><Relationship Id="rId5" Type="http://schemas.openxmlformats.org/officeDocument/2006/relationships/oleObject" Target="../embeddings/Microsoft_Equation10.bin"/><Relationship Id="rId6" Type="http://schemas.openxmlformats.org/officeDocument/2006/relationships/image" Target="../media/image117.emf"/><Relationship Id="rId1" Type="http://schemas.openxmlformats.org/officeDocument/2006/relationships/vmlDrawing" Target="../drawings/vmlDrawing18.vml"/><Relationship Id="rId2"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1" Type="http://schemas.openxmlformats.org/officeDocument/2006/relationships/oleObject" Target="../embeddings/oleObject123.bin"/><Relationship Id="rId12" Type="http://schemas.openxmlformats.org/officeDocument/2006/relationships/image" Target="../media/image121.wmf"/><Relationship Id="rId13" Type="http://schemas.openxmlformats.org/officeDocument/2006/relationships/oleObject" Target="../embeddings/oleObject124.bin"/><Relationship Id="rId14" Type="http://schemas.openxmlformats.org/officeDocument/2006/relationships/image" Target="../media/image122.wmf"/><Relationship Id="rId15" Type="http://schemas.openxmlformats.org/officeDocument/2006/relationships/oleObject" Target="../embeddings/oleObject125.bin"/><Relationship Id="rId16" Type="http://schemas.openxmlformats.org/officeDocument/2006/relationships/image" Target="../media/image123.wmf"/><Relationship Id="rId17" Type="http://schemas.openxmlformats.org/officeDocument/2006/relationships/oleObject" Target="../embeddings/Microsoft_Equation11.bin"/><Relationship Id="rId18" Type="http://schemas.openxmlformats.org/officeDocument/2006/relationships/image" Target="../media/image124.wmf"/><Relationship Id="rId1" Type="http://schemas.openxmlformats.org/officeDocument/2006/relationships/vmlDrawing" Target="../drawings/vmlDrawing19.vml"/><Relationship Id="rId2" Type="http://schemas.openxmlformats.org/officeDocument/2006/relationships/slideLayout" Target="../slideLayouts/slideLayout6.xml"/><Relationship Id="rId3" Type="http://schemas.openxmlformats.org/officeDocument/2006/relationships/image" Target="../media/image125.emf"/><Relationship Id="rId4" Type="http://schemas.openxmlformats.org/officeDocument/2006/relationships/image" Target="../media/image126.emf"/><Relationship Id="rId5" Type="http://schemas.openxmlformats.org/officeDocument/2006/relationships/oleObject" Target="../embeddings/oleObject120.bin"/><Relationship Id="rId6" Type="http://schemas.openxmlformats.org/officeDocument/2006/relationships/image" Target="../media/image118.wmf"/><Relationship Id="rId7" Type="http://schemas.openxmlformats.org/officeDocument/2006/relationships/oleObject" Target="../embeddings/oleObject121.bin"/><Relationship Id="rId8" Type="http://schemas.openxmlformats.org/officeDocument/2006/relationships/image" Target="../media/image119.wmf"/><Relationship Id="rId9" Type="http://schemas.openxmlformats.org/officeDocument/2006/relationships/oleObject" Target="../embeddings/oleObject122.bin"/><Relationship Id="rId10" Type="http://schemas.openxmlformats.org/officeDocument/2006/relationships/image" Target="../media/image120.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1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1" Type="http://schemas.openxmlformats.org/officeDocument/2006/relationships/image" Target="../media/image135.png"/><Relationship Id="rId12" Type="http://schemas.openxmlformats.org/officeDocument/2006/relationships/image" Target="../media/image136.png"/><Relationship Id="rId13" Type="http://schemas.openxmlformats.org/officeDocument/2006/relationships/image" Target="../media/image137.png"/><Relationship Id="rId14" Type="http://schemas.openxmlformats.org/officeDocument/2006/relationships/image" Target="../media/image138.png"/><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132.png"/><Relationship Id="rId5" Type="http://schemas.openxmlformats.org/officeDocument/2006/relationships/image" Target="../media/image4.jpeg"/><Relationship Id="rId6" Type="http://schemas.openxmlformats.org/officeDocument/2006/relationships/image" Target="../media/image5.tiff"/><Relationship Id="rId7" Type="http://schemas.openxmlformats.org/officeDocument/2006/relationships/image" Target="../media/image6.jpeg"/><Relationship Id="rId8" Type="http://schemas.openxmlformats.org/officeDocument/2006/relationships/image" Target="../media/image7.png"/><Relationship Id="rId9" Type="http://schemas.openxmlformats.org/officeDocument/2006/relationships/image" Target="../media/image133.jpeg"/><Relationship Id="rId10" Type="http://schemas.openxmlformats.org/officeDocument/2006/relationships/image" Target="../media/image13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39.png"/><Relationship Id="rId1" Type="http://schemas.microsoft.com/office/2007/relationships/media" Target="../media/media1.mov"/><Relationship Id="rId2" Type="http://schemas.openxmlformats.org/officeDocument/2006/relationships/video" Target="../media/media1.mov"/></Relationships>
</file>

<file path=ppt/slides/_rels/slide42.xml.rels><?xml version="1.0" encoding="UTF-8" standalone="yes"?>
<Relationships xmlns="http://schemas.openxmlformats.org/package/2006/relationships"><Relationship Id="rId11" Type="http://schemas.openxmlformats.org/officeDocument/2006/relationships/image" Target="../media/image143.emf"/><Relationship Id="rId12" Type="http://schemas.openxmlformats.org/officeDocument/2006/relationships/oleObject" Target="../embeddings/oleObject130.bin"/><Relationship Id="rId13" Type="http://schemas.openxmlformats.org/officeDocument/2006/relationships/image" Target="../media/image144.emf"/><Relationship Id="rId1" Type="http://schemas.openxmlformats.org/officeDocument/2006/relationships/vmlDrawing" Target="../drawings/vmlDrawing20.vml"/><Relationship Id="rId2" Type="http://schemas.openxmlformats.org/officeDocument/2006/relationships/slideLayout" Target="../slideLayouts/slideLayout12.xml"/><Relationship Id="rId3" Type="http://schemas.openxmlformats.org/officeDocument/2006/relationships/notesSlide" Target="../notesSlides/notesSlide39.xml"/><Relationship Id="rId4" Type="http://schemas.openxmlformats.org/officeDocument/2006/relationships/oleObject" Target="../embeddings/oleObject126.bin"/><Relationship Id="rId5" Type="http://schemas.openxmlformats.org/officeDocument/2006/relationships/image" Target="../media/image140.emf"/><Relationship Id="rId6" Type="http://schemas.openxmlformats.org/officeDocument/2006/relationships/oleObject" Target="../embeddings/oleObject127.bin"/><Relationship Id="rId7" Type="http://schemas.openxmlformats.org/officeDocument/2006/relationships/image" Target="../media/image141.emf"/><Relationship Id="rId8" Type="http://schemas.openxmlformats.org/officeDocument/2006/relationships/oleObject" Target="../embeddings/oleObject128.bin"/><Relationship Id="rId9" Type="http://schemas.openxmlformats.org/officeDocument/2006/relationships/image" Target="../media/image142.emf"/><Relationship Id="rId10" Type="http://schemas.openxmlformats.org/officeDocument/2006/relationships/oleObject" Target="../embeddings/oleObject129.bin"/></Relationships>
</file>

<file path=ppt/slides/_rels/slide43.xml.rels><?xml version="1.0" encoding="UTF-8" standalone="yes"?>
<Relationships xmlns="http://schemas.openxmlformats.org/package/2006/relationships"><Relationship Id="rId9" Type="http://schemas.openxmlformats.org/officeDocument/2006/relationships/image" Target="../media/image86.emf"/><Relationship Id="rId20" Type="http://schemas.openxmlformats.org/officeDocument/2006/relationships/image" Target="../media/image95.wmf"/><Relationship Id="rId21" Type="http://schemas.openxmlformats.org/officeDocument/2006/relationships/oleObject" Target="../embeddings/oleObject140.bin"/><Relationship Id="rId22" Type="http://schemas.openxmlformats.org/officeDocument/2006/relationships/image" Target="../media/image96.wmf"/><Relationship Id="rId23" Type="http://schemas.openxmlformats.org/officeDocument/2006/relationships/oleObject" Target="../embeddings/oleObject141.bin"/><Relationship Id="rId24" Type="http://schemas.openxmlformats.org/officeDocument/2006/relationships/image" Target="../media/image82.wmf"/><Relationship Id="rId25" Type="http://schemas.openxmlformats.org/officeDocument/2006/relationships/oleObject" Target="../embeddings/oleObject142.bin"/><Relationship Id="rId26" Type="http://schemas.openxmlformats.org/officeDocument/2006/relationships/image" Target="../media/image97.wmf"/><Relationship Id="rId10" Type="http://schemas.openxmlformats.org/officeDocument/2006/relationships/oleObject" Target="../embeddings/oleObject134.bin"/><Relationship Id="rId11" Type="http://schemas.openxmlformats.org/officeDocument/2006/relationships/image" Target="../media/image87.wmf"/><Relationship Id="rId12" Type="http://schemas.openxmlformats.org/officeDocument/2006/relationships/oleObject" Target="../embeddings/oleObject135.bin"/><Relationship Id="rId13" Type="http://schemas.openxmlformats.org/officeDocument/2006/relationships/image" Target="../media/image92.wmf"/><Relationship Id="rId14" Type="http://schemas.openxmlformats.org/officeDocument/2006/relationships/oleObject" Target="../embeddings/oleObject136.bin"/><Relationship Id="rId15" Type="http://schemas.openxmlformats.org/officeDocument/2006/relationships/image" Target="../media/image93.wmf"/><Relationship Id="rId16" Type="http://schemas.openxmlformats.org/officeDocument/2006/relationships/oleObject" Target="../embeddings/oleObject137.bin"/><Relationship Id="rId17" Type="http://schemas.openxmlformats.org/officeDocument/2006/relationships/image" Target="../media/image94.wmf"/><Relationship Id="rId18" Type="http://schemas.openxmlformats.org/officeDocument/2006/relationships/oleObject" Target="../embeddings/oleObject138.bin"/><Relationship Id="rId19" Type="http://schemas.openxmlformats.org/officeDocument/2006/relationships/oleObject" Target="../embeddings/oleObject139.bin"/><Relationship Id="rId1" Type="http://schemas.openxmlformats.org/officeDocument/2006/relationships/vmlDrawing" Target="../drawings/vmlDrawing21.vml"/><Relationship Id="rId2" Type="http://schemas.openxmlformats.org/officeDocument/2006/relationships/slideLayout" Target="../slideLayouts/slideLayout12.xml"/><Relationship Id="rId3" Type="http://schemas.openxmlformats.org/officeDocument/2006/relationships/notesSlide" Target="../notesSlides/notesSlide40.xml"/><Relationship Id="rId4" Type="http://schemas.openxmlformats.org/officeDocument/2006/relationships/oleObject" Target="../embeddings/oleObject131.bin"/><Relationship Id="rId5" Type="http://schemas.openxmlformats.org/officeDocument/2006/relationships/image" Target="../media/image90.wmf"/><Relationship Id="rId6" Type="http://schemas.openxmlformats.org/officeDocument/2006/relationships/oleObject" Target="../embeddings/oleObject132.bin"/><Relationship Id="rId7" Type="http://schemas.openxmlformats.org/officeDocument/2006/relationships/image" Target="../media/image91.wmf"/><Relationship Id="rId8" Type="http://schemas.openxmlformats.org/officeDocument/2006/relationships/oleObject" Target="../embeddings/oleObject133.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143.bin"/><Relationship Id="rId5" Type="http://schemas.openxmlformats.org/officeDocument/2006/relationships/image" Target="../media/image145.emf"/><Relationship Id="rId6" Type="http://schemas.openxmlformats.org/officeDocument/2006/relationships/oleObject" Target="../embeddings/oleObject144.bin"/><Relationship Id="rId7" Type="http://schemas.openxmlformats.org/officeDocument/2006/relationships/image" Target="../media/image146.emf"/><Relationship Id="rId1" Type="http://schemas.openxmlformats.org/officeDocument/2006/relationships/vmlDrawing" Target="../drawings/vmlDrawing22.vml"/><Relationship Id="rId2"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1" Type="http://schemas.openxmlformats.org/officeDocument/2006/relationships/image" Target="../media/image34.emf"/><Relationship Id="rId12" Type="http://schemas.openxmlformats.org/officeDocument/2006/relationships/oleObject" Target="../embeddings/oleObject149.bin"/><Relationship Id="rId13" Type="http://schemas.openxmlformats.org/officeDocument/2006/relationships/image" Target="../media/image148.emf"/><Relationship Id="rId14" Type="http://schemas.openxmlformats.org/officeDocument/2006/relationships/oleObject" Target="../embeddings/oleObject150.bin"/><Relationship Id="rId15" Type="http://schemas.openxmlformats.org/officeDocument/2006/relationships/image" Target="../media/image149.emf"/><Relationship Id="rId1" Type="http://schemas.openxmlformats.org/officeDocument/2006/relationships/vmlDrawing" Target="../drawings/vmlDrawing23.vml"/><Relationship Id="rId2" Type="http://schemas.openxmlformats.org/officeDocument/2006/relationships/slideLayout" Target="../slideLayouts/slideLayout12.xml"/><Relationship Id="rId3" Type="http://schemas.openxmlformats.org/officeDocument/2006/relationships/notesSlide" Target="../notesSlides/notesSlide42.xml"/><Relationship Id="rId4" Type="http://schemas.openxmlformats.org/officeDocument/2006/relationships/oleObject" Target="../embeddings/oleObject145.bin"/><Relationship Id="rId5" Type="http://schemas.openxmlformats.org/officeDocument/2006/relationships/image" Target="../media/image147.emf"/><Relationship Id="rId6" Type="http://schemas.openxmlformats.org/officeDocument/2006/relationships/oleObject" Target="../embeddings/oleObject146.bin"/><Relationship Id="rId7" Type="http://schemas.openxmlformats.org/officeDocument/2006/relationships/image" Target="../media/image35.emf"/><Relationship Id="rId8" Type="http://schemas.openxmlformats.org/officeDocument/2006/relationships/oleObject" Target="../embeddings/oleObject147.bin"/><Relationship Id="rId9" Type="http://schemas.openxmlformats.org/officeDocument/2006/relationships/image" Target="../media/image36.emf"/><Relationship Id="rId10" Type="http://schemas.openxmlformats.org/officeDocument/2006/relationships/oleObject" Target="../embeddings/oleObject148.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9" Type="http://schemas.openxmlformats.org/officeDocument/2006/relationships/image" Target="../media/image26.emf"/><Relationship Id="rId20" Type="http://schemas.openxmlformats.org/officeDocument/2006/relationships/oleObject" Target="../embeddings/oleObject159.bin"/><Relationship Id="rId21" Type="http://schemas.openxmlformats.org/officeDocument/2006/relationships/image" Target="../media/image154.emf"/><Relationship Id="rId10" Type="http://schemas.openxmlformats.org/officeDocument/2006/relationships/oleObject" Target="../embeddings/oleObject154.bin"/><Relationship Id="rId11" Type="http://schemas.openxmlformats.org/officeDocument/2006/relationships/image" Target="../media/image27.emf"/><Relationship Id="rId12" Type="http://schemas.openxmlformats.org/officeDocument/2006/relationships/oleObject" Target="../embeddings/oleObject155.bin"/><Relationship Id="rId13" Type="http://schemas.openxmlformats.org/officeDocument/2006/relationships/image" Target="../media/image21.emf"/><Relationship Id="rId14" Type="http://schemas.openxmlformats.org/officeDocument/2006/relationships/oleObject" Target="../embeddings/oleObject156.bin"/><Relationship Id="rId15" Type="http://schemas.openxmlformats.org/officeDocument/2006/relationships/image" Target="../media/image22.emf"/><Relationship Id="rId16" Type="http://schemas.openxmlformats.org/officeDocument/2006/relationships/oleObject" Target="../embeddings/oleObject157.bin"/><Relationship Id="rId17" Type="http://schemas.openxmlformats.org/officeDocument/2006/relationships/image" Target="../media/image28.emf"/><Relationship Id="rId18" Type="http://schemas.openxmlformats.org/officeDocument/2006/relationships/oleObject" Target="../embeddings/oleObject158.bin"/><Relationship Id="rId19" Type="http://schemas.openxmlformats.org/officeDocument/2006/relationships/image" Target="../media/image153.emf"/><Relationship Id="rId1" Type="http://schemas.openxmlformats.org/officeDocument/2006/relationships/vmlDrawing" Target="../drawings/vmlDrawing24.vml"/><Relationship Id="rId2" Type="http://schemas.openxmlformats.org/officeDocument/2006/relationships/slideLayout" Target="../slideLayouts/slideLayout12.xml"/><Relationship Id="rId3" Type="http://schemas.openxmlformats.org/officeDocument/2006/relationships/notesSlide" Target="../notesSlides/notesSlide45.xml"/><Relationship Id="rId4" Type="http://schemas.openxmlformats.org/officeDocument/2006/relationships/oleObject" Target="../embeddings/oleObject151.bin"/><Relationship Id="rId5" Type="http://schemas.openxmlformats.org/officeDocument/2006/relationships/image" Target="../media/image151.emf"/><Relationship Id="rId6" Type="http://schemas.openxmlformats.org/officeDocument/2006/relationships/oleObject" Target="../embeddings/oleObject152.bin"/><Relationship Id="rId7" Type="http://schemas.openxmlformats.org/officeDocument/2006/relationships/image" Target="../media/image152.emf"/><Relationship Id="rId8" Type="http://schemas.openxmlformats.org/officeDocument/2006/relationships/oleObject" Target="../embeddings/oleObject153.bin"/></Relationships>
</file>

<file path=ppt/slides/_rels/slide49.xml.rels><?xml version="1.0" encoding="UTF-8" standalone="yes"?>
<Relationships xmlns="http://schemas.openxmlformats.org/package/2006/relationships"><Relationship Id="rId11" Type="http://schemas.openxmlformats.org/officeDocument/2006/relationships/image" Target="../media/image97.wmf"/><Relationship Id="rId12" Type="http://schemas.openxmlformats.org/officeDocument/2006/relationships/oleObject" Target="../embeddings/oleObject164.bin"/><Relationship Id="rId13" Type="http://schemas.openxmlformats.org/officeDocument/2006/relationships/image" Target="../media/image155.emf"/><Relationship Id="rId1" Type="http://schemas.openxmlformats.org/officeDocument/2006/relationships/vmlDrawing" Target="../drawings/vmlDrawing25.vml"/><Relationship Id="rId2" Type="http://schemas.openxmlformats.org/officeDocument/2006/relationships/slideLayout" Target="../slideLayouts/slideLayout12.xml"/><Relationship Id="rId3" Type="http://schemas.openxmlformats.org/officeDocument/2006/relationships/notesSlide" Target="../notesSlides/notesSlide46.xml"/><Relationship Id="rId4" Type="http://schemas.openxmlformats.org/officeDocument/2006/relationships/oleObject" Target="../embeddings/oleObject160.bin"/><Relationship Id="rId5" Type="http://schemas.openxmlformats.org/officeDocument/2006/relationships/image" Target="../media/image94.wmf"/><Relationship Id="rId6" Type="http://schemas.openxmlformats.org/officeDocument/2006/relationships/oleObject" Target="../embeddings/oleObject161.bin"/><Relationship Id="rId7" Type="http://schemas.openxmlformats.org/officeDocument/2006/relationships/image" Target="../media/image95.wmf"/><Relationship Id="rId8" Type="http://schemas.openxmlformats.org/officeDocument/2006/relationships/oleObject" Target="../embeddings/oleObject162.bin"/><Relationship Id="rId9" Type="http://schemas.openxmlformats.org/officeDocument/2006/relationships/image" Target="../media/image96.wmf"/><Relationship Id="rId10" Type="http://schemas.openxmlformats.org/officeDocument/2006/relationships/oleObject" Target="../embeddings/oleObject163.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165.bin"/><Relationship Id="rId5" Type="http://schemas.openxmlformats.org/officeDocument/2006/relationships/image" Target="../media/image156.emf"/><Relationship Id="rId1" Type="http://schemas.openxmlformats.org/officeDocument/2006/relationships/vmlDrawing" Target="../drawings/vmlDrawing26.vml"/><Relationship Id="rId2"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oleObject166.bin"/><Relationship Id="rId5" Type="http://schemas.openxmlformats.org/officeDocument/2006/relationships/image" Target="../media/image157.emf"/><Relationship Id="rId6" Type="http://schemas.openxmlformats.org/officeDocument/2006/relationships/oleObject" Target="../embeddings/oleObject167.bin"/><Relationship Id="rId7" Type="http://schemas.openxmlformats.org/officeDocument/2006/relationships/image" Target="../media/image158.emf"/><Relationship Id="rId8" Type="http://schemas.openxmlformats.org/officeDocument/2006/relationships/oleObject" Target="../embeddings/Microsoft_Equation12.bin"/><Relationship Id="rId9" Type="http://schemas.openxmlformats.org/officeDocument/2006/relationships/image" Target="../media/image159.emf"/><Relationship Id="rId1" Type="http://schemas.openxmlformats.org/officeDocument/2006/relationships/vmlDrawing" Target="../drawings/vmlDrawing27.vml"/><Relationship Id="rId2"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9" Type="http://schemas.openxmlformats.org/officeDocument/2006/relationships/image" Target="../media/image86.emf"/><Relationship Id="rId20" Type="http://schemas.openxmlformats.org/officeDocument/2006/relationships/image" Target="../media/image95.wmf"/><Relationship Id="rId21" Type="http://schemas.openxmlformats.org/officeDocument/2006/relationships/oleObject" Target="../embeddings/oleObject177.bin"/><Relationship Id="rId22" Type="http://schemas.openxmlformats.org/officeDocument/2006/relationships/image" Target="../media/image96.wmf"/><Relationship Id="rId23" Type="http://schemas.openxmlformats.org/officeDocument/2006/relationships/oleObject" Target="../embeddings/oleObject178.bin"/><Relationship Id="rId24" Type="http://schemas.openxmlformats.org/officeDocument/2006/relationships/image" Target="../media/image82.wmf"/><Relationship Id="rId25" Type="http://schemas.openxmlformats.org/officeDocument/2006/relationships/oleObject" Target="../embeddings/oleObject179.bin"/><Relationship Id="rId26" Type="http://schemas.openxmlformats.org/officeDocument/2006/relationships/image" Target="../media/image97.wmf"/><Relationship Id="rId10" Type="http://schemas.openxmlformats.org/officeDocument/2006/relationships/oleObject" Target="../embeddings/oleObject171.bin"/><Relationship Id="rId11" Type="http://schemas.openxmlformats.org/officeDocument/2006/relationships/image" Target="../media/image87.wmf"/><Relationship Id="rId12" Type="http://schemas.openxmlformats.org/officeDocument/2006/relationships/oleObject" Target="../embeddings/oleObject172.bin"/><Relationship Id="rId13" Type="http://schemas.openxmlformats.org/officeDocument/2006/relationships/image" Target="../media/image92.wmf"/><Relationship Id="rId14" Type="http://schemas.openxmlformats.org/officeDocument/2006/relationships/oleObject" Target="../embeddings/oleObject173.bin"/><Relationship Id="rId15" Type="http://schemas.openxmlformats.org/officeDocument/2006/relationships/image" Target="../media/image93.wmf"/><Relationship Id="rId16" Type="http://schemas.openxmlformats.org/officeDocument/2006/relationships/oleObject" Target="../embeddings/oleObject174.bin"/><Relationship Id="rId17" Type="http://schemas.openxmlformats.org/officeDocument/2006/relationships/image" Target="../media/image94.wmf"/><Relationship Id="rId18" Type="http://schemas.openxmlformats.org/officeDocument/2006/relationships/oleObject" Target="../embeddings/oleObject175.bin"/><Relationship Id="rId19" Type="http://schemas.openxmlformats.org/officeDocument/2006/relationships/oleObject" Target="../embeddings/oleObject176.bin"/><Relationship Id="rId1" Type="http://schemas.openxmlformats.org/officeDocument/2006/relationships/vmlDrawing" Target="../drawings/vmlDrawing28.vml"/><Relationship Id="rId2" Type="http://schemas.openxmlformats.org/officeDocument/2006/relationships/slideLayout" Target="../slideLayouts/slideLayout12.xml"/><Relationship Id="rId3" Type="http://schemas.openxmlformats.org/officeDocument/2006/relationships/notesSlide" Target="../notesSlides/notesSlide49.xml"/><Relationship Id="rId4" Type="http://schemas.openxmlformats.org/officeDocument/2006/relationships/oleObject" Target="../embeddings/oleObject168.bin"/><Relationship Id="rId5" Type="http://schemas.openxmlformats.org/officeDocument/2006/relationships/image" Target="../media/image90.wmf"/><Relationship Id="rId6" Type="http://schemas.openxmlformats.org/officeDocument/2006/relationships/oleObject" Target="../embeddings/oleObject169.bin"/><Relationship Id="rId7" Type="http://schemas.openxmlformats.org/officeDocument/2006/relationships/image" Target="../media/image91.wmf"/><Relationship Id="rId8" Type="http://schemas.openxmlformats.org/officeDocument/2006/relationships/oleObject" Target="../embeddings/oleObject170.bin"/></Relationships>
</file>

<file path=ppt/slides/_rels/slide53.xml.rels><?xml version="1.0" encoding="UTF-8" standalone="yes"?>
<Relationships xmlns="http://schemas.openxmlformats.org/package/2006/relationships"><Relationship Id="rId9" Type="http://schemas.openxmlformats.org/officeDocument/2006/relationships/image" Target="../media/image86.emf"/><Relationship Id="rId20" Type="http://schemas.openxmlformats.org/officeDocument/2006/relationships/image" Target="../media/image95.wmf"/><Relationship Id="rId21" Type="http://schemas.openxmlformats.org/officeDocument/2006/relationships/oleObject" Target="../embeddings/oleObject189.bin"/><Relationship Id="rId22" Type="http://schemas.openxmlformats.org/officeDocument/2006/relationships/image" Target="../media/image96.wmf"/><Relationship Id="rId23" Type="http://schemas.openxmlformats.org/officeDocument/2006/relationships/oleObject" Target="../embeddings/oleObject190.bin"/><Relationship Id="rId24" Type="http://schemas.openxmlformats.org/officeDocument/2006/relationships/image" Target="../media/image82.wmf"/><Relationship Id="rId25" Type="http://schemas.openxmlformats.org/officeDocument/2006/relationships/oleObject" Target="../embeddings/oleObject191.bin"/><Relationship Id="rId26" Type="http://schemas.openxmlformats.org/officeDocument/2006/relationships/image" Target="../media/image97.wmf"/><Relationship Id="rId10" Type="http://schemas.openxmlformats.org/officeDocument/2006/relationships/oleObject" Target="../embeddings/oleObject183.bin"/><Relationship Id="rId11" Type="http://schemas.openxmlformats.org/officeDocument/2006/relationships/image" Target="../media/image87.wmf"/><Relationship Id="rId12" Type="http://schemas.openxmlformats.org/officeDocument/2006/relationships/oleObject" Target="../embeddings/oleObject184.bin"/><Relationship Id="rId13" Type="http://schemas.openxmlformats.org/officeDocument/2006/relationships/image" Target="../media/image92.wmf"/><Relationship Id="rId14" Type="http://schemas.openxmlformats.org/officeDocument/2006/relationships/oleObject" Target="../embeddings/oleObject185.bin"/><Relationship Id="rId15" Type="http://schemas.openxmlformats.org/officeDocument/2006/relationships/image" Target="../media/image93.wmf"/><Relationship Id="rId16" Type="http://schemas.openxmlformats.org/officeDocument/2006/relationships/oleObject" Target="../embeddings/oleObject186.bin"/><Relationship Id="rId17" Type="http://schemas.openxmlformats.org/officeDocument/2006/relationships/image" Target="../media/image94.wmf"/><Relationship Id="rId18" Type="http://schemas.openxmlformats.org/officeDocument/2006/relationships/oleObject" Target="../embeddings/oleObject187.bin"/><Relationship Id="rId19" Type="http://schemas.openxmlformats.org/officeDocument/2006/relationships/oleObject" Target="../embeddings/oleObject188.bin"/><Relationship Id="rId1" Type="http://schemas.openxmlformats.org/officeDocument/2006/relationships/vmlDrawing" Target="../drawings/vmlDrawing29.vml"/><Relationship Id="rId2" Type="http://schemas.openxmlformats.org/officeDocument/2006/relationships/slideLayout" Target="../slideLayouts/slideLayout12.xml"/><Relationship Id="rId3" Type="http://schemas.openxmlformats.org/officeDocument/2006/relationships/notesSlide" Target="../notesSlides/notesSlide50.xml"/><Relationship Id="rId4" Type="http://schemas.openxmlformats.org/officeDocument/2006/relationships/oleObject" Target="../embeddings/oleObject180.bin"/><Relationship Id="rId5" Type="http://schemas.openxmlformats.org/officeDocument/2006/relationships/image" Target="../media/image90.wmf"/><Relationship Id="rId6" Type="http://schemas.openxmlformats.org/officeDocument/2006/relationships/oleObject" Target="../embeddings/oleObject181.bin"/><Relationship Id="rId7" Type="http://schemas.openxmlformats.org/officeDocument/2006/relationships/image" Target="../media/image91.wmf"/><Relationship Id="rId8" Type="http://schemas.openxmlformats.org/officeDocument/2006/relationships/oleObject" Target="../embeddings/oleObject182.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9" Type="http://schemas.openxmlformats.org/officeDocument/2006/relationships/oleObject" Target="../embeddings/oleObject3.bin"/><Relationship Id="rId20" Type="http://schemas.openxmlformats.org/officeDocument/2006/relationships/image" Target="../media/image20.emf"/><Relationship Id="rId21" Type="http://schemas.openxmlformats.org/officeDocument/2006/relationships/oleObject" Target="../embeddings/oleObject9.bin"/><Relationship Id="rId22" Type="http://schemas.openxmlformats.org/officeDocument/2006/relationships/image" Target="../media/image21.emf"/><Relationship Id="rId23" Type="http://schemas.openxmlformats.org/officeDocument/2006/relationships/oleObject" Target="../embeddings/oleObject10.bin"/><Relationship Id="rId24" Type="http://schemas.openxmlformats.org/officeDocument/2006/relationships/image" Target="../media/image22.emf"/><Relationship Id="rId10" Type="http://schemas.openxmlformats.org/officeDocument/2006/relationships/image" Target="../media/image15.emf"/><Relationship Id="rId11" Type="http://schemas.openxmlformats.org/officeDocument/2006/relationships/oleObject" Target="../embeddings/oleObject4.bin"/><Relationship Id="rId12" Type="http://schemas.openxmlformats.org/officeDocument/2006/relationships/image" Target="../media/image16.emf"/><Relationship Id="rId13" Type="http://schemas.openxmlformats.org/officeDocument/2006/relationships/oleObject" Target="../embeddings/oleObject5.bin"/><Relationship Id="rId14" Type="http://schemas.openxmlformats.org/officeDocument/2006/relationships/image" Target="../media/image17.emf"/><Relationship Id="rId15" Type="http://schemas.openxmlformats.org/officeDocument/2006/relationships/oleObject" Target="../embeddings/oleObject6.bin"/><Relationship Id="rId16" Type="http://schemas.openxmlformats.org/officeDocument/2006/relationships/image" Target="../media/image18.emf"/><Relationship Id="rId17" Type="http://schemas.openxmlformats.org/officeDocument/2006/relationships/oleObject" Target="../embeddings/oleObject7.bin"/><Relationship Id="rId18" Type="http://schemas.openxmlformats.org/officeDocument/2006/relationships/image" Target="../media/image19.emf"/><Relationship Id="rId19" Type="http://schemas.openxmlformats.org/officeDocument/2006/relationships/oleObject" Target="../embeddings/oleObject8.bin"/><Relationship Id="rId1" Type="http://schemas.openxmlformats.org/officeDocument/2006/relationships/vmlDrawing" Target="../drawings/vmlDrawing2.vml"/><Relationship Id="rId2" Type="http://schemas.openxmlformats.org/officeDocument/2006/relationships/slideLayout" Target="../slideLayouts/slideLayout12.xml"/><Relationship Id="rId3" Type="http://schemas.openxmlformats.org/officeDocument/2006/relationships/notesSlide" Target="../notesSlides/notesSlide7.xml"/><Relationship Id="rId4" Type="http://schemas.openxmlformats.org/officeDocument/2006/relationships/image" Target="../media/image23.png"/><Relationship Id="rId5" Type="http://schemas.openxmlformats.org/officeDocument/2006/relationships/oleObject" Target="../embeddings/oleObject1.bin"/><Relationship Id="rId6" Type="http://schemas.openxmlformats.org/officeDocument/2006/relationships/image" Target="../media/image13.emf"/><Relationship Id="rId7" Type="http://schemas.openxmlformats.org/officeDocument/2006/relationships/oleObject" Target="../embeddings/oleObject2.bin"/><Relationship Id="rId8" Type="http://schemas.openxmlformats.org/officeDocument/2006/relationships/image" Target="../media/image14.emf"/></Relationships>
</file>

<file path=ppt/slides/_rels/slide9.xml.rels><?xml version="1.0" encoding="UTF-8" standalone="yes"?>
<Relationships xmlns="http://schemas.openxmlformats.org/package/2006/relationships"><Relationship Id="rId11" Type="http://schemas.openxmlformats.org/officeDocument/2006/relationships/image" Target="../media/image27.emf"/><Relationship Id="rId12" Type="http://schemas.openxmlformats.org/officeDocument/2006/relationships/oleObject" Target="../embeddings/oleObject15.bin"/><Relationship Id="rId13" Type="http://schemas.openxmlformats.org/officeDocument/2006/relationships/image" Target="../media/image21.emf"/><Relationship Id="rId14" Type="http://schemas.openxmlformats.org/officeDocument/2006/relationships/oleObject" Target="../embeddings/oleObject16.bin"/><Relationship Id="rId15" Type="http://schemas.openxmlformats.org/officeDocument/2006/relationships/image" Target="../media/image22.emf"/><Relationship Id="rId16" Type="http://schemas.openxmlformats.org/officeDocument/2006/relationships/oleObject" Target="../embeddings/oleObject17.bin"/><Relationship Id="rId17" Type="http://schemas.openxmlformats.org/officeDocument/2006/relationships/image" Target="../media/image28.emf"/><Relationship Id="rId1" Type="http://schemas.openxmlformats.org/officeDocument/2006/relationships/vmlDrawing" Target="../drawings/vmlDrawing3.vml"/><Relationship Id="rId2" Type="http://schemas.openxmlformats.org/officeDocument/2006/relationships/slideLayout" Target="../slideLayouts/slideLayout12.xml"/><Relationship Id="rId3" Type="http://schemas.openxmlformats.org/officeDocument/2006/relationships/notesSlide" Target="../notesSlides/notesSlide8.xml"/><Relationship Id="rId4" Type="http://schemas.openxmlformats.org/officeDocument/2006/relationships/oleObject" Target="../embeddings/oleObject11.bin"/><Relationship Id="rId5" Type="http://schemas.openxmlformats.org/officeDocument/2006/relationships/image" Target="../media/image24.emf"/><Relationship Id="rId6" Type="http://schemas.openxmlformats.org/officeDocument/2006/relationships/oleObject" Target="../embeddings/oleObject12.bin"/><Relationship Id="rId7" Type="http://schemas.openxmlformats.org/officeDocument/2006/relationships/image" Target="../media/image25.emf"/><Relationship Id="rId8" Type="http://schemas.openxmlformats.org/officeDocument/2006/relationships/oleObject" Target="../embeddings/oleObject13.bin"/><Relationship Id="rId9" Type="http://schemas.openxmlformats.org/officeDocument/2006/relationships/image" Target="../media/image26.emf"/><Relationship Id="rId10" Type="http://schemas.openxmlformats.org/officeDocument/2006/relationships/oleObject" Target="../embeddings/oleObject1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033775" y="1755575"/>
            <a:ext cx="7381662" cy="1040439"/>
          </a:xfrm>
        </p:spPr>
        <p:txBody>
          <a:bodyPr/>
          <a:lstStyle/>
          <a:p>
            <a:pPr algn="ctr" defTabSz="4168775">
              <a:spcBef>
                <a:spcPct val="50000"/>
              </a:spcBef>
            </a:pPr>
            <a:r>
              <a:rPr lang="en-US" altLang="zh-CN" sz="3200" b="0" dirty="0" smtClean="0">
                <a:latin typeface="Comic Sans MS"/>
                <a:ea typeface="Times New Roman" charset="0"/>
                <a:cs typeface="Times New Roman" charset="0"/>
              </a:rPr>
              <a:t>Frequency locking </a:t>
            </a:r>
            <a:r>
              <a:rPr lang="en-US" altLang="zh-CN" sz="3200" b="0" dirty="0" smtClean="0">
                <a:latin typeface="Comic Sans MS"/>
                <a:ea typeface="Times New Roman" charset="0"/>
                <a:cs typeface="Times New Roman" charset="0"/>
              </a:rPr>
              <a:t>and error correction based </a:t>
            </a:r>
            <a:r>
              <a:rPr lang="en-US" altLang="zh-CN" sz="3200" b="0" dirty="0" smtClean="0">
                <a:latin typeface="Comic Sans MS"/>
                <a:ea typeface="Times New Roman" charset="0"/>
                <a:cs typeface="Times New Roman" charset="0"/>
              </a:rPr>
              <a:t>sensing </a:t>
            </a:r>
            <a:r>
              <a:rPr lang="en-US" altLang="zh-CN" sz="3200" b="0" dirty="0" smtClean="0">
                <a:latin typeface="Comic Sans MS"/>
                <a:ea typeface="Times New Roman" charset="0"/>
                <a:cs typeface="Times New Roman" charset="0"/>
              </a:rPr>
              <a:t>schemes</a:t>
            </a:r>
            <a:endParaRPr lang="en-US" altLang="zh-CN" sz="3200" b="0" dirty="0">
              <a:latin typeface="Comic Sans MS"/>
              <a:ea typeface="Times New Roman" charset="0"/>
              <a:cs typeface="Times New Roman" charset="0"/>
            </a:endParaRPr>
          </a:p>
        </p:txBody>
      </p:sp>
      <p:sp>
        <p:nvSpPr>
          <p:cNvPr id="14339" name="Rectangle 3"/>
          <p:cNvSpPr>
            <a:spLocks noGrp="1" noChangeArrowheads="1"/>
          </p:cNvSpPr>
          <p:nvPr>
            <p:ph type="subTitle" idx="1"/>
          </p:nvPr>
        </p:nvSpPr>
        <p:spPr>
          <a:xfrm>
            <a:off x="0" y="3254375"/>
            <a:ext cx="5684837" cy="3048000"/>
          </a:xfrm>
        </p:spPr>
        <p:txBody>
          <a:bodyPr/>
          <a:lstStyle/>
          <a:p>
            <a:pPr algn="ctr"/>
            <a:r>
              <a:rPr lang="en-US" sz="1800" dirty="0" smtClean="0">
                <a:latin typeface="Comic Sans MS"/>
              </a:rPr>
              <a:t>Alex Retzker </a:t>
            </a:r>
          </a:p>
          <a:p>
            <a:pPr algn="ctr"/>
            <a:r>
              <a:rPr lang="en-US" sz="1800" b="1" dirty="0" smtClean="0">
                <a:latin typeface="Comic Sans MS"/>
              </a:rPr>
              <a:t>HUJI</a:t>
            </a:r>
            <a:endParaRPr lang="en-US" dirty="0" smtClean="0">
              <a:latin typeface="Comic Sans MS"/>
            </a:endParaRPr>
          </a:p>
          <a:p>
            <a:pPr algn="ctr"/>
            <a:r>
              <a:rPr lang="en-US" dirty="0" smtClean="0">
                <a:latin typeface="Comic Sans MS"/>
              </a:rPr>
              <a:t>PSAS2016</a:t>
            </a:r>
            <a:endParaRPr lang="en-US" dirty="0" smtClean="0">
              <a:latin typeface="Comic Sans MS"/>
            </a:endParaRPr>
          </a:p>
          <a:p>
            <a:pPr algn="ctr"/>
            <a:r>
              <a:rPr lang="en-US" dirty="0" smtClean="0">
                <a:latin typeface="Comic Sans MS"/>
              </a:rPr>
              <a:t>23.05.2016</a:t>
            </a:r>
            <a:endParaRPr lang="de-DE" dirty="0">
              <a:latin typeface="Comic Sans MS"/>
            </a:endParaRPr>
          </a:p>
          <a:p>
            <a:pPr algn="ctr"/>
            <a:endParaRPr lang="en-US" dirty="0">
              <a:latin typeface="Comic Sans MS"/>
            </a:endParaRPr>
          </a:p>
          <a:p>
            <a:pPr algn="ctr"/>
            <a:r>
              <a:rPr lang="en-US" b="1" dirty="0" err="1" smtClean="0">
                <a:latin typeface="Comic Sans MS"/>
              </a:rPr>
              <a:t>Tuvia</a:t>
            </a:r>
            <a:r>
              <a:rPr lang="en-US" b="1" dirty="0" smtClean="0">
                <a:latin typeface="Comic Sans MS"/>
              </a:rPr>
              <a:t> </a:t>
            </a:r>
            <a:r>
              <a:rPr lang="en-US" b="1" dirty="0" err="1" smtClean="0">
                <a:latin typeface="Comic Sans MS"/>
              </a:rPr>
              <a:t>Gefen</a:t>
            </a:r>
            <a:r>
              <a:rPr lang="en-US" b="1" dirty="0" smtClean="0">
                <a:latin typeface="Comic Sans MS"/>
              </a:rPr>
              <a:t>, </a:t>
            </a:r>
            <a:r>
              <a:rPr lang="en-US" b="1" dirty="0" err="1" smtClean="0">
                <a:latin typeface="Comic Sans MS"/>
              </a:rPr>
              <a:t>Nati</a:t>
            </a:r>
            <a:r>
              <a:rPr lang="en-US" b="1" dirty="0" smtClean="0">
                <a:latin typeface="Comic Sans MS"/>
              </a:rPr>
              <a:t> </a:t>
            </a:r>
            <a:r>
              <a:rPr lang="en-US" b="1" dirty="0" err="1" smtClean="0">
                <a:latin typeface="Comic Sans MS"/>
              </a:rPr>
              <a:t>aharon</a:t>
            </a:r>
            <a:r>
              <a:rPr lang="en-US" b="1" dirty="0" smtClean="0">
                <a:latin typeface="Comic Sans MS"/>
              </a:rPr>
              <a:t>, </a:t>
            </a:r>
            <a:r>
              <a:rPr lang="en-US" b="1" dirty="0" err="1" smtClean="0">
                <a:latin typeface="Comic Sans MS"/>
              </a:rPr>
              <a:t>Itsik</a:t>
            </a:r>
            <a:r>
              <a:rPr lang="en-US" b="1" dirty="0" smtClean="0">
                <a:latin typeface="Comic Sans MS"/>
              </a:rPr>
              <a:t> Cohen, Daniel Cohen</a:t>
            </a:r>
            <a:r>
              <a:rPr lang="en-US" b="1" dirty="0">
                <a:latin typeface="Comic Sans MS"/>
              </a:rPr>
              <a:t>,</a:t>
            </a:r>
            <a:endParaRPr lang="en-US" dirty="0" smtClean="0">
              <a:latin typeface="Comic Sans MS"/>
            </a:endParaRPr>
          </a:p>
          <a:p>
            <a:pPr algn="ctr"/>
            <a:r>
              <a:rPr lang="en-US" b="1" dirty="0" smtClean="0">
                <a:latin typeface="Comic Sans MS"/>
              </a:rPr>
              <a:t>Thomas </a:t>
            </a:r>
            <a:r>
              <a:rPr lang="en-US" b="1" dirty="0" err="1" smtClean="0">
                <a:latin typeface="Comic Sans MS"/>
              </a:rPr>
              <a:t>Unden</a:t>
            </a:r>
            <a:r>
              <a:rPr lang="en-US" b="1" dirty="0" smtClean="0">
                <a:latin typeface="Comic Sans MS"/>
              </a:rPr>
              <a:t>, </a:t>
            </a:r>
            <a:r>
              <a:rPr lang="en-US" b="1" dirty="0" err="1" smtClean="0">
                <a:latin typeface="Comic Sans MS"/>
              </a:rPr>
              <a:t>Prya</a:t>
            </a:r>
            <a:r>
              <a:rPr lang="en-US" b="1" dirty="0" smtClean="0">
                <a:latin typeface="Comic Sans MS"/>
              </a:rPr>
              <a:t> </a:t>
            </a:r>
            <a:r>
              <a:rPr lang="en-US" b="1" dirty="0" err="1">
                <a:latin typeface="Comic Sans MS"/>
              </a:rPr>
              <a:t>balasubramanian</a:t>
            </a:r>
            <a:r>
              <a:rPr lang="en-US" b="1" dirty="0">
                <a:latin typeface="Comic Sans MS"/>
              </a:rPr>
              <a:t>, </a:t>
            </a:r>
            <a:r>
              <a:rPr lang="en-US" b="1" dirty="0" smtClean="0">
                <a:latin typeface="Comic Sans MS"/>
              </a:rPr>
              <a:t>Daniel </a:t>
            </a:r>
            <a:r>
              <a:rPr lang="en-US" b="1" dirty="0" err="1" smtClean="0">
                <a:latin typeface="Comic Sans MS"/>
              </a:rPr>
              <a:t>Louzon</a:t>
            </a:r>
            <a:r>
              <a:rPr lang="en-US" b="1" dirty="0" smtClean="0">
                <a:latin typeface="Comic Sans MS"/>
              </a:rPr>
              <a:t>, Martin </a:t>
            </a:r>
            <a:r>
              <a:rPr lang="en-US" b="1" dirty="0" err="1" smtClean="0">
                <a:latin typeface="Comic Sans MS"/>
              </a:rPr>
              <a:t>Plenio</a:t>
            </a:r>
            <a:r>
              <a:rPr lang="en-US" b="1" dirty="0" smtClean="0">
                <a:latin typeface="Comic Sans MS"/>
              </a:rPr>
              <a:t>, J.M </a:t>
            </a:r>
            <a:r>
              <a:rPr lang="en-US" b="1" dirty="0" err="1" smtClean="0">
                <a:latin typeface="Comic Sans MS"/>
              </a:rPr>
              <a:t>Cai</a:t>
            </a:r>
            <a:r>
              <a:rPr lang="en-US" b="1" dirty="0" smtClean="0">
                <a:latin typeface="Comic Sans MS"/>
              </a:rPr>
              <a:t> ,Mikhail </a:t>
            </a:r>
            <a:r>
              <a:rPr lang="en-US" b="1" dirty="0" err="1" smtClean="0">
                <a:latin typeface="Comic Sans MS"/>
              </a:rPr>
              <a:t>Lukin</a:t>
            </a:r>
            <a:r>
              <a:rPr lang="en-US" b="1" dirty="0">
                <a:latin typeface="Comic Sans MS"/>
              </a:rPr>
              <a:t>, L. Cohen, Y. </a:t>
            </a:r>
            <a:r>
              <a:rPr lang="en-US" b="1" dirty="0" err="1">
                <a:latin typeface="Comic Sans MS"/>
              </a:rPr>
              <a:t>Pilnyak</a:t>
            </a:r>
            <a:r>
              <a:rPr lang="en-US" b="1" dirty="0">
                <a:latin typeface="Comic Sans MS"/>
              </a:rPr>
              <a:t>, D. </a:t>
            </a:r>
            <a:r>
              <a:rPr lang="en-US" b="1" dirty="0" err="1" smtClean="0">
                <a:latin typeface="Comic Sans MS"/>
              </a:rPr>
              <a:t>Istrati</a:t>
            </a:r>
            <a:r>
              <a:rPr lang="en-US" b="1" dirty="0" smtClean="0">
                <a:latin typeface="Comic Sans MS"/>
              </a:rPr>
              <a:t>, </a:t>
            </a:r>
            <a:r>
              <a:rPr lang="en-US" b="1" dirty="0">
                <a:latin typeface="Comic Sans MS"/>
              </a:rPr>
              <a:t>H. S. Eisenberg  </a:t>
            </a:r>
            <a:r>
              <a:rPr lang="en-US" b="1" dirty="0" err="1" smtClean="0">
                <a:latin typeface="Comic Sans MS"/>
              </a:rPr>
              <a:t>Christof</a:t>
            </a:r>
            <a:r>
              <a:rPr lang="en-US" b="1" dirty="0" smtClean="0">
                <a:latin typeface="Comic Sans MS"/>
              </a:rPr>
              <a:t> </a:t>
            </a:r>
            <a:r>
              <a:rPr lang="en-US" b="1" dirty="0" err="1" smtClean="0">
                <a:latin typeface="Comic Sans MS"/>
              </a:rPr>
              <a:t>Wunderlich</a:t>
            </a:r>
            <a:r>
              <a:rPr lang="en-US" b="1" dirty="0" smtClean="0">
                <a:latin typeface="Comic Sans MS"/>
              </a:rPr>
              <a:t>, Ingo </a:t>
            </a:r>
            <a:r>
              <a:rPr lang="en-US" b="1" dirty="0" err="1" smtClean="0">
                <a:latin typeface="Comic Sans MS"/>
              </a:rPr>
              <a:t>Baumgart</a:t>
            </a:r>
            <a:r>
              <a:rPr lang="en-US" b="1" dirty="0" smtClean="0">
                <a:latin typeface="Comic Sans MS"/>
              </a:rPr>
              <a:t> </a:t>
            </a:r>
            <a:r>
              <a:rPr lang="en-US" b="1" dirty="0" smtClean="0">
                <a:latin typeface="Comic Sans MS"/>
              </a:rPr>
              <a:t>and </a:t>
            </a:r>
            <a:r>
              <a:rPr lang="en-US" b="1" dirty="0" err="1" smtClean="0">
                <a:latin typeface="Comic Sans MS"/>
              </a:rPr>
              <a:t>Fedor</a:t>
            </a:r>
            <a:r>
              <a:rPr lang="en-US" b="1" dirty="0" smtClean="0">
                <a:latin typeface="Comic Sans MS"/>
              </a:rPr>
              <a:t> </a:t>
            </a:r>
            <a:r>
              <a:rPr lang="en-US" b="1" dirty="0" err="1" smtClean="0">
                <a:latin typeface="Comic Sans MS"/>
              </a:rPr>
              <a:t>Jelezko</a:t>
            </a:r>
            <a:r>
              <a:rPr lang="en-US" dirty="0">
                <a:latin typeface="Comic Sans MS"/>
              </a:rPr>
              <a:t>.</a:t>
            </a:r>
            <a:endParaRPr lang="en-US" dirty="0" smtClean="0">
              <a:latin typeface="Comic Sans MS"/>
            </a:endParaRPr>
          </a:p>
          <a:p>
            <a:pPr algn="ctr"/>
            <a:endParaRPr lang="en-US" b="1" dirty="0">
              <a:latin typeface="Comic Sans MS"/>
            </a:endParaRPr>
          </a:p>
          <a:p>
            <a:pPr algn="ctr"/>
            <a:endParaRPr lang="en-US" dirty="0" smtClean="0">
              <a:latin typeface="Comic Sans MS"/>
            </a:endParaRPr>
          </a:p>
          <a:p>
            <a:pPr algn="ctr"/>
            <a:endParaRPr lang="en-US" dirty="0" smtClean="0">
              <a:latin typeface="Comic Sans MS"/>
            </a:endParaRPr>
          </a:p>
          <a:p>
            <a:endParaRPr lang="de-DE" dirty="0" smtClean="0">
              <a:latin typeface="Comic Sans MS"/>
            </a:endParaRPr>
          </a:p>
          <a:p>
            <a:endParaRPr lang="de-DE" dirty="0" smtClean="0"/>
          </a:p>
          <a:p>
            <a:endParaRPr lang="de-DE" dirty="0"/>
          </a:p>
        </p:txBody>
      </p:sp>
      <p:pic>
        <p:nvPicPr>
          <p:cNvPr id="11" name="Picture 10"/>
          <p:cNvPicPr>
            <a:picLocks noChangeAspect="1"/>
          </p:cNvPicPr>
          <p:nvPr/>
        </p:nvPicPr>
        <p:blipFill>
          <a:blip r:embed="rId3"/>
          <a:stretch>
            <a:fillRect/>
          </a:stretch>
        </p:blipFill>
        <p:spPr>
          <a:xfrm>
            <a:off x="0" y="0"/>
            <a:ext cx="9540875" cy="1221232"/>
          </a:xfrm>
          <a:prstGeom prst="rect">
            <a:avLst/>
          </a:prstGeom>
        </p:spPr>
      </p:pic>
      <p:pic>
        <p:nvPicPr>
          <p:cNvPr id="12" name="Picture 8" descr="DSC_0776"/>
          <p:cNvPicPr>
            <a:picLocks noChangeAspect="1" noChangeArrowheads="1"/>
          </p:cNvPicPr>
          <p:nvPr/>
        </p:nvPicPr>
        <p:blipFill>
          <a:blip r:embed="rId4" cstate="print"/>
          <a:srcRect/>
          <a:stretch>
            <a:fillRect/>
          </a:stretch>
        </p:blipFill>
        <p:spPr bwMode="auto">
          <a:xfrm>
            <a:off x="5809637" y="3465575"/>
            <a:ext cx="1705800" cy="1132911"/>
          </a:xfrm>
          <a:prstGeom prst="rect">
            <a:avLst/>
          </a:prstGeom>
          <a:noFill/>
          <a:ln w="9525">
            <a:noFill/>
            <a:miter lim="800000"/>
            <a:headEnd/>
            <a:tailEnd/>
          </a:ln>
        </p:spPr>
      </p:pic>
      <p:pic>
        <p:nvPicPr>
          <p:cNvPr id="13" name="Picture 1" descr="C:\Users\Joerg\AppData\Local\Microsoft\Windows\Temporary Internet Files\Content.Outlook\FGS9B14T\SpinLattice.tif"/>
          <p:cNvPicPr>
            <a:picLocks noChangeAspect="1" noChangeArrowheads="1"/>
          </p:cNvPicPr>
          <p:nvPr/>
        </p:nvPicPr>
        <p:blipFill>
          <a:blip r:embed="rId5" cstate="print"/>
          <a:srcRect/>
          <a:stretch>
            <a:fillRect/>
          </a:stretch>
        </p:blipFill>
        <p:spPr bwMode="auto">
          <a:xfrm>
            <a:off x="7605437" y="4767567"/>
            <a:ext cx="1755000" cy="1316251"/>
          </a:xfrm>
          <a:prstGeom prst="rect">
            <a:avLst/>
          </a:prstGeom>
          <a:noFill/>
        </p:spPr>
      </p:pic>
      <p:pic>
        <p:nvPicPr>
          <p:cNvPr id="14" name="Picture 2" descr="C:\Users\fj3\Desktop\P7271501-sm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5437" y="3465576"/>
            <a:ext cx="1690900" cy="11249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7" cstate="print"/>
          <a:srcRect/>
          <a:stretch>
            <a:fillRect/>
          </a:stretch>
        </p:blipFill>
        <p:spPr bwMode="auto">
          <a:xfrm>
            <a:off x="5837237" y="4812017"/>
            <a:ext cx="1600200" cy="121855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ußzeilenplatzhalter 3"/>
          <p:cNvSpPr txBox="1">
            <a:spLocks/>
          </p:cNvSpPr>
          <p:nvPr/>
        </p:nvSpPr>
        <p:spPr bwMode="auto">
          <a:xfrm>
            <a:off x="4225924"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PSAS2016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24.05.2016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Folie: </a:t>
            </a:r>
            <a:fld id="{FF1146A1-97AE-4BCE-8A46-8C7BB040F740}" type="slidenum">
              <a:rPr kumimoji="0" lang="de-DE" sz="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de-DE"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22" name="Freeform 21"/>
          <p:cNvSpPr/>
          <p:nvPr/>
        </p:nvSpPr>
        <p:spPr bwMode="auto">
          <a:xfrm>
            <a:off x="8373524" y="2111375"/>
            <a:ext cx="452663" cy="2819400"/>
          </a:xfrm>
          <a:custGeom>
            <a:avLst/>
            <a:gdLst>
              <a:gd name="connsiteX0" fmla="*/ 0 w 452663"/>
              <a:gd name="connsiteY0" fmla="*/ 0 h 2032000"/>
              <a:gd name="connsiteX1" fmla="*/ 50795 w 452663"/>
              <a:gd name="connsiteY1" fmla="*/ 254000 h 2032000"/>
              <a:gd name="connsiteX2" fmla="*/ 84657 w 452663"/>
              <a:gd name="connsiteY2" fmla="*/ 304800 h 2032000"/>
              <a:gd name="connsiteX3" fmla="*/ 169315 w 452663"/>
              <a:gd name="connsiteY3" fmla="*/ 440267 h 2032000"/>
              <a:gd name="connsiteX4" fmla="*/ 220109 w 452663"/>
              <a:gd name="connsiteY4" fmla="*/ 541867 h 2032000"/>
              <a:gd name="connsiteX5" fmla="*/ 237041 w 452663"/>
              <a:gd name="connsiteY5" fmla="*/ 592667 h 2032000"/>
              <a:gd name="connsiteX6" fmla="*/ 287835 w 452663"/>
              <a:gd name="connsiteY6" fmla="*/ 626533 h 2032000"/>
              <a:gd name="connsiteX7" fmla="*/ 338629 w 452663"/>
              <a:gd name="connsiteY7" fmla="*/ 728133 h 2032000"/>
              <a:gd name="connsiteX8" fmla="*/ 355561 w 452663"/>
              <a:gd name="connsiteY8" fmla="*/ 778933 h 2032000"/>
              <a:gd name="connsiteX9" fmla="*/ 406355 w 452663"/>
              <a:gd name="connsiteY9" fmla="*/ 812800 h 2032000"/>
              <a:gd name="connsiteX10" fmla="*/ 423287 w 452663"/>
              <a:gd name="connsiteY10" fmla="*/ 1168400 h 2032000"/>
              <a:gd name="connsiteX11" fmla="*/ 406355 w 452663"/>
              <a:gd name="connsiteY11" fmla="*/ 1219200 h 2032000"/>
              <a:gd name="connsiteX12" fmla="*/ 338629 w 452663"/>
              <a:gd name="connsiteY12" fmla="*/ 1320800 h 2032000"/>
              <a:gd name="connsiteX13" fmla="*/ 304766 w 452663"/>
              <a:gd name="connsiteY13" fmla="*/ 1371600 h 2032000"/>
              <a:gd name="connsiteX14" fmla="*/ 270903 w 452663"/>
              <a:gd name="connsiteY14" fmla="*/ 1422400 h 2032000"/>
              <a:gd name="connsiteX15" fmla="*/ 186246 w 452663"/>
              <a:gd name="connsiteY15" fmla="*/ 1557867 h 2032000"/>
              <a:gd name="connsiteX16" fmla="*/ 152383 w 452663"/>
              <a:gd name="connsiteY16" fmla="*/ 1659467 h 2032000"/>
              <a:gd name="connsiteX17" fmla="*/ 135452 w 452663"/>
              <a:gd name="connsiteY17" fmla="*/ 1710267 h 2032000"/>
              <a:gd name="connsiteX18" fmla="*/ 84657 w 452663"/>
              <a:gd name="connsiteY18" fmla="*/ 1896533 h 2032000"/>
              <a:gd name="connsiteX19" fmla="*/ 67726 w 452663"/>
              <a:gd name="connsiteY19" fmla="*/ 1947333 h 2032000"/>
              <a:gd name="connsiteX20" fmla="*/ 50795 w 452663"/>
              <a:gd name="connsiteY20" fmla="*/ 1998133 h 2032000"/>
              <a:gd name="connsiteX21" fmla="*/ 33863 w 452663"/>
              <a:gd name="connsiteY21" fmla="*/ 2032000 h 20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2663" h="2032000">
                <a:moveTo>
                  <a:pt x="0" y="0"/>
                </a:moveTo>
                <a:cubicBezTo>
                  <a:pt x="6549" y="58943"/>
                  <a:pt x="10775" y="193962"/>
                  <a:pt x="50795" y="254000"/>
                </a:cubicBezTo>
                <a:cubicBezTo>
                  <a:pt x="62082" y="270933"/>
                  <a:pt x="76393" y="286203"/>
                  <a:pt x="84657" y="304800"/>
                </a:cubicBezTo>
                <a:cubicBezTo>
                  <a:pt x="144042" y="438432"/>
                  <a:pt x="77938" y="379342"/>
                  <a:pt x="169315" y="440267"/>
                </a:cubicBezTo>
                <a:cubicBezTo>
                  <a:pt x="211870" y="567948"/>
                  <a:pt x="154468" y="410571"/>
                  <a:pt x="220109" y="541867"/>
                </a:cubicBezTo>
                <a:cubicBezTo>
                  <a:pt x="228091" y="557832"/>
                  <a:pt x="225891" y="578729"/>
                  <a:pt x="237041" y="592667"/>
                </a:cubicBezTo>
                <a:cubicBezTo>
                  <a:pt x="249752" y="608558"/>
                  <a:pt x="270904" y="615244"/>
                  <a:pt x="287835" y="626533"/>
                </a:cubicBezTo>
                <a:cubicBezTo>
                  <a:pt x="330390" y="754214"/>
                  <a:pt x="272988" y="596837"/>
                  <a:pt x="338629" y="728133"/>
                </a:cubicBezTo>
                <a:cubicBezTo>
                  <a:pt x="346611" y="744098"/>
                  <a:pt x="344411" y="764995"/>
                  <a:pt x="355561" y="778933"/>
                </a:cubicBezTo>
                <a:cubicBezTo>
                  <a:pt x="368273" y="794824"/>
                  <a:pt x="389424" y="801511"/>
                  <a:pt x="406355" y="812800"/>
                </a:cubicBezTo>
                <a:cubicBezTo>
                  <a:pt x="452663" y="998051"/>
                  <a:pt x="452330" y="936033"/>
                  <a:pt x="423287" y="1168400"/>
                </a:cubicBezTo>
                <a:cubicBezTo>
                  <a:pt x="421073" y="1186111"/>
                  <a:pt x="415023" y="1203597"/>
                  <a:pt x="406355" y="1219200"/>
                </a:cubicBezTo>
                <a:cubicBezTo>
                  <a:pt x="386590" y="1254780"/>
                  <a:pt x="361204" y="1286933"/>
                  <a:pt x="338629" y="1320800"/>
                </a:cubicBezTo>
                <a:lnTo>
                  <a:pt x="304766" y="1371600"/>
                </a:lnTo>
                <a:lnTo>
                  <a:pt x="270903" y="1422400"/>
                </a:lnTo>
                <a:cubicBezTo>
                  <a:pt x="230607" y="1543306"/>
                  <a:pt x="266743" y="1504197"/>
                  <a:pt x="186246" y="1557867"/>
                </a:cubicBezTo>
                <a:lnTo>
                  <a:pt x="152383" y="1659467"/>
                </a:lnTo>
                <a:cubicBezTo>
                  <a:pt x="146739" y="1676400"/>
                  <a:pt x="138952" y="1692765"/>
                  <a:pt x="135452" y="1710267"/>
                </a:cubicBezTo>
                <a:cubicBezTo>
                  <a:pt x="111519" y="1829941"/>
                  <a:pt x="127621" y="1767626"/>
                  <a:pt x="84657" y="1896533"/>
                </a:cubicBezTo>
                <a:lnTo>
                  <a:pt x="67726" y="1947333"/>
                </a:lnTo>
                <a:cubicBezTo>
                  <a:pt x="62082" y="1964266"/>
                  <a:pt x="58777" y="1982168"/>
                  <a:pt x="50795" y="1998133"/>
                </a:cubicBezTo>
                <a:lnTo>
                  <a:pt x="33863" y="2032000"/>
                </a:lnTo>
              </a:path>
            </a:pathLst>
          </a:custGeom>
          <a:solidFill>
            <a:schemeClr val="bg1"/>
          </a:solidFill>
          <a:ln w="349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3" name="Titel 1"/>
          <p:cNvSpPr txBox="1">
            <a:spLocks/>
          </p:cNvSpPr>
          <p:nvPr/>
        </p:nvSpPr>
        <p:spPr>
          <a:xfrm>
            <a:off x="90437" y="225575"/>
            <a:ext cx="8816975" cy="720363"/>
          </a:xfrm>
          <a:prstGeom prst="rect">
            <a:avLst/>
          </a:prstGeom>
        </p:spPr>
        <p:txBody>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r>
              <a:rPr lang="en-US" dirty="0" smtClean="0">
                <a:latin typeface="Comic Sans MS"/>
              </a:rPr>
              <a:t>Dynamical Decoupling: Spin locking </a:t>
            </a:r>
            <a:endParaRPr lang="en-US" dirty="0">
              <a:latin typeface="Comic Sans MS"/>
            </a:endParaRPr>
          </a:p>
        </p:txBody>
      </p:sp>
      <p:cxnSp>
        <p:nvCxnSpPr>
          <p:cNvPr id="24" name="Straight Connector 23"/>
          <p:cNvCxnSpPr/>
          <p:nvPr/>
        </p:nvCxnSpPr>
        <p:spPr>
          <a:xfrm>
            <a:off x="526512" y="1752600"/>
            <a:ext cx="3419475" cy="31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6" name="Object 25"/>
          <p:cNvGraphicFramePr>
            <a:graphicFrameLocks noChangeAspect="1"/>
          </p:cNvGraphicFramePr>
          <p:nvPr>
            <p:extLst>
              <p:ext uri="{D42A27DB-BD31-4B8C-83A1-F6EECF244321}">
                <p14:modId xmlns:p14="http://schemas.microsoft.com/office/powerpoint/2010/main" val="617786214"/>
              </p:ext>
            </p:extLst>
          </p:nvPr>
        </p:nvGraphicFramePr>
        <p:xfrm>
          <a:off x="602712" y="1766887"/>
          <a:ext cx="719138" cy="763588"/>
        </p:xfrm>
        <a:graphic>
          <a:graphicData uri="http://schemas.openxmlformats.org/presentationml/2006/ole">
            <mc:AlternateContent xmlns:mc="http://schemas.openxmlformats.org/markup-compatibility/2006">
              <mc:Choice xmlns:v="urn:schemas-microsoft-com:vml" Requires="v">
                <p:oleObj spid="_x0000_s2000665" name="Equation" r:id="rId4" imgW="203040" imgH="241200" progId="">
                  <p:embed/>
                </p:oleObj>
              </mc:Choice>
              <mc:Fallback>
                <p:oleObj name="Equation" r:id="rId4" imgW="203040" imgH="24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712" y="1766887"/>
                        <a:ext cx="719138"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7" name="Straight Connector 26"/>
          <p:cNvCxnSpPr/>
          <p:nvPr/>
        </p:nvCxnSpPr>
        <p:spPr>
          <a:xfrm>
            <a:off x="459837" y="4414838"/>
            <a:ext cx="3419475" cy="31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4" name="Object 6"/>
          <p:cNvGraphicFramePr>
            <a:graphicFrameLocks noChangeAspect="1"/>
          </p:cNvGraphicFramePr>
          <p:nvPr>
            <p:extLst>
              <p:ext uri="{D42A27DB-BD31-4B8C-83A1-F6EECF244321}">
                <p14:modId xmlns:p14="http://schemas.microsoft.com/office/powerpoint/2010/main" val="3502805852"/>
              </p:ext>
            </p:extLst>
          </p:nvPr>
        </p:nvGraphicFramePr>
        <p:xfrm>
          <a:off x="736600" y="4298950"/>
          <a:ext cx="762000" cy="884238"/>
        </p:xfrm>
        <a:graphic>
          <a:graphicData uri="http://schemas.openxmlformats.org/presentationml/2006/ole">
            <mc:AlternateContent xmlns:mc="http://schemas.openxmlformats.org/markup-compatibility/2006">
              <mc:Choice xmlns:v="urn:schemas-microsoft-com:vml" Requires="v">
                <p:oleObj spid="_x0000_s2000666" name="Equation" r:id="rId6" imgW="215900" imgH="279400" progId="Equation.3">
                  <p:embed/>
                </p:oleObj>
              </mc:Choice>
              <mc:Fallback>
                <p:oleObj name="Equation" r:id="rId6" imgW="215900" imgH="279400" progId="Equation.3">
                  <p:embed/>
                  <p:pic>
                    <p:nvPicPr>
                      <p:cNvPr id="0" name=""/>
                      <p:cNvPicPr>
                        <a:picLocks noChangeAspect="1" noChangeArrowheads="1"/>
                      </p:cNvPicPr>
                      <p:nvPr/>
                    </p:nvPicPr>
                    <p:blipFill>
                      <a:blip r:embed="rId7"/>
                      <a:srcRect/>
                      <a:stretch>
                        <a:fillRect/>
                      </a:stretch>
                    </p:blipFill>
                    <p:spPr bwMode="auto">
                      <a:xfrm>
                        <a:off x="736600" y="4298950"/>
                        <a:ext cx="762000" cy="884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5" name="Group 30"/>
          <p:cNvGrpSpPr/>
          <p:nvPr/>
        </p:nvGrpSpPr>
        <p:grpSpPr>
          <a:xfrm>
            <a:off x="2672018" y="1972469"/>
            <a:ext cx="521494" cy="2286000"/>
            <a:chOff x="2726531" y="1972469"/>
            <a:chExt cx="521494" cy="2286000"/>
          </a:xfrm>
        </p:grpSpPr>
        <p:cxnSp>
          <p:nvCxnSpPr>
            <p:cNvPr id="36" name="Straight Arrow Connector 35"/>
            <p:cNvCxnSpPr/>
            <p:nvPr/>
          </p:nvCxnSpPr>
          <p:spPr bwMode="auto">
            <a:xfrm rot="5400000">
              <a:off x="1584325" y="3114675"/>
              <a:ext cx="2286000" cy="1588"/>
            </a:xfrm>
            <a:prstGeom prst="straightConnector1">
              <a:avLst/>
            </a:prstGeom>
            <a:solidFill>
              <a:schemeClr val="accent1"/>
            </a:solidFill>
            <a:ln w="50800" cap="flat" cmpd="sng" algn="ctr">
              <a:solidFill>
                <a:srgbClr val="FF0000"/>
              </a:solidFill>
              <a:prstDash val="solid"/>
              <a:round/>
              <a:headEnd type="arrow"/>
              <a:tailEnd type="arrow"/>
            </a:ln>
            <a:effectLst/>
          </p:spPr>
        </p:cxnSp>
        <p:graphicFrame>
          <p:nvGraphicFramePr>
            <p:cNvPr id="37" name="Object 36"/>
            <p:cNvGraphicFramePr>
              <a:graphicFrameLocks noChangeAspect="1"/>
            </p:cNvGraphicFramePr>
            <p:nvPr/>
          </p:nvGraphicFramePr>
          <p:xfrm>
            <a:off x="2790825" y="2847975"/>
            <a:ext cx="457200" cy="304800"/>
          </p:xfrm>
          <a:graphic>
            <a:graphicData uri="http://schemas.openxmlformats.org/presentationml/2006/ole">
              <mc:AlternateContent xmlns:mc="http://schemas.openxmlformats.org/markup-compatibility/2006">
                <mc:Choice xmlns:v="urn:schemas-microsoft-com:vml" Requires="v">
                  <p:oleObj spid="_x0000_s2000667" name="Equation" r:id="rId8" imgW="139700" imgH="127000" progId="Equation.3">
                    <p:embed/>
                  </p:oleObj>
                </mc:Choice>
                <mc:Fallback>
                  <p:oleObj name="Equation" r:id="rId8" imgW="139700" imgH="127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0825" y="2847975"/>
                          <a:ext cx="4572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 name="Group 3"/>
          <p:cNvGrpSpPr/>
          <p:nvPr/>
        </p:nvGrpSpPr>
        <p:grpSpPr>
          <a:xfrm>
            <a:off x="372524" y="5159375"/>
            <a:ext cx="2514600" cy="990600"/>
            <a:chOff x="372524" y="5159375"/>
            <a:chExt cx="2514600" cy="990600"/>
          </a:xfrm>
        </p:grpSpPr>
        <p:graphicFrame>
          <p:nvGraphicFramePr>
            <p:cNvPr id="38" name="Object 13"/>
            <p:cNvGraphicFramePr>
              <a:graphicFrameLocks noChangeAspect="1"/>
            </p:cNvGraphicFramePr>
            <p:nvPr>
              <p:extLst>
                <p:ext uri="{D42A27DB-BD31-4B8C-83A1-F6EECF244321}">
                  <p14:modId xmlns:p14="http://schemas.microsoft.com/office/powerpoint/2010/main" val="27790797"/>
                </p:ext>
              </p:extLst>
            </p:nvPr>
          </p:nvGraphicFramePr>
          <p:xfrm>
            <a:off x="1170437" y="5708650"/>
            <a:ext cx="1109662" cy="441325"/>
          </p:xfrm>
          <a:graphic>
            <a:graphicData uri="http://schemas.openxmlformats.org/presentationml/2006/ole">
              <mc:AlternateContent xmlns:mc="http://schemas.openxmlformats.org/markup-compatibility/2006">
                <mc:Choice xmlns:v="urn:schemas-microsoft-com:vml" Requires="v">
                  <p:oleObj spid="_x0000_s2000668" name="Equation" r:id="rId10" imgW="444500" imgH="241300" progId="Equation.3">
                    <p:embed/>
                  </p:oleObj>
                </mc:Choice>
                <mc:Fallback>
                  <p:oleObj name="Equation" r:id="rId10" imgW="444500" imgH="241300" progId="Equation.3">
                    <p:embed/>
                    <p:pic>
                      <p:nvPicPr>
                        <p:cNvPr id="0" name=""/>
                        <p:cNvPicPr>
                          <a:picLocks noChangeAspect="1" noChangeArrowheads="1"/>
                        </p:cNvPicPr>
                        <p:nvPr/>
                      </p:nvPicPr>
                      <p:blipFill>
                        <a:blip r:embed="rId11"/>
                        <a:srcRect/>
                        <a:stretch>
                          <a:fillRect/>
                        </a:stretch>
                      </p:blipFill>
                      <p:spPr bwMode="auto">
                        <a:xfrm>
                          <a:off x="1170437" y="5708650"/>
                          <a:ext cx="1109662"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2"/>
            <p:cNvSpPr txBox="1">
              <a:spLocks noChangeArrowheads="1"/>
            </p:cNvSpPr>
            <p:nvPr/>
          </p:nvSpPr>
          <p:spPr bwMode="auto">
            <a:xfrm>
              <a:off x="372524" y="5159375"/>
              <a:ext cx="2514600" cy="457200"/>
            </a:xfrm>
            <a:prstGeom prst="rect">
              <a:avLst/>
            </a:prstGeom>
            <a:solidFill>
              <a:srgbClr val="0000FF"/>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1800" b="1" i="1" u="none" strike="noStrike" kern="0" cap="none" spc="0" normalizeH="0" baseline="0" dirty="0" err="1" smtClean="0">
                  <a:ln>
                    <a:noFill/>
                  </a:ln>
                  <a:solidFill>
                    <a:schemeClr val="bg1"/>
                  </a:solidFill>
                  <a:effectLst/>
                  <a:uLnTx/>
                  <a:uFillTx/>
                  <a:latin typeface="Comic Sans MS"/>
                  <a:ea typeface="+mj-ea"/>
                  <a:cs typeface="+mj-cs"/>
                </a:rPr>
                <a:t>Dephasing</a:t>
              </a:r>
              <a:r>
                <a:rPr kumimoji="0" lang="en-US" sz="1800" b="1" i="1" u="none" strike="noStrike" kern="0" cap="none" spc="0" normalizeH="0" baseline="0" dirty="0" smtClean="0">
                  <a:ln>
                    <a:noFill/>
                  </a:ln>
                  <a:solidFill>
                    <a:schemeClr val="bg1"/>
                  </a:solidFill>
                  <a:effectLst/>
                  <a:uLnTx/>
                  <a:uFillTx/>
                  <a:latin typeface="Comic Sans MS"/>
                  <a:ea typeface="+mj-ea"/>
                  <a:cs typeface="+mj-cs"/>
                </a:rPr>
                <a:t>(T2) Rate</a:t>
              </a:r>
              <a:r>
                <a:rPr kumimoji="0" lang="en-US" sz="2400" b="1" i="1" u="none" strike="noStrike" kern="0" cap="none" spc="0" normalizeH="0" baseline="0" dirty="0" smtClean="0">
                  <a:ln>
                    <a:noFill/>
                  </a:ln>
                  <a:solidFill>
                    <a:schemeClr val="bg1"/>
                  </a:solidFill>
                  <a:effectLst/>
                  <a:uLnTx/>
                  <a:uFillTx/>
                  <a:latin typeface="Comic Sans MS"/>
                  <a:ea typeface="+mj-ea"/>
                  <a:cs typeface="+mj-cs"/>
                </a:rPr>
                <a:t>:</a:t>
              </a:r>
              <a:endParaRPr kumimoji="0" lang="en-US" sz="2400" b="1" i="1" u="none" strike="noStrike" kern="0" cap="none" spc="0" normalizeH="0" baseline="0" dirty="0">
                <a:ln>
                  <a:noFill/>
                </a:ln>
                <a:solidFill>
                  <a:schemeClr val="bg1"/>
                </a:solidFill>
                <a:effectLst/>
                <a:uLnTx/>
                <a:uFillTx/>
                <a:latin typeface="Comic Sans MS"/>
                <a:ea typeface="+mj-ea"/>
                <a:cs typeface="+mj-cs"/>
              </a:endParaRPr>
            </a:p>
          </p:txBody>
        </p:sp>
      </p:grpSp>
      <p:cxnSp>
        <p:nvCxnSpPr>
          <p:cNvPr id="40" name="Straight Arrow Connector 39"/>
          <p:cNvCxnSpPr/>
          <p:nvPr/>
        </p:nvCxnSpPr>
        <p:spPr bwMode="auto">
          <a:xfrm rot="5400000">
            <a:off x="297118" y="3101181"/>
            <a:ext cx="2286000" cy="1588"/>
          </a:xfrm>
          <a:prstGeom prst="straightConnector1">
            <a:avLst/>
          </a:prstGeom>
          <a:solidFill>
            <a:schemeClr val="accent1"/>
          </a:solidFill>
          <a:ln w="50800" cap="flat" cmpd="sng" algn="ctr">
            <a:solidFill>
              <a:srgbClr val="FF0000"/>
            </a:solidFill>
            <a:prstDash val="dash"/>
            <a:round/>
            <a:headEnd type="arrow"/>
            <a:tailEnd type="arrow"/>
          </a:ln>
          <a:effectLst/>
        </p:spPr>
      </p:cxnSp>
      <p:graphicFrame>
        <p:nvGraphicFramePr>
          <p:cNvPr id="41" name="Object 12"/>
          <p:cNvGraphicFramePr>
            <a:graphicFrameLocks noChangeAspect="1"/>
          </p:cNvGraphicFramePr>
          <p:nvPr>
            <p:extLst>
              <p:ext uri="{D42A27DB-BD31-4B8C-83A1-F6EECF244321}">
                <p14:modId xmlns:p14="http://schemas.microsoft.com/office/powerpoint/2010/main" val="3360486704"/>
              </p:ext>
            </p:extLst>
          </p:nvPr>
        </p:nvGraphicFramePr>
        <p:xfrm>
          <a:off x="1458375" y="2770188"/>
          <a:ext cx="623887" cy="427037"/>
        </p:xfrm>
        <a:graphic>
          <a:graphicData uri="http://schemas.openxmlformats.org/presentationml/2006/ole">
            <mc:AlternateContent xmlns:mc="http://schemas.openxmlformats.org/markup-compatibility/2006">
              <mc:Choice xmlns:v="urn:schemas-microsoft-com:vml" Requires="v">
                <p:oleObj spid="_x0000_s2000669" name="Equation" r:id="rId12" imgW="190500" imgH="177800" progId="Equation.3">
                  <p:embed/>
                </p:oleObj>
              </mc:Choice>
              <mc:Fallback>
                <p:oleObj name="Equation" r:id="rId12" imgW="190500" imgH="177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58375" y="2770188"/>
                        <a:ext cx="623887" cy="427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2" name="Group 31"/>
          <p:cNvGrpSpPr/>
          <p:nvPr/>
        </p:nvGrpSpPr>
        <p:grpSpPr>
          <a:xfrm>
            <a:off x="3955512" y="1215576"/>
            <a:ext cx="4676775" cy="2938000"/>
            <a:chOff x="4010025" y="1215576"/>
            <a:chExt cx="4676775" cy="2938000"/>
          </a:xfrm>
        </p:grpSpPr>
        <p:sp>
          <p:nvSpPr>
            <p:cNvPr id="43" name="Right Arrow 42"/>
            <p:cNvSpPr/>
            <p:nvPr/>
          </p:nvSpPr>
          <p:spPr bwMode="auto">
            <a:xfrm>
              <a:off x="4010025" y="2743200"/>
              <a:ext cx="1066800"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3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cs typeface="Arial" charset="0"/>
              </a:endParaRPr>
            </a:p>
          </p:txBody>
        </p:sp>
        <p:cxnSp>
          <p:nvCxnSpPr>
            <p:cNvPr id="44" name="Straight Connector 43"/>
            <p:cNvCxnSpPr/>
            <p:nvPr/>
          </p:nvCxnSpPr>
          <p:spPr>
            <a:xfrm>
              <a:off x="5267325" y="1778000"/>
              <a:ext cx="3419475" cy="31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160962" y="3559175"/>
              <a:ext cx="3419475" cy="31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bwMode="auto">
            <a:xfrm rot="5400000">
              <a:off x="5894784" y="2702322"/>
              <a:ext cx="1408906" cy="1588"/>
            </a:xfrm>
            <a:prstGeom prst="straightConnector1">
              <a:avLst/>
            </a:prstGeom>
            <a:solidFill>
              <a:schemeClr val="accent1"/>
            </a:solidFill>
            <a:ln w="50800" cap="flat" cmpd="sng" algn="ctr">
              <a:solidFill>
                <a:srgbClr val="FF0000"/>
              </a:solidFill>
              <a:prstDash val="dash"/>
              <a:round/>
              <a:headEnd type="arrow"/>
              <a:tailEnd type="arrow"/>
            </a:ln>
            <a:effectLst/>
          </p:spPr>
        </p:cxnSp>
        <p:graphicFrame>
          <p:nvGraphicFramePr>
            <p:cNvPr id="47" name="Object 46"/>
            <p:cNvGraphicFramePr>
              <a:graphicFrameLocks noChangeAspect="1"/>
            </p:cNvGraphicFramePr>
            <p:nvPr/>
          </p:nvGraphicFramePr>
          <p:xfrm>
            <a:off x="6827837" y="2568575"/>
            <a:ext cx="457200" cy="304800"/>
          </p:xfrm>
          <a:graphic>
            <a:graphicData uri="http://schemas.openxmlformats.org/presentationml/2006/ole">
              <mc:AlternateContent xmlns:mc="http://schemas.openxmlformats.org/markup-compatibility/2006">
                <mc:Choice xmlns:v="urn:schemas-microsoft-com:vml" Requires="v">
                  <p:oleObj spid="_x0000_s2000670" name="Equation" r:id="rId14" imgW="139700" imgH="127000" progId="Equation.3">
                    <p:embed/>
                  </p:oleObj>
                </mc:Choice>
                <mc:Fallback>
                  <p:oleObj name="Equation" r:id="rId14" imgW="139700" imgH="1270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27837" y="2568575"/>
                          <a:ext cx="4572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11"/>
            <p:cNvGraphicFramePr>
              <a:graphicFrameLocks noChangeAspect="1"/>
            </p:cNvGraphicFramePr>
            <p:nvPr>
              <p:extLst>
                <p:ext uri="{D42A27DB-BD31-4B8C-83A1-F6EECF244321}">
                  <p14:modId xmlns:p14="http://schemas.microsoft.com/office/powerpoint/2010/main" val="3413152383"/>
                </p:ext>
              </p:extLst>
            </p:nvPr>
          </p:nvGraphicFramePr>
          <p:xfrm>
            <a:off x="5184950" y="3600575"/>
            <a:ext cx="3296988" cy="553001"/>
          </p:xfrm>
          <a:graphic>
            <a:graphicData uri="http://schemas.openxmlformats.org/presentationml/2006/ole">
              <mc:AlternateContent xmlns:mc="http://schemas.openxmlformats.org/markup-compatibility/2006">
                <mc:Choice xmlns:v="urn:schemas-microsoft-com:vml" Requires="v">
                  <p:oleObj spid="_x0000_s2000671" name="Equation" r:id="rId16" imgW="1219200" imgH="279400" progId="Equation.3">
                    <p:embed/>
                  </p:oleObj>
                </mc:Choice>
                <mc:Fallback>
                  <p:oleObj name="Equation" r:id="rId16" imgW="1219200" imgH="279400" progId="Equation.3">
                    <p:embed/>
                    <p:pic>
                      <p:nvPicPr>
                        <p:cNvPr id="0" name=""/>
                        <p:cNvPicPr>
                          <a:picLocks noChangeAspect="1" noChangeArrowheads="1"/>
                        </p:cNvPicPr>
                        <p:nvPr/>
                      </p:nvPicPr>
                      <p:blipFill>
                        <a:blip r:embed="rId17"/>
                        <a:srcRect/>
                        <a:stretch>
                          <a:fillRect/>
                        </a:stretch>
                      </p:blipFill>
                      <p:spPr bwMode="auto">
                        <a:xfrm>
                          <a:off x="5184950" y="3600575"/>
                          <a:ext cx="3296988" cy="553001"/>
                        </a:xfrm>
                        <a:prstGeom prst="rect">
                          <a:avLst/>
                        </a:prstGeom>
                        <a:noFill/>
                        <a:extLst/>
                      </p:spPr>
                    </p:pic>
                  </p:oleObj>
                </mc:Fallback>
              </mc:AlternateContent>
            </a:graphicData>
          </a:graphic>
        </p:graphicFrame>
        <p:graphicFrame>
          <p:nvGraphicFramePr>
            <p:cNvPr id="49" name="Object 12"/>
            <p:cNvGraphicFramePr>
              <a:graphicFrameLocks noChangeAspect="1"/>
            </p:cNvGraphicFramePr>
            <p:nvPr>
              <p:extLst>
                <p:ext uri="{D42A27DB-BD31-4B8C-83A1-F6EECF244321}">
                  <p14:modId xmlns:p14="http://schemas.microsoft.com/office/powerpoint/2010/main" val="2863645807"/>
                </p:ext>
              </p:extLst>
            </p:nvPr>
          </p:nvGraphicFramePr>
          <p:xfrm>
            <a:off x="5004950" y="1215576"/>
            <a:ext cx="3229764" cy="551615"/>
          </p:xfrm>
          <a:graphic>
            <a:graphicData uri="http://schemas.openxmlformats.org/presentationml/2006/ole">
              <mc:AlternateContent xmlns:mc="http://schemas.openxmlformats.org/markup-compatibility/2006">
                <mc:Choice xmlns:v="urn:schemas-microsoft-com:vml" Requires="v">
                  <p:oleObj spid="_x0000_s2000672" name="Equation" r:id="rId18" imgW="1193800" imgH="279400" progId="Equation.3">
                    <p:embed/>
                  </p:oleObj>
                </mc:Choice>
                <mc:Fallback>
                  <p:oleObj name="Equation" r:id="rId18" imgW="1193800" imgH="279400" progId="Equation.3">
                    <p:embed/>
                    <p:pic>
                      <p:nvPicPr>
                        <p:cNvPr id="0" name=""/>
                        <p:cNvPicPr>
                          <a:picLocks noChangeAspect="1" noChangeArrowheads="1"/>
                        </p:cNvPicPr>
                        <p:nvPr/>
                      </p:nvPicPr>
                      <p:blipFill>
                        <a:blip r:embed="rId19"/>
                        <a:srcRect/>
                        <a:stretch>
                          <a:fillRect/>
                        </a:stretch>
                      </p:blipFill>
                      <p:spPr bwMode="auto">
                        <a:xfrm>
                          <a:off x="5004950" y="1215576"/>
                          <a:ext cx="3229764" cy="551615"/>
                        </a:xfrm>
                        <a:prstGeom prst="rect">
                          <a:avLst/>
                        </a:prstGeom>
                        <a:noFill/>
                        <a:extLst/>
                      </p:spPr>
                    </p:pic>
                  </p:oleObj>
                </mc:Fallback>
              </mc:AlternateContent>
            </a:graphicData>
          </a:graphic>
        </p:graphicFrame>
      </p:grpSp>
      <p:grpSp>
        <p:nvGrpSpPr>
          <p:cNvPr id="5" name="Group 4"/>
          <p:cNvGrpSpPr/>
          <p:nvPr/>
        </p:nvGrpSpPr>
        <p:grpSpPr>
          <a:xfrm>
            <a:off x="4639724" y="5159375"/>
            <a:ext cx="2514600" cy="990600"/>
            <a:chOff x="4639724" y="5159375"/>
            <a:chExt cx="2514600" cy="990600"/>
          </a:xfrm>
        </p:grpSpPr>
        <p:sp>
          <p:nvSpPr>
            <p:cNvPr id="54" name="Rectangle 2"/>
            <p:cNvSpPr txBox="1">
              <a:spLocks noChangeArrowheads="1"/>
            </p:cNvSpPr>
            <p:nvPr/>
          </p:nvSpPr>
          <p:spPr bwMode="auto">
            <a:xfrm>
              <a:off x="4639724" y="5159375"/>
              <a:ext cx="2514600" cy="457200"/>
            </a:xfrm>
            <a:prstGeom prst="rect">
              <a:avLst/>
            </a:prstGeom>
            <a:solidFill>
              <a:srgbClr val="0000FF"/>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Comic Sans MS"/>
                  <a:ea typeface="+mj-ea"/>
                  <a:cs typeface="+mj-cs"/>
                </a:rPr>
                <a:t>Dephasing(T2) Rate</a:t>
              </a:r>
              <a:r>
                <a:rPr kumimoji="0" lang="en-US" sz="2400" b="1" i="1" u="none" strike="noStrike" kern="0" cap="none" spc="0" normalizeH="0" baseline="0" noProof="0" dirty="0" smtClean="0">
                  <a:ln>
                    <a:noFill/>
                  </a:ln>
                  <a:solidFill>
                    <a:schemeClr val="bg1"/>
                  </a:solidFill>
                  <a:effectLst/>
                  <a:uLnTx/>
                  <a:uFillTx/>
                  <a:latin typeface="Comic Sans MS"/>
                  <a:ea typeface="+mj-ea"/>
                  <a:cs typeface="+mj-cs"/>
                </a:rPr>
                <a:t>:</a:t>
              </a:r>
              <a:endParaRPr kumimoji="0" lang="en-US" sz="2400" b="1" i="1" u="none" strike="noStrike" kern="0" cap="none" spc="0" normalizeH="0" baseline="0" noProof="0" dirty="0">
                <a:ln>
                  <a:noFill/>
                </a:ln>
                <a:solidFill>
                  <a:schemeClr val="bg1"/>
                </a:solidFill>
                <a:effectLst/>
                <a:uLnTx/>
                <a:uFillTx/>
                <a:latin typeface="Comic Sans MS"/>
                <a:ea typeface="+mj-ea"/>
                <a:cs typeface="+mj-cs"/>
              </a:endParaRPr>
            </a:p>
          </p:txBody>
        </p:sp>
        <p:graphicFrame>
          <p:nvGraphicFramePr>
            <p:cNvPr id="56" name="Object 9"/>
            <p:cNvGraphicFramePr>
              <a:graphicFrameLocks noChangeAspect="1"/>
            </p:cNvGraphicFramePr>
            <p:nvPr>
              <p:extLst>
                <p:ext uri="{D42A27DB-BD31-4B8C-83A1-F6EECF244321}">
                  <p14:modId xmlns:p14="http://schemas.microsoft.com/office/powerpoint/2010/main" val="3606696423"/>
                </p:ext>
              </p:extLst>
            </p:nvPr>
          </p:nvGraphicFramePr>
          <p:xfrm>
            <a:off x="5494338" y="5708650"/>
            <a:ext cx="1173162" cy="441325"/>
          </p:xfrm>
          <a:graphic>
            <a:graphicData uri="http://schemas.openxmlformats.org/presentationml/2006/ole">
              <mc:AlternateContent xmlns:mc="http://schemas.openxmlformats.org/markup-compatibility/2006">
                <mc:Choice xmlns:v="urn:schemas-microsoft-com:vml" Requires="v">
                  <p:oleObj spid="_x0000_s2000673" name="Equation" r:id="rId20" imgW="469900" imgH="241300" progId="Equation.3">
                    <p:embed/>
                  </p:oleObj>
                </mc:Choice>
                <mc:Fallback>
                  <p:oleObj name="Equation" r:id="rId20" imgW="469900" imgH="241300" progId="Equation.3">
                    <p:embed/>
                    <p:pic>
                      <p:nvPicPr>
                        <p:cNvPr id="0" name=""/>
                        <p:cNvPicPr>
                          <a:picLocks noChangeAspect="1" noChangeArrowheads="1"/>
                        </p:cNvPicPr>
                        <p:nvPr/>
                      </p:nvPicPr>
                      <p:blipFill>
                        <a:blip r:embed="rId21"/>
                        <a:srcRect/>
                        <a:stretch>
                          <a:fillRect/>
                        </a:stretch>
                      </p:blipFill>
                      <p:spPr bwMode="auto">
                        <a:xfrm>
                          <a:off x="5494338" y="5708650"/>
                          <a:ext cx="1173162"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 name="Group 2"/>
          <p:cNvGrpSpPr/>
          <p:nvPr/>
        </p:nvGrpSpPr>
        <p:grpSpPr>
          <a:xfrm>
            <a:off x="4639724" y="4168775"/>
            <a:ext cx="2514600" cy="817563"/>
            <a:chOff x="4639724" y="4168775"/>
            <a:chExt cx="2514600" cy="817563"/>
          </a:xfrm>
        </p:grpSpPr>
        <p:sp>
          <p:nvSpPr>
            <p:cNvPr id="51" name="Rectangle 2"/>
            <p:cNvSpPr txBox="1">
              <a:spLocks noChangeArrowheads="1"/>
            </p:cNvSpPr>
            <p:nvPr/>
          </p:nvSpPr>
          <p:spPr bwMode="auto">
            <a:xfrm>
              <a:off x="4639724" y="4168775"/>
              <a:ext cx="2514600" cy="381000"/>
            </a:xfrm>
            <a:prstGeom prst="rect">
              <a:avLst/>
            </a:prstGeom>
            <a:solidFill>
              <a:srgbClr val="0000FF"/>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1" eaLnBrk="1" fontAlgn="base" latinLnBrk="0" hangingPunct="1">
                <a:lnSpc>
                  <a:spcPct val="100000"/>
                </a:lnSpc>
                <a:spcBef>
                  <a:spcPct val="0"/>
                </a:spcBef>
                <a:spcAft>
                  <a:spcPct val="0"/>
                </a:spcAft>
                <a:buClrTx/>
                <a:buSzTx/>
                <a:buFontTx/>
                <a:buNone/>
                <a:tabLst/>
                <a:defRPr/>
              </a:pPr>
              <a:r>
                <a:rPr lang="en-US" sz="1800" b="1" i="1" kern="0" dirty="0" smtClean="0">
                  <a:solidFill>
                    <a:schemeClr val="bg1"/>
                  </a:solidFill>
                  <a:latin typeface="Comic Sans MS"/>
                  <a:ea typeface="+mj-ea"/>
                  <a:cs typeface="+mj-cs"/>
                </a:rPr>
                <a:t>Flipping</a:t>
              </a:r>
              <a:r>
                <a:rPr kumimoji="0" lang="en-US" sz="1800" b="1" i="1" u="none" strike="noStrike" kern="0" cap="none" spc="0" normalizeH="0" baseline="0" noProof="0" dirty="0" smtClean="0">
                  <a:ln>
                    <a:noFill/>
                  </a:ln>
                  <a:solidFill>
                    <a:schemeClr val="bg1"/>
                  </a:solidFill>
                  <a:effectLst/>
                  <a:uLnTx/>
                  <a:uFillTx/>
                  <a:latin typeface="Comic Sans MS"/>
                  <a:ea typeface="+mj-ea"/>
                  <a:cs typeface="+mj-cs"/>
                </a:rPr>
                <a:t>(T1) Rate</a:t>
              </a:r>
              <a:r>
                <a:rPr kumimoji="0" lang="en-US" sz="2400" b="1" i="1" u="none" strike="noStrike" kern="0" cap="none" spc="0" normalizeH="0" baseline="0" noProof="0" dirty="0" smtClean="0">
                  <a:ln>
                    <a:noFill/>
                  </a:ln>
                  <a:solidFill>
                    <a:schemeClr val="bg1"/>
                  </a:solidFill>
                  <a:effectLst/>
                  <a:uLnTx/>
                  <a:uFillTx/>
                  <a:latin typeface="Comic Sans MS"/>
                  <a:ea typeface="+mj-ea"/>
                  <a:cs typeface="+mj-cs"/>
                </a:rPr>
                <a:t>:</a:t>
              </a:r>
              <a:endParaRPr kumimoji="0" lang="en-US" sz="2400" b="1" i="1" u="none" strike="noStrike" kern="0" cap="none" spc="0" normalizeH="0" baseline="0" noProof="0" dirty="0">
                <a:ln>
                  <a:noFill/>
                </a:ln>
                <a:solidFill>
                  <a:schemeClr val="bg1"/>
                </a:solidFill>
                <a:effectLst/>
                <a:uLnTx/>
                <a:uFillTx/>
                <a:latin typeface="Comic Sans MS"/>
                <a:ea typeface="+mj-ea"/>
                <a:cs typeface="+mj-cs"/>
              </a:endParaRPr>
            </a:p>
          </p:txBody>
        </p:sp>
        <p:graphicFrame>
          <p:nvGraphicFramePr>
            <p:cNvPr id="33" name="Object 13"/>
            <p:cNvGraphicFramePr>
              <a:graphicFrameLocks noChangeAspect="1"/>
            </p:cNvGraphicFramePr>
            <p:nvPr>
              <p:extLst>
                <p:ext uri="{D42A27DB-BD31-4B8C-83A1-F6EECF244321}">
                  <p14:modId xmlns:p14="http://schemas.microsoft.com/office/powerpoint/2010/main" val="3897511388"/>
                </p:ext>
              </p:extLst>
            </p:nvPr>
          </p:nvGraphicFramePr>
          <p:xfrm>
            <a:off x="5218113" y="4545013"/>
            <a:ext cx="1204912" cy="441325"/>
          </p:xfrm>
          <a:graphic>
            <a:graphicData uri="http://schemas.openxmlformats.org/presentationml/2006/ole">
              <mc:AlternateContent xmlns:mc="http://schemas.openxmlformats.org/markup-compatibility/2006">
                <mc:Choice xmlns:v="urn:schemas-microsoft-com:vml" Requires="v">
                  <p:oleObj spid="_x0000_s2000674" name="Equation" r:id="rId22" imgW="482600" imgH="241300" progId="Equation.3">
                    <p:embed/>
                  </p:oleObj>
                </mc:Choice>
                <mc:Fallback>
                  <p:oleObj name="Equation" r:id="rId22" imgW="482600" imgH="241300" progId="Equation.3">
                    <p:embed/>
                    <p:pic>
                      <p:nvPicPr>
                        <p:cNvPr id="0" name=""/>
                        <p:cNvPicPr>
                          <a:picLocks noChangeAspect="1" noChangeArrowheads="1"/>
                        </p:cNvPicPr>
                        <p:nvPr/>
                      </p:nvPicPr>
                      <p:blipFill>
                        <a:blip r:embed="rId23"/>
                        <a:srcRect/>
                        <a:stretch>
                          <a:fillRect/>
                        </a:stretch>
                      </p:blipFill>
                      <p:spPr bwMode="auto">
                        <a:xfrm>
                          <a:off x="5218113" y="4545013"/>
                          <a:ext cx="1204912"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70506694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a:xfrm>
            <a:off x="225437" y="495575"/>
            <a:ext cx="5985000" cy="360363"/>
          </a:xfrm>
        </p:spPr>
        <p:txBody>
          <a:bodyPr/>
          <a:lstStyle/>
          <a:p>
            <a:r>
              <a:rPr lang="en-US" dirty="0" err="1" smtClean="0">
                <a:latin typeface="Comic Sans MS"/>
              </a:rPr>
              <a:t>Cohernce</a:t>
            </a:r>
            <a:r>
              <a:rPr lang="en-US" dirty="0" smtClean="0">
                <a:latin typeface="Comic Sans MS"/>
              </a:rPr>
              <a:t> time of dressed states </a:t>
            </a:r>
            <a:endParaRPr lang="en-US" dirty="0">
              <a:latin typeface="Comic Sans MS"/>
            </a:endParaRPr>
          </a:p>
        </p:txBody>
      </p:sp>
      <p:grpSp>
        <p:nvGrpSpPr>
          <p:cNvPr id="12" name="Group 3"/>
          <p:cNvGrpSpPr>
            <a:grpSpLocks/>
          </p:cNvGrpSpPr>
          <p:nvPr/>
        </p:nvGrpSpPr>
        <p:grpSpPr bwMode="auto">
          <a:xfrm>
            <a:off x="2789237" y="2066375"/>
            <a:ext cx="4608512" cy="4033837"/>
            <a:chOff x="1973" y="1071"/>
            <a:chExt cx="3082" cy="2698"/>
          </a:xfrm>
        </p:grpSpPr>
        <p:pic>
          <p:nvPicPr>
            <p:cNvPr id="13" name="Picture 4"/>
            <p:cNvPicPr>
              <a:picLocks noChangeAspect="1" noChangeArrowheads="1"/>
            </p:cNvPicPr>
            <p:nvPr/>
          </p:nvPicPr>
          <p:blipFill>
            <a:blip r:embed="rId3"/>
            <a:srcRect/>
            <a:stretch>
              <a:fillRect/>
            </a:stretch>
          </p:blipFill>
          <p:spPr bwMode="auto">
            <a:xfrm>
              <a:off x="1973" y="1071"/>
              <a:ext cx="3082" cy="2698"/>
            </a:xfrm>
            <a:prstGeom prst="rect">
              <a:avLst/>
            </a:prstGeom>
            <a:noFill/>
            <a:ln w="9525">
              <a:noFill/>
              <a:miter lim="800000"/>
              <a:headEnd/>
              <a:tailEnd/>
            </a:ln>
            <a:effectLst/>
          </p:spPr>
        </p:pic>
        <p:sp>
          <p:nvSpPr>
            <p:cNvPr id="14" name="Rectangle 5"/>
            <p:cNvSpPr>
              <a:spLocks noChangeArrowheads="1"/>
            </p:cNvSpPr>
            <p:nvPr/>
          </p:nvSpPr>
          <p:spPr bwMode="auto">
            <a:xfrm>
              <a:off x="4105" y="1298"/>
              <a:ext cx="635" cy="136"/>
            </a:xfrm>
            <a:prstGeom prst="rect">
              <a:avLst/>
            </a:prstGeom>
            <a:solidFill>
              <a:schemeClr val="bg1"/>
            </a:solidFill>
            <a:ln w="9525">
              <a:solidFill>
                <a:schemeClr val="bg1"/>
              </a:solidFill>
              <a:miter lim="800000"/>
              <a:headEnd/>
              <a:tailEnd/>
            </a:ln>
            <a:effectLst/>
          </p:spPr>
          <p:txBody>
            <a:bodyPr wrap="none" anchor="ctr">
              <a:prstTxWarp prst="textNoShape">
                <a:avLst/>
              </a:prstTxWarp>
              <a:spAutoFit/>
            </a:bodyPr>
            <a:lstStyle/>
            <a:p>
              <a:endParaRPr lang="en-US"/>
            </a:p>
          </p:txBody>
        </p:sp>
      </p:grpSp>
      <p:sp>
        <p:nvSpPr>
          <p:cNvPr id="15" name="Text Box 6"/>
          <p:cNvSpPr txBox="1">
            <a:spLocks noChangeArrowheads="1"/>
          </p:cNvSpPr>
          <p:nvPr/>
        </p:nvSpPr>
        <p:spPr bwMode="auto">
          <a:xfrm>
            <a:off x="3703637" y="1228175"/>
            <a:ext cx="2667000" cy="33855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IE" dirty="0">
                <a:sym typeface="Symbol" charset="2"/>
              </a:rPr>
              <a:t>Coherence time   20 ms</a:t>
            </a:r>
          </a:p>
        </p:txBody>
      </p:sp>
      <p:sp>
        <p:nvSpPr>
          <p:cNvPr id="16" name="Fußzeilenplatzhalter 3"/>
          <p:cNvSpPr txBox="1">
            <a:spLocks/>
          </p:cNvSpPr>
          <p:nvPr/>
        </p:nvSpPr>
        <p:spPr bwMode="auto">
          <a:xfrm>
            <a:off x="4275124"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PSAS2016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24.05.2016I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Folie: </a:t>
            </a:r>
            <a:fld id="{FF1146A1-97AE-4BCE-8A46-8C7BB040F740}" type="slidenum">
              <a:rPr kumimoji="0" lang="de-DE" sz="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8" name="Titel 1"/>
          <p:cNvSpPr txBox="1">
            <a:spLocks/>
          </p:cNvSpPr>
          <p:nvPr/>
        </p:nvSpPr>
        <p:spPr bwMode="auto">
          <a:xfrm>
            <a:off x="7470437" y="2880575"/>
            <a:ext cx="1665000" cy="9000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pPr algn="ctr" rtl="1">
              <a:defRPr/>
            </a:pPr>
            <a:r>
              <a:rPr lang="en-US" sz="1800" i="1" dirty="0" smtClean="0">
                <a:latin typeface="Comic Sans MS"/>
              </a:rPr>
              <a:t>Data from </a:t>
            </a:r>
            <a:r>
              <a:rPr lang="en-US" sz="1800" i="1" dirty="0" err="1" smtClean="0">
                <a:latin typeface="Comic Sans MS"/>
              </a:rPr>
              <a:t>Wunderlich</a:t>
            </a:r>
            <a:r>
              <a:rPr lang="en-US" sz="1800" i="1" dirty="0" smtClean="0">
                <a:latin typeface="Comic Sans MS"/>
              </a:rPr>
              <a:t> group</a:t>
            </a:r>
            <a:endParaRPr lang="en-US" sz="1800" i="1" dirty="0">
              <a:solidFill>
                <a:srgbClr val="0000FF"/>
              </a:solidFill>
              <a:latin typeface="Comic Sans MS"/>
            </a:endParaRPr>
          </a:p>
        </p:txBody>
      </p:sp>
    </p:spTree>
    <p:extLst>
      <p:ext uri="{BB962C8B-B14F-4D97-AF65-F5344CB8AC3E}">
        <p14:creationId xmlns:p14="http://schemas.microsoft.com/office/powerpoint/2010/main" val="24935033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1655" y="450575"/>
            <a:ext cx="1643524" cy="400110"/>
          </a:xfrm>
          <a:prstGeom prst="rect">
            <a:avLst/>
          </a:prstGeom>
        </p:spPr>
        <p:txBody>
          <a:bodyPr wrap="none">
            <a:spAutoFit/>
          </a:bodyPr>
          <a:lstStyle/>
          <a:p>
            <a:pPr algn="ctr"/>
            <a:r>
              <a:rPr lang="en-US" sz="2000" b="1" dirty="0" smtClean="0">
                <a:latin typeface="Comic Sans MS"/>
                <a:ea typeface="Times New Roman" charset="0"/>
                <a:cs typeface="Times New Roman" charset="0"/>
              </a:rPr>
              <a:t>Single drive</a:t>
            </a:r>
            <a:endParaRPr lang="en-US" sz="2000" b="1" dirty="0">
              <a:latin typeface="Comic Sans MS"/>
              <a:ea typeface="Times New Roman" charset="0"/>
              <a:cs typeface="Times New Roman" charset="0"/>
            </a:endParaRPr>
          </a:p>
        </p:txBody>
      </p:sp>
      <p:sp>
        <p:nvSpPr>
          <p:cNvPr id="18" name="Fußzeilenplatzhalter 3"/>
          <p:cNvSpPr txBox="1">
            <a:spLocks/>
          </p:cNvSpPr>
          <p:nvPr/>
        </p:nvSpPr>
        <p:spPr bwMode="auto">
          <a:xfrm>
            <a:off x="4225924"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PSAS2016 </a:t>
            </a: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2015</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 I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24.05.2016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Folie: </a:t>
            </a:r>
            <a:fld id="{FF1146A1-97AE-4BCE-8A46-8C7BB040F740}" type="slidenum">
              <a:rPr kumimoji="0" lang="de-DE" sz="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e-DE"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11" name="Rectangle 10"/>
          <p:cNvSpPr/>
          <p:nvPr/>
        </p:nvSpPr>
        <p:spPr>
          <a:xfrm>
            <a:off x="1710437" y="5857798"/>
            <a:ext cx="5085000" cy="307777"/>
          </a:xfrm>
          <a:prstGeom prst="rect">
            <a:avLst/>
          </a:prstGeom>
        </p:spPr>
        <p:txBody>
          <a:bodyPr wrap="square">
            <a:spAutoFit/>
          </a:bodyPr>
          <a:lstStyle/>
          <a:p>
            <a:pPr algn="ctr"/>
            <a:r>
              <a:rPr lang="pl-PL" sz="1400" b="1" dirty="0" err="1" smtClean="0">
                <a:latin typeface="Comic Sans MS"/>
                <a:ea typeface="Times New Roman" charset="0"/>
                <a:cs typeface="Times New Roman" charset="0"/>
              </a:rPr>
              <a:t>Cai</a:t>
            </a:r>
            <a:r>
              <a:rPr lang="pl-PL" sz="1400" b="1" dirty="0" smtClean="0">
                <a:latin typeface="Comic Sans MS"/>
                <a:ea typeface="Times New Roman" charset="0"/>
                <a:cs typeface="Times New Roman" charset="0"/>
              </a:rPr>
              <a:t> et al., New </a:t>
            </a:r>
            <a:r>
              <a:rPr lang="pl-PL" sz="1400" b="1" dirty="0">
                <a:latin typeface="Comic Sans MS"/>
                <a:ea typeface="Times New Roman" charset="0"/>
                <a:cs typeface="Times New Roman" charset="0"/>
              </a:rPr>
              <a:t>J. </a:t>
            </a:r>
            <a:r>
              <a:rPr lang="pl-PL" sz="1400" b="1" dirty="0" err="1">
                <a:latin typeface="Comic Sans MS"/>
                <a:ea typeface="Times New Roman" charset="0"/>
                <a:cs typeface="Times New Roman" charset="0"/>
              </a:rPr>
              <a:t>Phys</a:t>
            </a:r>
            <a:r>
              <a:rPr lang="pl-PL" sz="1400" b="1" dirty="0">
                <a:latin typeface="Comic Sans MS"/>
                <a:ea typeface="Times New Roman" charset="0"/>
                <a:cs typeface="Times New Roman" charset="0"/>
              </a:rPr>
              <a:t>. 14 113023 (2012)</a:t>
            </a:r>
            <a:endParaRPr lang="en-US" sz="1400" b="1" dirty="0">
              <a:latin typeface="Comic Sans MS"/>
              <a:ea typeface="Times New Roman" charset="0"/>
              <a:cs typeface="Times New Roman" charset="0"/>
            </a:endParaRPr>
          </a:p>
        </p:txBody>
      </p:sp>
      <p:pic>
        <p:nvPicPr>
          <p:cNvPr id="2" name="Picture 1"/>
          <p:cNvPicPr>
            <a:picLocks noChangeAspect="1"/>
          </p:cNvPicPr>
          <p:nvPr/>
        </p:nvPicPr>
        <p:blipFill>
          <a:blip r:embed="rId3"/>
          <a:stretch>
            <a:fillRect/>
          </a:stretch>
        </p:blipFill>
        <p:spPr>
          <a:xfrm>
            <a:off x="1170437" y="1305575"/>
            <a:ext cx="6570000" cy="3966793"/>
          </a:xfrm>
          <a:prstGeom prst="rect">
            <a:avLst/>
          </a:prstGeom>
        </p:spPr>
      </p:pic>
    </p:spTree>
    <p:extLst>
      <p:ext uri="{BB962C8B-B14F-4D97-AF65-F5344CB8AC3E}">
        <p14:creationId xmlns:p14="http://schemas.microsoft.com/office/powerpoint/2010/main" val="7912214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i="1" dirty="0" smtClean="0">
                <a:latin typeface="Comic Sans MS"/>
              </a:rPr>
              <a:t>Carr Purcell – CP:</a:t>
            </a:r>
            <a:endParaRPr lang="de-DE" dirty="0">
              <a:latin typeface="Comic Sans MS"/>
            </a:endParaRPr>
          </a:p>
        </p:txBody>
      </p:sp>
      <p:sp>
        <p:nvSpPr>
          <p:cNvPr id="4" name="Fußzeilenplatzhalter 3"/>
          <p:cNvSpPr>
            <a:spLocks noGrp="1"/>
          </p:cNvSpPr>
          <p:nvPr>
            <p:ph type="ftr" sz="quarter" idx="10"/>
          </p:nvPr>
        </p:nvSpPr>
        <p:spPr/>
        <p:txBody>
          <a:bodyPr/>
          <a:lstStyle/>
          <a:p>
            <a:r>
              <a:rPr lang="en-US" dirty="0" smtClean="0"/>
              <a:t>PSAS2016</a:t>
            </a:r>
            <a:r>
              <a:rPr lang="de-DE" dirty="0" smtClean="0"/>
              <a:t>I  24.05.2016I </a:t>
            </a:r>
            <a:r>
              <a:rPr lang="de-DE" dirty="0" smtClean="0"/>
              <a:t>Slide: </a:t>
            </a:r>
            <a:fld id="{FF1146A1-97AE-4BCE-8A46-8C7BB040F740}" type="slidenum">
              <a:rPr lang="de-DE" smtClean="0"/>
              <a:pPr/>
              <a:t>13</a:t>
            </a:fld>
            <a:endParaRPr lang="de-DE" dirty="0"/>
          </a:p>
        </p:txBody>
      </p:sp>
      <p:sp>
        <p:nvSpPr>
          <p:cNvPr id="6" name="TextBox 5"/>
          <p:cNvSpPr txBox="1"/>
          <p:nvPr/>
        </p:nvSpPr>
        <p:spPr>
          <a:xfrm>
            <a:off x="3322637" y="1273175"/>
            <a:ext cx="3962400" cy="584776"/>
          </a:xfrm>
          <a:prstGeom prst="rect">
            <a:avLst/>
          </a:prstGeom>
          <a:noFill/>
        </p:spPr>
        <p:txBody>
          <a:bodyPr wrap="square" rtlCol="0">
            <a:spAutoFit/>
          </a:bodyPr>
          <a:lstStyle/>
          <a:p>
            <a:r>
              <a:rPr lang="en-US" dirty="0" smtClean="0">
                <a:latin typeface="Comic Sans MS"/>
              </a:rPr>
              <a:t>A sequence of </a:t>
            </a:r>
            <a:r>
              <a:rPr lang="en-US" dirty="0" err="1" smtClean="0">
                <a:latin typeface="Comic Sans MS"/>
              </a:rPr>
              <a:t>echos</a:t>
            </a:r>
            <a:r>
              <a:rPr lang="en-US" dirty="0" smtClean="0">
                <a:latin typeface="Comic Sans MS"/>
              </a:rPr>
              <a:t>, i.e., of </a:t>
            </a:r>
            <a:r>
              <a:rPr lang="en-US" dirty="0" err="1" smtClean="0">
                <a:latin typeface="Lucida Grande"/>
                <a:ea typeface="Lucida Grande"/>
                <a:cs typeface="Lucida Grande"/>
              </a:rPr>
              <a:t>π</a:t>
            </a:r>
            <a:r>
              <a:rPr lang="en-US" dirty="0" smtClean="0">
                <a:latin typeface="Comic Sans MS"/>
              </a:rPr>
              <a:t>  pulses focuses the polarization for a long time</a:t>
            </a:r>
            <a:endParaRPr lang="en-US" dirty="0">
              <a:latin typeface="Comic Sans MS"/>
            </a:endParaRPr>
          </a:p>
        </p:txBody>
      </p:sp>
      <p:cxnSp>
        <p:nvCxnSpPr>
          <p:cNvPr id="22" name="Straight Arrow Connector 21"/>
          <p:cNvCxnSpPr/>
          <p:nvPr/>
        </p:nvCxnSpPr>
        <p:spPr bwMode="auto">
          <a:xfrm flipV="1">
            <a:off x="2382837" y="3863975"/>
            <a:ext cx="1320800" cy="252412"/>
          </a:xfrm>
          <a:prstGeom prst="straightConnector1">
            <a:avLst/>
          </a:prstGeom>
          <a:solidFill>
            <a:schemeClr val="accent2"/>
          </a:solidFill>
          <a:ln w="28575" cap="flat" cmpd="sng" algn="ctr">
            <a:solidFill>
              <a:srgbClr val="FF0000"/>
            </a:solidFill>
            <a:prstDash val="solid"/>
            <a:round/>
            <a:headEnd type="none" w="med" len="med"/>
            <a:tailEnd type="arrow"/>
          </a:ln>
          <a:effectLst/>
        </p:spPr>
      </p:cxnSp>
      <p:grpSp>
        <p:nvGrpSpPr>
          <p:cNvPr id="3" name="Group 22"/>
          <p:cNvGrpSpPr/>
          <p:nvPr/>
        </p:nvGrpSpPr>
        <p:grpSpPr>
          <a:xfrm>
            <a:off x="808037" y="2492375"/>
            <a:ext cx="3429000" cy="3048000"/>
            <a:chOff x="2865437" y="2035175"/>
            <a:chExt cx="3975100" cy="3429000"/>
          </a:xfrm>
        </p:grpSpPr>
        <p:cxnSp>
          <p:nvCxnSpPr>
            <p:cNvPr id="24" name="Straight Arrow Connector 23"/>
            <p:cNvCxnSpPr/>
            <p:nvPr/>
          </p:nvCxnSpPr>
          <p:spPr bwMode="auto">
            <a:xfrm rot="16200000" flipV="1">
              <a:off x="3101183" y="3871121"/>
              <a:ext cx="3178174" cy="793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a:off x="2865437" y="3862387"/>
              <a:ext cx="3733800" cy="1588"/>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rot="10800000" flipV="1">
              <a:off x="3525836" y="3127375"/>
              <a:ext cx="2184401" cy="1576388"/>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27" name="TextBox 26"/>
            <p:cNvSpPr txBox="1"/>
            <p:nvPr/>
          </p:nvSpPr>
          <p:spPr>
            <a:xfrm>
              <a:off x="6540455" y="3639721"/>
              <a:ext cx="300082" cy="657873"/>
            </a:xfrm>
            <a:prstGeom prst="rect">
              <a:avLst/>
            </a:prstGeom>
            <a:noFill/>
          </p:spPr>
          <p:txBody>
            <a:bodyPr wrap="square" rtlCol="0">
              <a:spAutoFit/>
            </a:bodyPr>
            <a:lstStyle/>
            <a:p>
              <a:r>
                <a:rPr lang="en-US" dirty="0" smtClean="0"/>
                <a:t>y</a:t>
              </a:r>
              <a:endParaRPr lang="en-US" dirty="0"/>
            </a:p>
          </p:txBody>
        </p:sp>
        <p:sp>
          <p:nvSpPr>
            <p:cNvPr id="28" name="TextBox 27"/>
            <p:cNvSpPr txBox="1"/>
            <p:nvPr/>
          </p:nvSpPr>
          <p:spPr>
            <a:xfrm>
              <a:off x="4546679" y="2035175"/>
              <a:ext cx="287257" cy="657873"/>
            </a:xfrm>
            <a:prstGeom prst="rect">
              <a:avLst/>
            </a:prstGeom>
            <a:noFill/>
          </p:spPr>
          <p:txBody>
            <a:bodyPr wrap="square" rtlCol="0">
              <a:spAutoFit/>
            </a:bodyPr>
            <a:lstStyle/>
            <a:p>
              <a:r>
                <a:rPr lang="en-US" dirty="0" smtClean="0"/>
                <a:t>z</a:t>
              </a:r>
              <a:endParaRPr lang="en-US" dirty="0"/>
            </a:p>
          </p:txBody>
        </p:sp>
        <p:sp>
          <p:nvSpPr>
            <p:cNvPr id="29" name="TextBox 28"/>
            <p:cNvSpPr txBox="1"/>
            <p:nvPr/>
          </p:nvSpPr>
          <p:spPr>
            <a:xfrm>
              <a:off x="3340180" y="4511676"/>
              <a:ext cx="287257" cy="657873"/>
            </a:xfrm>
            <a:prstGeom prst="rect">
              <a:avLst/>
            </a:prstGeom>
            <a:noFill/>
          </p:spPr>
          <p:txBody>
            <a:bodyPr wrap="square" rtlCol="0">
              <a:spAutoFit/>
            </a:bodyPr>
            <a:lstStyle/>
            <a:p>
              <a:r>
                <a:rPr lang="en-US" dirty="0" smtClean="0"/>
                <a:t>x</a:t>
              </a:r>
              <a:endParaRPr lang="en-US" dirty="0"/>
            </a:p>
          </p:txBody>
        </p:sp>
      </p:grpSp>
      <p:sp>
        <p:nvSpPr>
          <p:cNvPr id="30" name="Curved Up Arrow 29"/>
          <p:cNvSpPr/>
          <p:nvPr/>
        </p:nvSpPr>
        <p:spPr bwMode="auto">
          <a:xfrm>
            <a:off x="1874837" y="4168775"/>
            <a:ext cx="1066800" cy="381000"/>
          </a:xfrm>
          <a:prstGeom prst="curvedUp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31" name="TextBox 30"/>
          <p:cNvSpPr txBox="1"/>
          <p:nvPr/>
        </p:nvSpPr>
        <p:spPr>
          <a:xfrm>
            <a:off x="2408237" y="4549775"/>
            <a:ext cx="762000" cy="338554"/>
          </a:xfrm>
          <a:prstGeom prst="rect">
            <a:avLst/>
          </a:prstGeom>
          <a:noFill/>
        </p:spPr>
        <p:txBody>
          <a:bodyPr wrap="square" rtlCol="0">
            <a:spAutoFit/>
          </a:bodyPr>
          <a:lstStyle/>
          <a:p>
            <a:r>
              <a:rPr lang="en-US" dirty="0" err="1" smtClean="0"/>
              <a:t>π+δΦ</a:t>
            </a:r>
            <a:endParaRPr lang="en-US" dirty="0"/>
          </a:p>
        </p:txBody>
      </p:sp>
      <p:cxnSp>
        <p:nvCxnSpPr>
          <p:cNvPr id="32" name="Straight Arrow Connector 31"/>
          <p:cNvCxnSpPr/>
          <p:nvPr/>
        </p:nvCxnSpPr>
        <p:spPr bwMode="auto">
          <a:xfrm rot="10800000" flipV="1">
            <a:off x="5684837" y="4116387"/>
            <a:ext cx="1270000" cy="509588"/>
          </a:xfrm>
          <a:prstGeom prst="straightConnector1">
            <a:avLst/>
          </a:prstGeom>
          <a:solidFill>
            <a:schemeClr val="accent2"/>
          </a:solidFill>
          <a:ln w="28575" cap="flat" cmpd="sng" algn="ctr">
            <a:solidFill>
              <a:srgbClr val="FF0000"/>
            </a:solidFill>
            <a:prstDash val="solid"/>
            <a:round/>
            <a:headEnd type="none" w="med" len="med"/>
            <a:tailEnd type="arrow"/>
          </a:ln>
          <a:effectLst/>
        </p:spPr>
      </p:cxnSp>
      <p:cxnSp>
        <p:nvCxnSpPr>
          <p:cNvPr id="34" name="Straight Arrow Connector 33"/>
          <p:cNvCxnSpPr/>
          <p:nvPr/>
        </p:nvCxnSpPr>
        <p:spPr bwMode="auto">
          <a:xfrm rot="16200000" flipV="1">
            <a:off x="5541652" y="4124431"/>
            <a:ext cx="2825044" cy="684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5380037" y="4116563"/>
            <a:ext cx="3220850" cy="1412"/>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36" name="Straight Arrow Connector 35"/>
          <p:cNvCxnSpPr/>
          <p:nvPr/>
        </p:nvCxnSpPr>
        <p:spPr bwMode="auto">
          <a:xfrm rot="10800000" flipV="1">
            <a:off x="5949710" y="3463219"/>
            <a:ext cx="1884308" cy="140123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37" name="TextBox 36"/>
          <p:cNvSpPr txBox="1"/>
          <p:nvPr/>
        </p:nvSpPr>
        <p:spPr>
          <a:xfrm>
            <a:off x="8550180" y="3918638"/>
            <a:ext cx="258857" cy="584776"/>
          </a:xfrm>
          <a:prstGeom prst="rect">
            <a:avLst/>
          </a:prstGeom>
          <a:noFill/>
        </p:spPr>
        <p:txBody>
          <a:bodyPr wrap="square" rtlCol="0">
            <a:spAutoFit/>
          </a:bodyPr>
          <a:lstStyle/>
          <a:p>
            <a:r>
              <a:rPr lang="en-US" dirty="0" smtClean="0"/>
              <a:t>y</a:t>
            </a:r>
            <a:endParaRPr lang="en-US" dirty="0"/>
          </a:p>
        </p:txBody>
      </p:sp>
      <p:sp>
        <p:nvSpPr>
          <p:cNvPr id="38" name="TextBox 37"/>
          <p:cNvSpPr txBox="1"/>
          <p:nvPr/>
        </p:nvSpPr>
        <p:spPr>
          <a:xfrm>
            <a:off x="6830310" y="2492375"/>
            <a:ext cx="247794" cy="584776"/>
          </a:xfrm>
          <a:prstGeom prst="rect">
            <a:avLst/>
          </a:prstGeom>
          <a:noFill/>
        </p:spPr>
        <p:txBody>
          <a:bodyPr wrap="square" rtlCol="0">
            <a:spAutoFit/>
          </a:bodyPr>
          <a:lstStyle/>
          <a:p>
            <a:r>
              <a:rPr lang="en-US" dirty="0" smtClean="0"/>
              <a:t>z</a:t>
            </a:r>
            <a:endParaRPr lang="en-US" dirty="0"/>
          </a:p>
        </p:txBody>
      </p:sp>
      <p:sp>
        <p:nvSpPr>
          <p:cNvPr id="39" name="TextBox 38"/>
          <p:cNvSpPr txBox="1"/>
          <p:nvPr/>
        </p:nvSpPr>
        <p:spPr>
          <a:xfrm>
            <a:off x="5789560" y="4693709"/>
            <a:ext cx="247794" cy="584776"/>
          </a:xfrm>
          <a:prstGeom prst="rect">
            <a:avLst/>
          </a:prstGeom>
          <a:noFill/>
        </p:spPr>
        <p:txBody>
          <a:bodyPr wrap="square" rtlCol="0">
            <a:spAutoFit/>
          </a:bodyPr>
          <a:lstStyle/>
          <a:p>
            <a:r>
              <a:rPr lang="en-US" dirty="0" smtClean="0"/>
              <a:t>x</a:t>
            </a:r>
            <a:endParaRPr lang="en-US" dirty="0"/>
          </a:p>
        </p:txBody>
      </p:sp>
      <p:sp>
        <p:nvSpPr>
          <p:cNvPr id="40" name="TextBox 39"/>
          <p:cNvSpPr txBox="1"/>
          <p:nvPr/>
        </p:nvSpPr>
        <p:spPr>
          <a:xfrm>
            <a:off x="5684837" y="4092575"/>
            <a:ext cx="685800" cy="338554"/>
          </a:xfrm>
          <a:prstGeom prst="rect">
            <a:avLst/>
          </a:prstGeom>
          <a:noFill/>
        </p:spPr>
        <p:txBody>
          <a:bodyPr wrap="square" rtlCol="0">
            <a:spAutoFit/>
          </a:bodyPr>
          <a:lstStyle/>
          <a:p>
            <a:r>
              <a:rPr lang="en-US" dirty="0" smtClean="0"/>
              <a:t>2 </a:t>
            </a:r>
            <a:r>
              <a:rPr lang="en-US" dirty="0" err="1" smtClean="0"/>
              <a:t>δΦ</a:t>
            </a:r>
            <a:endParaRPr lang="en-US" dirty="0"/>
          </a:p>
        </p:txBody>
      </p:sp>
      <p:sp>
        <p:nvSpPr>
          <p:cNvPr id="44" name="Curved Up Arrow 43"/>
          <p:cNvSpPr/>
          <p:nvPr/>
        </p:nvSpPr>
        <p:spPr bwMode="auto">
          <a:xfrm>
            <a:off x="6446837" y="3711575"/>
            <a:ext cx="1066800" cy="381000"/>
          </a:xfrm>
          <a:prstGeom prst="curvedUpArrow">
            <a:avLst/>
          </a:prstGeom>
          <a:solidFill>
            <a:schemeClr val="accent2"/>
          </a:solidFill>
          <a:ln w="9525" cap="flat" cmpd="sng" algn="ctr">
            <a:solidFill>
              <a:schemeClr val="tx1"/>
            </a:solidFill>
            <a:prstDash val="solid"/>
            <a:round/>
            <a:headEnd type="none" w="med" len="med"/>
            <a:tailEnd type="none" w="med" len="med"/>
          </a:ln>
          <a:effectLst/>
          <a:scene3d>
            <a:camera prst="orthographicFront">
              <a:rot lat="0" lon="0" rev="10800000"/>
            </a:camera>
            <a:lightRig rig="threePt" dir="t"/>
          </a:scene3d>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9186133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0437" y="450575"/>
            <a:ext cx="1805953" cy="400110"/>
          </a:xfrm>
          <a:prstGeom prst="rect">
            <a:avLst/>
          </a:prstGeom>
        </p:spPr>
        <p:txBody>
          <a:bodyPr wrap="none">
            <a:spAutoFit/>
          </a:bodyPr>
          <a:lstStyle/>
          <a:p>
            <a:pPr algn="ctr"/>
            <a:r>
              <a:rPr lang="en-US" sz="2000" b="1" dirty="0" smtClean="0">
                <a:latin typeface="Comic Sans MS"/>
                <a:ea typeface="Times New Roman" charset="0"/>
                <a:cs typeface="Times New Roman" charset="0"/>
              </a:rPr>
              <a:t>Stable </a:t>
            </a:r>
            <a:r>
              <a:rPr lang="en-US" sz="2000" b="1" dirty="0" err="1" smtClean="0">
                <a:latin typeface="Comic Sans MS"/>
                <a:ea typeface="Times New Roman" charset="0"/>
                <a:cs typeface="Times New Roman" charset="0"/>
              </a:rPr>
              <a:t>Qubit</a:t>
            </a:r>
            <a:endParaRPr lang="en-US" sz="2000" b="1" dirty="0">
              <a:latin typeface="Comic Sans MS"/>
              <a:ea typeface="Times New Roman" charset="0"/>
              <a:cs typeface="Times New Roman" charset="0"/>
            </a:endParaRPr>
          </a:p>
        </p:txBody>
      </p:sp>
      <p:sp>
        <p:nvSpPr>
          <p:cNvPr id="9" name="Rectangle 6"/>
          <p:cNvSpPr>
            <a:spLocks noChangeArrowheads="1"/>
          </p:cNvSpPr>
          <p:nvPr/>
        </p:nvSpPr>
        <p:spPr bwMode="auto">
          <a:xfrm>
            <a:off x="480387" y="898525"/>
            <a:ext cx="5400675" cy="338137"/>
          </a:xfrm>
          <a:prstGeom prst="rect">
            <a:avLst/>
          </a:prstGeom>
          <a:noFill/>
          <a:ln w="9525">
            <a:noFill/>
            <a:miter lim="800000"/>
            <a:headEnd/>
            <a:tailEnd/>
          </a:ln>
        </p:spPr>
        <p:txBody>
          <a:bodyPr>
            <a:prstTxWarp prst="textNoShape">
              <a:avLst/>
            </a:prstTxWarp>
            <a:spAutoFit/>
          </a:bodyPr>
          <a:lstStyle/>
          <a:p>
            <a:pPr marL="285750" indent="-285750">
              <a:buFont typeface="Wingdings" charset="2"/>
              <a:buChar char="§"/>
            </a:pPr>
            <a:r>
              <a:rPr lang="en-US" sz="1600" b="0" dirty="0">
                <a:solidFill>
                  <a:srgbClr val="0000FF"/>
                </a:solidFill>
                <a:latin typeface="Times New Roman" charset="0"/>
                <a:ea typeface="Times New Roman" charset="0"/>
                <a:cs typeface="Times New Roman" charset="0"/>
              </a:rPr>
              <a:t>Sequential continuous dynamical decoupling</a:t>
            </a:r>
            <a:endParaRPr lang="en-US" sz="1600" dirty="0">
              <a:solidFill>
                <a:srgbClr val="0000FF"/>
              </a:solidFill>
              <a:latin typeface="Times New Roman" charset="0"/>
              <a:ea typeface="Times New Roman" charset="0"/>
              <a:cs typeface="Times New Roman" charset="0"/>
            </a:endParaRPr>
          </a:p>
        </p:txBody>
      </p:sp>
      <p:sp>
        <p:nvSpPr>
          <p:cNvPr id="18" name="Fußzeilenplatzhalter 3"/>
          <p:cNvSpPr txBox="1">
            <a:spLocks/>
          </p:cNvSpPr>
          <p:nvPr/>
        </p:nvSpPr>
        <p:spPr bwMode="auto">
          <a:xfrm>
            <a:off x="4225924"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PSAS2016 </a:t>
            </a: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2015</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 I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24.05.2016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Folie: </a:t>
            </a:r>
            <a:fld id="{FF1146A1-97AE-4BCE-8A46-8C7BB040F740}" type="slidenum">
              <a:rPr kumimoji="0" lang="de-DE" sz="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e-DE"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11" name="Rectangle 10"/>
          <p:cNvSpPr/>
          <p:nvPr/>
        </p:nvSpPr>
        <p:spPr>
          <a:xfrm>
            <a:off x="1710437" y="5857798"/>
            <a:ext cx="5085000" cy="307777"/>
          </a:xfrm>
          <a:prstGeom prst="rect">
            <a:avLst/>
          </a:prstGeom>
        </p:spPr>
        <p:txBody>
          <a:bodyPr wrap="square">
            <a:spAutoFit/>
          </a:bodyPr>
          <a:lstStyle/>
          <a:p>
            <a:pPr algn="ctr"/>
            <a:r>
              <a:rPr lang="pl-PL" sz="1400" b="1" dirty="0" err="1" smtClean="0">
                <a:latin typeface="Comic Sans MS"/>
                <a:ea typeface="Times New Roman" charset="0"/>
                <a:cs typeface="Times New Roman" charset="0"/>
              </a:rPr>
              <a:t>Cai</a:t>
            </a:r>
            <a:r>
              <a:rPr lang="pl-PL" sz="1400" b="1" dirty="0" smtClean="0">
                <a:latin typeface="Comic Sans MS"/>
                <a:ea typeface="Times New Roman" charset="0"/>
                <a:cs typeface="Times New Roman" charset="0"/>
              </a:rPr>
              <a:t> et al., New </a:t>
            </a:r>
            <a:r>
              <a:rPr lang="pl-PL" sz="1400" b="1" dirty="0">
                <a:latin typeface="Comic Sans MS"/>
                <a:ea typeface="Times New Roman" charset="0"/>
                <a:cs typeface="Times New Roman" charset="0"/>
              </a:rPr>
              <a:t>J. </a:t>
            </a:r>
            <a:r>
              <a:rPr lang="pl-PL" sz="1400" b="1" dirty="0" err="1">
                <a:latin typeface="Comic Sans MS"/>
                <a:ea typeface="Times New Roman" charset="0"/>
                <a:cs typeface="Times New Roman" charset="0"/>
              </a:rPr>
              <a:t>Phys</a:t>
            </a:r>
            <a:r>
              <a:rPr lang="pl-PL" sz="1400" b="1" dirty="0">
                <a:latin typeface="Comic Sans MS"/>
                <a:ea typeface="Times New Roman" charset="0"/>
                <a:cs typeface="Times New Roman" charset="0"/>
              </a:rPr>
              <a:t>. 14 113023 (2012)</a:t>
            </a:r>
            <a:endParaRPr lang="en-US" sz="1400" b="1" dirty="0">
              <a:latin typeface="Comic Sans MS"/>
              <a:ea typeface="Times New Roman" charset="0"/>
              <a:cs typeface="Times New Roman" charset="0"/>
            </a:endParaRPr>
          </a:p>
        </p:txBody>
      </p:sp>
      <p:grpSp>
        <p:nvGrpSpPr>
          <p:cNvPr id="47" name="Group 46"/>
          <p:cNvGrpSpPr/>
          <p:nvPr/>
        </p:nvGrpSpPr>
        <p:grpSpPr>
          <a:xfrm>
            <a:off x="225437" y="1485575"/>
            <a:ext cx="2205000" cy="2250001"/>
            <a:chOff x="225437" y="1485575"/>
            <a:chExt cx="2205000" cy="2250001"/>
          </a:xfrm>
        </p:grpSpPr>
        <p:cxnSp>
          <p:nvCxnSpPr>
            <p:cNvPr id="12" name="Straight Connector 11"/>
            <p:cNvCxnSpPr/>
            <p:nvPr/>
          </p:nvCxnSpPr>
          <p:spPr>
            <a:xfrm flipV="1">
              <a:off x="225437" y="3330575"/>
              <a:ext cx="2189775" cy="96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4" name="Object 5"/>
            <p:cNvGraphicFramePr>
              <a:graphicFrameLocks noChangeAspect="1"/>
            </p:cNvGraphicFramePr>
            <p:nvPr>
              <p:extLst>
                <p:ext uri="{D42A27DB-BD31-4B8C-83A1-F6EECF244321}">
                  <p14:modId xmlns:p14="http://schemas.microsoft.com/office/powerpoint/2010/main" val="254293466"/>
                </p:ext>
              </p:extLst>
            </p:nvPr>
          </p:nvGraphicFramePr>
          <p:xfrm>
            <a:off x="1125437" y="1485575"/>
            <a:ext cx="494138" cy="524681"/>
          </p:xfrm>
          <a:graphic>
            <a:graphicData uri="http://schemas.openxmlformats.org/presentationml/2006/ole">
              <mc:AlternateContent xmlns:mc="http://schemas.openxmlformats.org/markup-compatibility/2006">
                <mc:Choice xmlns:v="urn:schemas-microsoft-com:vml" Requires="v">
                  <p:oleObj spid="_x0000_s2137131" name="Equation" r:id="rId4" imgW="203040" imgH="241200" progId="Equation.3">
                    <p:embed/>
                  </p:oleObj>
                </mc:Choice>
                <mc:Fallback>
                  <p:oleObj name="Equation" r:id="rId4" imgW="20304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437" y="1485575"/>
                          <a:ext cx="494138" cy="524681"/>
                        </a:xfrm>
                        <a:prstGeom prst="rect">
                          <a:avLst/>
                        </a:prstGeom>
                        <a:noFill/>
                        <a:extLst/>
                      </p:spPr>
                    </p:pic>
                  </p:oleObj>
                </mc:Fallback>
              </mc:AlternateContent>
            </a:graphicData>
          </a:graphic>
        </p:graphicFrame>
        <p:graphicFrame>
          <p:nvGraphicFramePr>
            <p:cNvPr id="15" name="Object 6"/>
            <p:cNvGraphicFramePr>
              <a:graphicFrameLocks noChangeAspect="1"/>
            </p:cNvGraphicFramePr>
            <p:nvPr>
              <p:extLst>
                <p:ext uri="{D42A27DB-BD31-4B8C-83A1-F6EECF244321}">
                  <p14:modId xmlns:p14="http://schemas.microsoft.com/office/powerpoint/2010/main" val="3879319305"/>
                </p:ext>
              </p:extLst>
            </p:nvPr>
          </p:nvGraphicFramePr>
          <p:xfrm>
            <a:off x="1020212" y="3285576"/>
            <a:ext cx="607173" cy="450000"/>
          </p:xfrm>
          <a:graphic>
            <a:graphicData uri="http://schemas.openxmlformats.org/presentationml/2006/ole">
              <mc:AlternateContent xmlns:mc="http://schemas.openxmlformats.org/markup-compatibility/2006">
                <mc:Choice xmlns:v="urn:schemas-microsoft-com:vml" Requires="v">
                  <p:oleObj spid="_x0000_s2137132" name="Equation" r:id="rId6" imgW="291960" imgH="241200" progId="">
                    <p:embed/>
                  </p:oleObj>
                </mc:Choice>
                <mc:Fallback>
                  <p:oleObj name="Equation" r:id="rId6" imgW="291960" imgH="24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212" y="3285576"/>
                          <a:ext cx="607173" cy="450000"/>
                        </a:xfrm>
                        <a:prstGeom prst="rect">
                          <a:avLst/>
                        </a:prstGeom>
                        <a:noFill/>
                        <a:extLst/>
                      </p:spPr>
                    </p:pic>
                  </p:oleObj>
                </mc:Fallback>
              </mc:AlternateContent>
            </a:graphicData>
          </a:graphic>
        </p:graphicFrame>
        <p:cxnSp>
          <p:nvCxnSpPr>
            <p:cNvPr id="21" name="Straight Connector 20"/>
            <p:cNvCxnSpPr/>
            <p:nvPr/>
          </p:nvCxnSpPr>
          <p:spPr>
            <a:xfrm flipV="1">
              <a:off x="240662" y="2010257"/>
              <a:ext cx="2189775" cy="96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H="1">
              <a:off x="914861" y="2056462"/>
              <a:ext cx="30600" cy="1229400"/>
            </a:xfrm>
            <a:prstGeom prst="straightConnector1">
              <a:avLst/>
            </a:prstGeom>
            <a:solidFill>
              <a:schemeClr val="accent2"/>
            </a:solidFill>
            <a:ln w="9525" cap="flat" cmpd="sng" algn="ctr">
              <a:solidFill>
                <a:schemeClr val="tx1"/>
              </a:solidFill>
              <a:prstDash val="dash"/>
              <a:round/>
              <a:headEnd type="arrow"/>
              <a:tailEnd type="arrow"/>
            </a:ln>
            <a:effectLst/>
          </p:spPr>
        </p:cxnSp>
        <p:graphicFrame>
          <p:nvGraphicFramePr>
            <p:cNvPr id="24" name="Object 5"/>
            <p:cNvGraphicFramePr>
              <a:graphicFrameLocks noChangeAspect="1"/>
            </p:cNvGraphicFramePr>
            <p:nvPr>
              <p:extLst>
                <p:ext uri="{D42A27DB-BD31-4B8C-83A1-F6EECF244321}">
                  <p14:modId xmlns:p14="http://schemas.microsoft.com/office/powerpoint/2010/main" val="3148420087"/>
                </p:ext>
              </p:extLst>
            </p:nvPr>
          </p:nvGraphicFramePr>
          <p:xfrm>
            <a:off x="450437" y="2355850"/>
            <a:ext cx="493712" cy="527050"/>
          </p:xfrm>
          <a:graphic>
            <a:graphicData uri="http://schemas.openxmlformats.org/presentationml/2006/ole">
              <mc:AlternateContent xmlns:mc="http://schemas.openxmlformats.org/markup-compatibility/2006">
                <mc:Choice xmlns:v="urn:schemas-microsoft-com:vml" Requires="v">
                  <p:oleObj spid="_x0000_s2137133" name="Equation" r:id="rId8" imgW="203200" imgH="241300" progId="Equation.3">
                    <p:embed/>
                  </p:oleObj>
                </mc:Choice>
                <mc:Fallback>
                  <p:oleObj name="Equation" r:id="rId8" imgW="203200" imgH="241300" progId="Equation.3">
                    <p:embed/>
                    <p:pic>
                      <p:nvPicPr>
                        <p:cNvPr id="0" name=""/>
                        <p:cNvPicPr>
                          <a:picLocks noChangeAspect="1" noChangeArrowheads="1"/>
                        </p:cNvPicPr>
                        <p:nvPr/>
                      </p:nvPicPr>
                      <p:blipFill>
                        <a:blip r:embed="rId9"/>
                        <a:srcRect/>
                        <a:stretch>
                          <a:fillRect/>
                        </a:stretch>
                      </p:blipFill>
                      <p:spPr bwMode="auto">
                        <a:xfrm>
                          <a:off x="450437" y="2355850"/>
                          <a:ext cx="493712" cy="527050"/>
                        </a:xfrm>
                        <a:prstGeom prst="rect">
                          <a:avLst/>
                        </a:prstGeom>
                        <a:noFill/>
                        <a:extLst/>
                      </p:spPr>
                    </p:pic>
                  </p:oleObj>
                </mc:Fallback>
              </mc:AlternateContent>
            </a:graphicData>
          </a:graphic>
        </p:graphicFrame>
        <p:cxnSp>
          <p:nvCxnSpPr>
            <p:cNvPr id="25" name="Straight Arrow Connector 24"/>
            <p:cNvCxnSpPr/>
            <p:nvPr/>
          </p:nvCxnSpPr>
          <p:spPr bwMode="auto">
            <a:xfrm flipH="1">
              <a:off x="2129837" y="2053619"/>
              <a:ext cx="30600" cy="1229400"/>
            </a:xfrm>
            <a:prstGeom prst="straightConnector1">
              <a:avLst/>
            </a:prstGeom>
            <a:solidFill>
              <a:schemeClr val="accent2"/>
            </a:solidFill>
            <a:ln w="38100" cap="flat" cmpd="sng" algn="ctr">
              <a:solidFill>
                <a:srgbClr val="3366FF"/>
              </a:solidFill>
              <a:prstDash val="solid"/>
              <a:round/>
              <a:headEnd type="arrow"/>
              <a:tailEnd type="none"/>
            </a:ln>
            <a:effectLst/>
          </p:spPr>
        </p:cxnSp>
        <p:graphicFrame>
          <p:nvGraphicFramePr>
            <p:cNvPr id="26" name="Object 5"/>
            <p:cNvGraphicFramePr>
              <a:graphicFrameLocks noChangeAspect="1"/>
            </p:cNvGraphicFramePr>
            <p:nvPr>
              <p:extLst>
                <p:ext uri="{D42A27DB-BD31-4B8C-83A1-F6EECF244321}">
                  <p14:modId xmlns:p14="http://schemas.microsoft.com/office/powerpoint/2010/main" val="4259380611"/>
                </p:ext>
              </p:extLst>
            </p:nvPr>
          </p:nvGraphicFramePr>
          <p:xfrm>
            <a:off x="1651788" y="2352675"/>
            <a:ext cx="523875" cy="527050"/>
          </p:xfrm>
          <a:graphic>
            <a:graphicData uri="http://schemas.openxmlformats.org/presentationml/2006/ole">
              <mc:AlternateContent xmlns:mc="http://schemas.openxmlformats.org/markup-compatibility/2006">
                <mc:Choice xmlns:v="urn:schemas-microsoft-com:vml" Requires="v">
                  <p:oleObj spid="_x0000_s2137134" name="Equation" r:id="rId10" imgW="215900" imgH="241300" progId="Equation.3">
                    <p:embed/>
                  </p:oleObj>
                </mc:Choice>
                <mc:Fallback>
                  <p:oleObj name="Equation" r:id="rId10" imgW="215900" imgH="241300" progId="Equation.3">
                    <p:embed/>
                    <p:pic>
                      <p:nvPicPr>
                        <p:cNvPr id="0" name=""/>
                        <p:cNvPicPr>
                          <a:picLocks noChangeAspect="1" noChangeArrowheads="1"/>
                        </p:cNvPicPr>
                        <p:nvPr/>
                      </p:nvPicPr>
                      <p:blipFill>
                        <a:blip r:embed="rId11"/>
                        <a:srcRect/>
                        <a:stretch>
                          <a:fillRect/>
                        </a:stretch>
                      </p:blipFill>
                      <p:spPr bwMode="auto">
                        <a:xfrm>
                          <a:off x="1651788" y="2352675"/>
                          <a:ext cx="523875" cy="527050"/>
                        </a:xfrm>
                        <a:prstGeom prst="rect">
                          <a:avLst/>
                        </a:prstGeom>
                        <a:noFill/>
                        <a:extLst/>
                      </p:spPr>
                    </p:pic>
                  </p:oleObj>
                </mc:Fallback>
              </mc:AlternateContent>
            </a:graphicData>
          </a:graphic>
        </p:graphicFrame>
      </p:grpSp>
      <p:grpSp>
        <p:nvGrpSpPr>
          <p:cNvPr id="48" name="Group 47"/>
          <p:cNvGrpSpPr/>
          <p:nvPr/>
        </p:nvGrpSpPr>
        <p:grpSpPr>
          <a:xfrm>
            <a:off x="2700437" y="1644150"/>
            <a:ext cx="2205000" cy="2127750"/>
            <a:chOff x="3060437" y="1644150"/>
            <a:chExt cx="2205000" cy="2127750"/>
          </a:xfrm>
        </p:grpSpPr>
        <p:cxnSp>
          <p:nvCxnSpPr>
            <p:cNvPr id="27" name="Straight Connector 26"/>
            <p:cNvCxnSpPr/>
            <p:nvPr/>
          </p:nvCxnSpPr>
          <p:spPr>
            <a:xfrm flipV="1">
              <a:off x="3060437" y="3330575"/>
              <a:ext cx="2189775" cy="96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Object 5"/>
            <p:cNvGraphicFramePr>
              <a:graphicFrameLocks noChangeAspect="1"/>
            </p:cNvGraphicFramePr>
            <p:nvPr>
              <p:extLst>
                <p:ext uri="{D42A27DB-BD31-4B8C-83A1-F6EECF244321}">
                  <p14:modId xmlns:p14="http://schemas.microsoft.com/office/powerpoint/2010/main" val="311531189"/>
                </p:ext>
              </p:extLst>
            </p:nvPr>
          </p:nvGraphicFramePr>
          <p:xfrm>
            <a:off x="3946525" y="1644150"/>
            <a:ext cx="523875" cy="606425"/>
          </p:xfrm>
          <a:graphic>
            <a:graphicData uri="http://schemas.openxmlformats.org/presentationml/2006/ole">
              <mc:AlternateContent xmlns:mc="http://schemas.openxmlformats.org/markup-compatibility/2006">
                <mc:Choice xmlns:v="urn:schemas-microsoft-com:vml" Requires="v">
                  <p:oleObj spid="_x0000_s2137135" name="Equation" r:id="rId12" imgW="215900" imgH="279400" progId="Equation.3">
                    <p:embed/>
                  </p:oleObj>
                </mc:Choice>
                <mc:Fallback>
                  <p:oleObj name="Equation" r:id="rId12" imgW="215900" imgH="279400" progId="Equation.3">
                    <p:embed/>
                    <p:pic>
                      <p:nvPicPr>
                        <p:cNvPr id="0" name=""/>
                        <p:cNvPicPr>
                          <a:picLocks noChangeAspect="1" noChangeArrowheads="1"/>
                        </p:cNvPicPr>
                        <p:nvPr/>
                      </p:nvPicPr>
                      <p:blipFill>
                        <a:blip r:embed="rId13"/>
                        <a:srcRect/>
                        <a:stretch>
                          <a:fillRect/>
                        </a:stretch>
                      </p:blipFill>
                      <p:spPr bwMode="auto">
                        <a:xfrm>
                          <a:off x="3946525" y="1644150"/>
                          <a:ext cx="523875" cy="606425"/>
                        </a:xfrm>
                        <a:prstGeom prst="rect">
                          <a:avLst/>
                        </a:prstGeom>
                        <a:noFill/>
                        <a:extLst/>
                      </p:spPr>
                    </p:pic>
                  </p:oleObj>
                </mc:Fallback>
              </mc:AlternateContent>
            </a:graphicData>
          </a:graphic>
        </p:graphicFrame>
        <p:graphicFrame>
          <p:nvGraphicFramePr>
            <p:cNvPr id="29" name="Object 6"/>
            <p:cNvGraphicFramePr>
              <a:graphicFrameLocks noChangeAspect="1"/>
            </p:cNvGraphicFramePr>
            <p:nvPr>
              <p:extLst>
                <p:ext uri="{D42A27DB-BD31-4B8C-83A1-F6EECF244321}">
                  <p14:modId xmlns:p14="http://schemas.microsoft.com/office/powerpoint/2010/main" val="255960732"/>
                </p:ext>
              </p:extLst>
            </p:nvPr>
          </p:nvGraphicFramePr>
          <p:xfrm>
            <a:off x="3933825" y="3251200"/>
            <a:ext cx="449263" cy="520700"/>
          </p:xfrm>
          <a:graphic>
            <a:graphicData uri="http://schemas.openxmlformats.org/presentationml/2006/ole">
              <mc:AlternateContent xmlns:mc="http://schemas.openxmlformats.org/markup-compatibility/2006">
                <mc:Choice xmlns:v="urn:schemas-microsoft-com:vml" Requires="v">
                  <p:oleObj spid="_x0000_s2137136" name="Equation" r:id="rId14" imgW="215900" imgH="279400" progId="Equation.3">
                    <p:embed/>
                  </p:oleObj>
                </mc:Choice>
                <mc:Fallback>
                  <p:oleObj name="Equation" r:id="rId14" imgW="215900" imgH="279400" progId="Equation.3">
                    <p:embed/>
                    <p:pic>
                      <p:nvPicPr>
                        <p:cNvPr id="0" name=""/>
                        <p:cNvPicPr>
                          <a:picLocks noChangeAspect="1" noChangeArrowheads="1"/>
                        </p:cNvPicPr>
                        <p:nvPr/>
                      </p:nvPicPr>
                      <p:blipFill>
                        <a:blip r:embed="rId15"/>
                        <a:srcRect/>
                        <a:stretch>
                          <a:fillRect/>
                        </a:stretch>
                      </p:blipFill>
                      <p:spPr bwMode="auto">
                        <a:xfrm>
                          <a:off x="3933825" y="3251200"/>
                          <a:ext cx="449263" cy="520700"/>
                        </a:xfrm>
                        <a:prstGeom prst="rect">
                          <a:avLst/>
                        </a:prstGeom>
                        <a:noFill/>
                        <a:extLst/>
                      </p:spPr>
                    </p:pic>
                  </p:oleObj>
                </mc:Fallback>
              </mc:AlternateContent>
            </a:graphicData>
          </a:graphic>
        </p:graphicFrame>
        <p:cxnSp>
          <p:nvCxnSpPr>
            <p:cNvPr id="30" name="Straight Connector 29"/>
            <p:cNvCxnSpPr/>
            <p:nvPr/>
          </p:nvCxnSpPr>
          <p:spPr>
            <a:xfrm flipV="1">
              <a:off x="3075662" y="2209782"/>
              <a:ext cx="2189775" cy="96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bwMode="auto">
            <a:xfrm flipH="1">
              <a:off x="3749861" y="2250575"/>
              <a:ext cx="30576" cy="1035287"/>
            </a:xfrm>
            <a:prstGeom prst="straightConnector1">
              <a:avLst/>
            </a:prstGeom>
            <a:solidFill>
              <a:schemeClr val="accent2"/>
            </a:solidFill>
            <a:ln w="9525" cap="flat" cmpd="sng" algn="ctr">
              <a:solidFill>
                <a:schemeClr val="tx1"/>
              </a:solidFill>
              <a:prstDash val="dash"/>
              <a:round/>
              <a:headEnd type="arrow"/>
              <a:tailEnd type="arrow"/>
            </a:ln>
            <a:effectLst/>
          </p:spPr>
        </p:cxnSp>
        <p:graphicFrame>
          <p:nvGraphicFramePr>
            <p:cNvPr id="32" name="Object 5"/>
            <p:cNvGraphicFramePr>
              <a:graphicFrameLocks noChangeAspect="1"/>
            </p:cNvGraphicFramePr>
            <p:nvPr>
              <p:extLst>
                <p:ext uri="{D42A27DB-BD31-4B8C-83A1-F6EECF244321}">
                  <p14:modId xmlns:p14="http://schemas.microsoft.com/office/powerpoint/2010/main" val="1936998759"/>
                </p:ext>
              </p:extLst>
            </p:nvPr>
          </p:nvGraphicFramePr>
          <p:xfrm>
            <a:off x="3270250" y="2533525"/>
            <a:ext cx="525463" cy="527050"/>
          </p:xfrm>
          <a:graphic>
            <a:graphicData uri="http://schemas.openxmlformats.org/presentationml/2006/ole">
              <mc:AlternateContent xmlns:mc="http://schemas.openxmlformats.org/markup-compatibility/2006">
                <mc:Choice xmlns:v="urn:schemas-microsoft-com:vml" Requires="v">
                  <p:oleObj spid="_x0000_s2137137" name="Equation" r:id="rId16" imgW="215900" imgH="241300" progId="Equation.3">
                    <p:embed/>
                  </p:oleObj>
                </mc:Choice>
                <mc:Fallback>
                  <p:oleObj name="Equation" r:id="rId16" imgW="215900" imgH="241300" progId="Equation.3">
                    <p:embed/>
                    <p:pic>
                      <p:nvPicPr>
                        <p:cNvPr id="0" name=""/>
                        <p:cNvPicPr>
                          <a:picLocks noChangeAspect="1" noChangeArrowheads="1"/>
                        </p:cNvPicPr>
                        <p:nvPr/>
                      </p:nvPicPr>
                      <p:blipFill>
                        <a:blip r:embed="rId17"/>
                        <a:srcRect/>
                        <a:stretch>
                          <a:fillRect/>
                        </a:stretch>
                      </p:blipFill>
                      <p:spPr bwMode="auto">
                        <a:xfrm>
                          <a:off x="3270250" y="2533525"/>
                          <a:ext cx="525463" cy="527050"/>
                        </a:xfrm>
                        <a:prstGeom prst="rect">
                          <a:avLst/>
                        </a:prstGeom>
                        <a:noFill/>
                        <a:extLst/>
                      </p:spPr>
                    </p:pic>
                  </p:oleObj>
                </mc:Fallback>
              </mc:AlternateContent>
            </a:graphicData>
          </a:graphic>
        </p:graphicFrame>
        <p:cxnSp>
          <p:nvCxnSpPr>
            <p:cNvPr id="33" name="Straight Arrow Connector 32"/>
            <p:cNvCxnSpPr/>
            <p:nvPr/>
          </p:nvCxnSpPr>
          <p:spPr bwMode="auto">
            <a:xfrm flipH="1">
              <a:off x="4964837" y="2250575"/>
              <a:ext cx="30600" cy="1032444"/>
            </a:xfrm>
            <a:prstGeom prst="straightConnector1">
              <a:avLst/>
            </a:prstGeom>
            <a:solidFill>
              <a:schemeClr val="accent2"/>
            </a:solidFill>
            <a:ln w="38100" cap="flat" cmpd="sng" algn="ctr">
              <a:solidFill>
                <a:srgbClr val="3366FF"/>
              </a:solidFill>
              <a:prstDash val="solid"/>
              <a:round/>
              <a:headEnd type="arrow"/>
              <a:tailEnd type="none"/>
            </a:ln>
            <a:effectLst/>
          </p:spPr>
        </p:cxnSp>
        <p:graphicFrame>
          <p:nvGraphicFramePr>
            <p:cNvPr id="34" name="Object 5"/>
            <p:cNvGraphicFramePr>
              <a:graphicFrameLocks noChangeAspect="1"/>
            </p:cNvGraphicFramePr>
            <p:nvPr>
              <p:extLst>
                <p:ext uri="{D42A27DB-BD31-4B8C-83A1-F6EECF244321}">
                  <p14:modId xmlns:p14="http://schemas.microsoft.com/office/powerpoint/2010/main" val="112168328"/>
                </p:ext>
              </p:extLst>
            </p:nvPr>
          </p:nvGraphicFramePr>
          <p:xfrm>
            <a:off x="4502150" y="2533525"/>
            <a:ext cx="492125" cy="527050"/>
          </p:xfrm>
          <a:graphic>
            <a:graphicData uri="http://schemas.openxmlformats.org/presentationml/2006/ole">
              <mc:AlternateContent xmlns:mc="http://schemas.openxmlformats.org/markup-compatibility/2006">
                <mc:Choice xmlns:v="urn:schemas-microsoft-com:vml" Requires="v">
                  <p:oleObj spid="_x0000_s2137138" name="Equation" r:id="rId18" imgW="203200" imgH="241300" progId="Equation.3">
                    <p:embed/>
                  </p:oleObj>
                </mc:Choice>
                <mc:Fallback>
                  <p:oleObj name="Equation" r:id="rId18" imgW="203200" imgH="241300" progId="Equation.3">
                    <p:embed/>
                    <p:pic>
                      <p:nvPicPr>
                        <p:cNvPr id="0" name=""/>
                        <p:cNvPicPr>
                          <a:picLocks noChangeAspect="1" noChangeArrowheads="1"/>
                        </p:cNvPicPr>
                        <p:nvPr/>
                      </p:nvPicPr>
                      <p:blipFill>
                        <a:blip r:embed="rId19"/>
                        <a:srcRect/>
                        <a:stretch>
                          <a:fillRect/>
                        </a:stretch>
                      </p:blipFill>
                      <p:spPr bwMode="auto">
                        <a:xfrm>
                          <a:off x="4502150" y="2533525"/>
                          <a:ext cx="492125" cy="527050"/>
                        </a:xfrm>
                        <a:prstGeom prst="rect">
                          <a:avLst/>
                        </a:prstGeom>
                        <a:noFill/>
                        <a:extLst/>
                      </p:spPr>
                    </p:pic>
                  </p:oleObj>
                </mc:Fallback>
              </mc:AlternateContent>
            </a:graphicData>
          </a:graphic>
        </p:graphicFrame>
      </p:grpSp>
      <p:grpSp>
        <p:nvGrpSpPr>
          <p:cNvPr id="49" name="Group 48"/>
          <p:cNvGrpSpPr/>
          <p:nvPr/>
        </p:nvGrpSpPr>
        <p:grpSpPr>
          <a:xfrm>
            <a:off x="5220437" y="1980575"/>
            <a:ext cx="2205000" cy="1787275"/>
            <a:chOff x="5670437" y="1980575"/>
            <a:chExt cx="2205000" cy="1787275"/>
          </a:xfrm>
        </p:grpSpPr>
        <p:cxnSp>
          <p:nvCxnSpPr>
            <p:cNvPr id="35" name="Straight Connector 34"/>
            <p:cNvCxnSpPr/>
            <p:nvPr/>
          </p:nvCxnSpPr>
          <p:spPr>
            <a:xfrm flipV="1">
              <a:off x="5670437" y="3326525"/>
              <a:ext cx="2189775" cy="96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6" name="Object 5"/>
            <p:cNvGraphicFramePr>
              <a:graphicFrameLocks noChangeAspect="1"/>
            </p:cNvGraphicFramePr>
            <p:nvPr>
              <p:extLst>
                <p:ext uri="{D42A27DB-BD31-4B8C-83A1-F6EECF244321}">
                  <p14:modId xmlns:p14="http://schemas.microsoft.com/office/powerpoint/2010/main" val="211416914"/>
                </p:ext>
              </p:extLst>
            </p:nvPr>
          </p:nvGraphicFramePr>
          <p:xfrm>
            <a:off x="6556525" y="1980575"/>
            <a:ext cx="523875" cy="606425"/>
          </p:xfrm>
          <a:graphic>
            <a:graphicData uri="http://schemas.openxmlformats.org/presentationml/2006/ole">
              <mc:AlternateContent xmlns:mc="http://schemas.openxmlformats.org/markup-compatibility/2006">
                <mc:Choice xmlns:v="urn:schemas-microsoft-com:vml" Requires="v">
                  <p:oleObj spid="_x0000_s2137139" name="Equation" r:id="rId20" imgW="215900" imgH="279400" progId="Equation.3">
                    <p:embed/>
                  </p:oleObj>
                </mc:Choice>
                <mc:Fallback>
                  <p:oleObj name="Equation" r:id="rId20" imgW="215900" imgH="279400" progId="Equation.3">
                    <p:embed/>
                    <p:pic>
                      <p:nvPicPr>
                        <p:cNvPr id="0" name=""/>
                        <p:cNvPicPr>
                          <a:picLocks noChangeAspect="1" noChangeArrowheads="1"/>
                        </p:cNvPicPr>
                        <p:nvPr/>
                      </p:nvPicPr>
                      <p:blipFill>
                        <a:blip r:embed="rId21"/>
                        <a:srcRect/>
                        <a:stretch>
                          <a:fillRect/>
                        </a:stretch>
                      </p:blipFill>
                      <p:spPr bwMode="auto">
                        <a:xfrm>
                          <a:off x="6556525" y="1980575"/>
                          <a:ext cx="523875" cy="606425"/>
                        </a:xfrm>
                        <a:prstGeom prst="rect">
                          <a:avLst/>
                        </a:prstGeom>
                        <a:noFill/>
                        <a:extLst/>
                      </p:spPr>
                    </p:pic>
                  </p:oleObj>
                </mc:Fallback>
              </mc:AlternateContent>
            </a:graphicData>
          </a:graphic>
        </p:graphicFrame>
        <p:graphicFrame>
          <p:nvGraphicFramePr>
            <p:cNvPr id="37" name="Object 6"/>
            <p:cNvGraphicFramePr>
              <a:graphicFrameLocks noChangeAspect="1"/>
            </p:cNvGraphicFramePr>
            <p:nvPr>
              <p:extLst>
                <p:ext uri="{D42A27DB-BD31-4B8C-83A1-F6EECF244321}">
                  <p14:modId xmlns:p14="http://schemas.microsoft.com/office/powerpoint/2010/main" val="837341087"/>
                </p:ext>
              </p:extLst>
            </p:nvPr>
          </p:nvGraphicFramePr>
          <p:xfrm>
            <a:off x="6543825" y="3247150"/>
            <a:ext cx="449263" cy="520700"/>
          </p:xfrm>
          <a:graphic>
            <a:graphicData uri="http://schemas.openxmlformats.org/presentationml/2006/ole">
              <mc:AlternateContent xmlns:mc="http://schemas.openxmlformats.org/markup-compatibility/2006">
                <mc:Choice xmlns:v="urn:schemas-microsoft-com:vml" Requires="v">
                  <p:oleObj spid="_x0000_s2137140" name="Equation" r:id="rId22" imgW="215900" imgH="279400" progId="Equation.3">
                    <p:embed/>
                  </p:oleObj>
                </mc:Choice>
                <mc:Fallback>
                  <p:oleObj name="Equation" r:id="rId22" imgW="215900" imgH="279400" progId="Equation.3">
                    <p:embed/>
                    <p:pic>
                      <p:nvPicPr>
                        <p:cNvPr id="0" name=""/>
                        <p:cNvPicPr>
                          <a:picLocks noChangeAspect="1" noChangeArrowheads="1"/>
                        </p:cNvPicPr>
                        <p:nvPr/>
                      </p:nvPicPr>
                      <p:blipFill>
                        <a:blip r:embed="rId23"/>
                        <a:srcRect/>
                        <a:stretch>
                          <a:fillRect/>
                        </a:stretch>
                      </p:blipFill>
                      <p:spPr bwMode="auto">
                        <a:xfrm>
                          <a:off x="6543825" y="3247150"/>
                          <a:ext cx="449263" cy="520700"/>
                        </a:xfrm>
                        <a:prstGeom prst="rect">
                          <a:avLst/>
                        </a:prstGeom>
                        <a:noFill/>
                        <a:extLst/>
                      </p:spPr>
                    </p:pic>
                  </p:oleObj>
                </mc:Fallback>
              </mc:AlternateContent>
            </a:graphicData>
          </a:graphic>
        </p:graphicFrame>
        <p:cxnSp>
          <p:nvCxnSpPr>
            <p:cNvPr id="38" name="Straight Connector 37"/>
            <p:cNvCxnSpPr/>
            <p:nvPr/>
          </p:nvCxnSpPr>
          <p:spPr>
            <a:xfrm flipV="1">
              <a:off x="5685662" y="2546207"/>
              <a:ext cx="2189775" cy="96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auto">
            <a:xfrm flipH="1">
              <a:off x="6359861" y="2610575"/>
              <a:ext cx="30576" cy="671237"/>
            </a:xfrm>
            <a:prstGeom prst="straightConnector1">
              <a:avLst/>
            </a:prstGeom>
            <a:solidFill>
              <a:schemeClr val="accent2"/>
            </a:solidFill>
            <a:ln w="9525" cap="flat" cmpd="sng" algn="ctr">
              <a:solidFill>
                <a:schemeClr val="tx1"/>
              </a:solidFill>
              <a:prstDash val="dash"/>
              <a:round/>
              <a:headEnd type="arrow"/>
              <a:tailEnd type="arrow"/>
            </a:ln>
            <a:effectLst/>
          </p:spPr>
        </p:cxnSp>
        <p:graphicFrame>
          <p:nvGraphicFramePr>
            <p:cNvPr id="40" name="Object 5"/>
            <p:cNvGraphicFramePr>
              <a:graphicFrameLocks noChangeAspect="1"/>
            </p:cNvGraphicFramePr>
            <p:nvPr>
              <p:extLst>
                <p:ext uri="{D42A27DB-BD31-4B8C-83A1-F6EECF244321}">
                  <p14:modId xmlns:p14="http://schemas.microsoft.com/office/powerpoint/2010/main" val="130924858"/>
                </p:ext>
              </p:extLst>
            </p:nvPr>
          </p:nvGraphicFramePr>
          <p:xfrm>
            <a:off x="5894388" y="2623525"/>
            <a:ext cx="495300" cy="527050"/>
          </p:xfrm>
          <a:graphic>
            <a:graphicData uri="http://schemas.openxmlformats.org/presentationml/2006/ole">
              <mc:AlternateContent xmlns:mc="http://schemas.openxmlformats.org/markup-compatibility/2006">
                <mc:Choice xmlns:v="urn:schemas-microsoft-com:vml" Requires="v">
                  <p:oleObj spid="_x0000_s2137141" name="Equation" r:id="rId24" imgW="203200" imgH="241300" progId="Equation.3">
                    <p:embed/>
                  </p:oleObj>
                </mc:Choice>
                <mc:Fallback>
                  <p:oleObj name="Equation" r:id="rId24" imgW="203200" imgH="241300" progId="Equation.3">
                    <p:embed/>
                    <p:pic>
                      <p:nvPicPr>
                        <p:cNvPr id="0" name=""/>
                        <p:cNvPicPr>
                          <a:picLocks noChangeAspect="1" noChangeArrowheads="1"/>
                        </p:cNvPicPr>
                        <p:nvPr/>
                      </p:nvPicPr>
                      <p:blipFill>
                        <a:blip r:embed="rId25"/>
                        <a:srcRect/>
                        <a:stretch>
                          <a:fillRect/>
                        </a:stretch>
                      </p:blipFill>
                      <p:spPr bwMode="auto">
                        <a:xfrm>
                          <a:off x="5894388" y="2623525"/>
                          <a:ext cx="495300" cy="527050"/>
                        </a:xfrm>
                        <a:prstGeom prst="rect">
                          <a:avLst/>
                        </a:prstGeom>
                        <a:noFill/>
                        <a:extLst/>
                      </p:spPr>
                    </p:pic>
                  </p:oleObj>
                </mc:Fallback>
              </mc:AlternateContent>
            </a:graphicData>
          </a:graphic>
        </p:graphicFrame>
        <p:cxnSp>
          <p:nvCxnSpPr>
            <p:cNvPr id="41" name="Straight Arrow Connector 40"/>
            <p:cNvCxnSpPr/>
            <p:nvPr/>
          </p:nvCxnSpPr>
          <p:spPr bwMode="auto">
            <a:xfrm flipH="1">
              <a:off x="7574837" y="2565575"/>
              <a:ext cx="30600" cy="713394"/>
            </a:xfrm>
            <a:prstGeom prst="straightConnector1">
              <a:avLst/>
            </a:prstGeom>
            <a:solidFill>
              <a:schemeClr val="accent2"/>
            </a:solidFill>
            <a:ln w="38100" cap="flat" cmpd="sng" algn="ctr">
              <a:solidFill>
                <a:srgbClr val="3366FF"/>
              </a:solidFill>
              <a:prstDash val="solid"/>
              <a:round/>
              <a:headEnd type="arrow"/>
              <a:tailEnd type="none"/>
            </a:ln>
            <a:effectLst/>
          </p:spPr>
        </p:cxnSp>
        <p:graphicFrame>
          <p:nvGraphicFramePr>
            <p:cNvPr id="42" name="Object 5"/>
            <p:cNvGraphicFramePr>
              <a:graphicFrameLocks noChangeAspect="1"/>
            </p:cNvGraphicFramePr>
            <p:nvPr>
              <p:extLst>
                <p:ext uri="{D42A27DB-BD31-4B8C-83A1-F6EECF244321}">
                  <p14:modId xmlns:p14="http://schemas.microsoft.com/office/powerpoint/2010/main" val="551592658"/>
                </p:ext>
              </p:extLst>
            </p:nvPr>
          </p:nvGraphicFramePr>
          <p:xfrm>
            <a:off x="7097713" y="2623525"/>
            <a:ext cx="522287" cy="527050"/>
          </p:xfrm>
          <a:graphic>
            <a:graphicData uri="http://schemas.openxmlformats.org/presentationml/2006/ole">
              <mc:AlternateContent xmlns:mc="http://schemas.openxmlformats.org/markup-compatibility/2006">
                <mc:Choice xmlns:v="urn:schemas-microsoft-com:vml" Requires="v">
                  <p:oleObj spid="_x0000_s2137142" name="Equation" r:id="rId26" imgW="215900" imgH="241300" progId="Equation.3">
                    <p:embed/>
                  </p:oleObj>
                </mc:Choice>
                <mc:Fallback>
                  <p:oleObj name="Equation" r:id="rId26" imgW="215900" imgH="241300" progId="Equation.3">
                    <p:embed/>
                    <p:pic>
                      <p:nvPicPr>
                        <p:cNvPr id="0" name=""/>
                        <p:cNvPicPr>
                          <a:picLocks noChangeAspect="1" noChangeArrowheads="1"/>
                        </p:cNvPicPr>
                        <p:nvPr/>
                      </p:nvPicPr>
                      <p:blipFill>
                        <a:blip r:embed="rId27"/>
                        <a:srcRect/>
                        <a:stretch>
                          <a:fillRect/>
                        </a:stretch>
                      </p:blipFill>
                      <p:spPr bwMode="auto">
                        <a:xfrm>
                          <a:off x="7097713" y="2623525"/>
                          <a:ext cx="522287" cy="527050"/>
                        </a:xfrm>
                        <a:prstGeom prst="rect">
                          <a:avLst/>
                        </a:prstGeom>
                        <a:noFill/>
                        <a:extLst/>
                      </p:spPr>
                    </p:pic>
                  </p:oleObj>
                </mc:Fallback>
              </mc:AlternateContent>
            </a:graphicData>
          </a:graphic>
        </p:graphicFrame>
      </p:grpSp>
      <p:grpSp>
        <p:nvGrpSpPr>
          <p:cNvPr id="53" name="Group 52"/>
          <p:cNvGrpSpPr/>
          <p:nvPr/>
        </p:nvGrpSpPr>
        <p:grpSpPr>
          <a:xfrm>
            <a:off x="7785437" y="2835575"/>
            <a:ext cx="810000" cy="270000"/>
            <a:chOff x="7785437" y="2835575"/>
            <a:chExt cx="810000" cy="270000"/>
          </a:xfrm>
        </p:grpSpPr>
        <p:sp>
          <p:nvSpPr>
            <p:cNvPr id="50" name="Oval 49"/>
            <p:cNvSpPr/>
            <p:nvPr/>
          </p:nvSpPr>
          <p:spPr bwMode="auto">
            <a:xfrm>
              <a:off x="7785437" y="2835575"/>
              <a:ext cx="180000" cy="270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51" name="Oval 50"/>
            <p:cNvSpPr/>
            <p:nvPr/>
          </p:nvSpPr>
          <p:spPr bwMode="auto">
            <a:xfrm>
              <a:off x="8100437" y="2835575"/>
              <a:ext cx="180000" cy="270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52" name="Oval 51"/>
            <p:cNvSpPr/>
            <p:nvPr/>
          </p:nvSpPr>
          <p:spPr bwMode="auto">
            <a:xfrm>
              <a:off x="8415437" y="2835575"/>
              <a:ext cx="180000" cy="270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grpSp>
        <p:nvGrpSpPr>
          <p:cNvPr id="56" name="Group 55"/>
          <p:cNvGrpSpPr/>
          <p:nvPr/>
        </p:nvGrpSpPr>
        <p:grpSpPr>
          <a:xfrm>
            <a:off x="315437" y="4212229"/>
            <a:ext cx="9045000" cy="828346"/>
            <a:chOff x="315437" y="4212229"/>
            <a:chExt cx="9045000" cy="828346"/>
          </a:xfrm>
        </p:grpSpPr>
        <p:graphicFrame>
          <p:nvGraphicFramePr>
            <p:cNvPr id="54" name="Object 5"/>
            <p:cNvGraphicFramePr>
              <a:graphicFrameLocks noChangeAspect="1"/>
            </p:cNvGraphicFramePr>
            <p:nvPr>
              <p:extLst>
                <p:ext uri="{D42A27DB-BD31-4B8C-83A1-F6EECF244321}">
                  <p14:modId xmlns:p14="http://schemas.microsoft.com/office/powerpoint/2010/main" val="3422626157"/>
                </p:ext>
              </p:extLst>
            </p:nvPr>
          </p:nvGraphicFramePr>
          <p:xfrm>
            <a:off x="315437" y="4212229"/>
            <a:ext cx="6120000" cy="828346"/>
          </p:xfrm>
          <a:graphic>
            <a:graphicData uri="http://schemas.openxmlformats.org/presentationml/2006/ole">
              <mc:AlternateContent xmlns:mc="http://schemas.openxmlformats.org/markup-compatibility/2006">
                <mc:Choice xmlns:v="urn:schemas-microsoft-com:vml" Requires="v">
                  <p:oleObj spid="_x0000_s2137143" name="Equation" r:id="rId28" imgW="3594100" imgH="546100" progId="Equation.3">
                    <p:embed/>
                  </p:oleObj>
                </mc:Choice>
                <mc:Fallback>
                  <p:oleObj name="Equation" r:id="rId28" imgW="3594100" imgH="546100" progId="Equation.3">
                    <p:embed/>
                    <p:pic>
                      <p:nvPicPr>
                        <p:cNvPr id="0" name=""/>
                        <p:cNvPicPr>
                          <a:picLocks noChangeAspect="1" noChangeArrowheads="1"/>
                        </p:cNvPicPr>
                        <p:nvPr/>
                      </p:nvPicPr>
                      <p:blipFill>
                        <a:blip r:embed="rId29"/>
                        <a:srcRect/>
                        <a:stretch>
                          <a:fillRect/>
                        </a:stretch>
                      </p:blipFill>
                      <p:spPr bwMode="auto">
                        <a:xfrm>
                          <a:off x="315437" y="4212229"/>
                          <a:ext cx="6120000" cy="828346"/>
                        </a:xfrm>
                        <a:prstGeom prst="rect">
                          <a:avLst/>
                        </a:prstGeom>
                        <a:noFill/>
                        <a:extLst/>
                      </p:spPr>
                    </p:pic>
                  </p:oleObj>
                </mc:Fallback>
              </mc:AlternateContent>
            </a:graphicData>
          </a:graphic>
        </p:graphicFrame>
        <p:graphicFrame>
          <p:nvGraphicFramePr>
            <p:cNvPr id="55" name="Object 5"/>
            <p:cNvGraphicFramePr>
              <a:graphicFrameLocks noChangeAspect="1"/>
            </p:cNvGraphicFramePr>
            <p:nvPr>
              <p:extLst>
                <p:ext uri="{D42A27DB-BD31-4B8C-83A1-F6EECF244321}">
                  <p14:modId xmlns:p14="http://schemas.microsoft.com/office/powerpoint/2010/main" val="3739863029"/>
                </p:ext>
              </p:extLst>
            </p:nvPr>
          </p:nvGraphicFramePr>
          <p:xfrm>
            <a:off x="7263350" y="4320575"/>
            <a:ext cx="2097087" cy="712787"/>
          </p:xfrm>
          <a:graphic>
            <a:graphicData uri="http://schemas.openxmlformats.org/presentationml/2006/ole">
              <mc:AlternateContent xmlns:mc="http://schemas.openxmlformats.org/markup-compatibility/2006">
                <mc:Choice xmlns:v="urn:schemas-microsoft-com:vml" Requires="v">
                  <p:oleObj spid="_x0000_s2137144" name="Equation" r:id="rId30" imgW="1231900" imgH="469900" progId="Equation.3">
                    <p:embed/>
                  </p:oleObj>
                </mc:Choice>
                <mc:Fallback>
                  <p:oleObj name="Equation" r:id="rId30" imgW="1231900" imgH="469900" progId="Equation.3">
                    <p:embed/>
                    <p:pic>
                      <p:nvPicPr>
                        <p:cNvPr id="0" name=""/>
                        <p:cNvPicPr>
                          <a:picLocks noChangeAspect="1" noChangeArrowheads="1"/>
                        </p:cNvPicPr>
                        <p:nvPr/>
                      </p:nvPicPr>
                      <p:blipFill>
                        <a:blip r:embed="rId31"/>
                        <a:srcRect/>
                        <a:stretch>
                          <a:fillRect/>
                        </a:stretch>
                      </p:blipFill>
                      <p:spPr bwMode="auto">
                        <a:xfrm>
                          <a:off x="7263350" y="4320575"/>
                          <a:ext cx="2097087" cy="712787"/>
                        </a:xfrm>
                        <a:prstGeom prst="rect">
                          <a:avLst/>
                        </a:prstGeom>
                        <a:noFill/>
                        <a:extLst/>
                      </p:spPr>
                    </p:pic>
                  </p:oleObj>
                </mc:Fallback>
              </mc:AlternateContent>
            </a:graphicData>
          </a:graphic>
        </p:graphicFrame>
      </p:grpSp>
      <p:sp>
        <p:nvSpPr>
          <p:cNvPr id="43" name="Rectangle 42"/>
          <p:cNvSpPr/>
          <p:nvPr/>
        </p:nvSpPr>
        <p:spPr>
          <a:xfrm>
            <a:off x="1710437" y="5175575"/>
            <a:ext cx="5085000" cy="307777"/>
          </a:xfrm>
          <a:prstGeom prst="rect">
            <a:avLst/>
          </a:prstGeom>
        </p:spPr>
        <p:txBody>
          <a:bodyPr wrap="square">
            <a:spAutoFit/>
          </a:bodyPr>
          <a:lstStyle/>
          <a:p>
            <a:pPr algn="ctr"/>
            <a:r>
              <a:rPr lang="en-US" sz="1400" b="1" dirty="0" smtClean="0">
                <a:latin typeface="Comic Sans MS"/>
                <a:ea typeface="Times New Roman" charset="0"/>
                <a:cs typeface="Times New Roman" charset="0"/>
              </a:rPr>
              <a:t>Plus non-rotating drive terms</a:t>
            </a:r>
            <a:endParaRPr lang="en-US" sz="1400" b="1" dirty="0">
              <a:latin typeface="Comic Sans MS"/>
              <a:ea typeface="Times New Roman" charset="0"/>
              <a:cs typeface="Times New Roman" charset="0"/>
            </a:endParaRPr>
          </a:p>
        </p:txBody>
      </p:sp>
    </p:spTree>
    <p:extLst>
      <p:ext uri="{BB962C8B-B14F-4D97-AF65-F5344CB8AC3E}">
        <p14:creationId xmlns:p14="http://schemas.microsoft.com/office/powerpoint/2010/main" val="17779631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ußzeilenplatzhalter 3"/>
          <p:cNvSpPr txBox="1">
            <a:spLocks/>
          </p:cNvSpPr>
          <p:nvPr/>
        </p:nvSpPr>
        <p:spPr bwMode="auto">
          <a:xfrm>
            <a:off x="4225924"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PSAS2016</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28.04.2016 I Slide: </a:t>
            </a:r>
            <a:fld id="{FF1146A1-97AE-4BCE-8A46-8C7BB040F740}" type="slidenum">
              <a:rPr kumimoji="0" lang="de-DE" sz="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de-DE"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57" name="Titel 1"/>
          <p:cNvSpPr>
            <a:spLocks noGrp="1"/>
          </p:cNvSpPr>
          <p:nvPr>
            <p:ph type="title"/>
          </p:nvPr>
        </p:nvSpPr>
        <p:spPr>
          <a:xfrm>
            <a:off x="363462" y="495575"/>
            <a:ext cx="8816975" cy="360363"/>
          </a:xfrm>
        </p:spPr>
        <p:txBody>
          <a:bodyPr/>
          <a:lstStyle/>
          <a:p>
            <a:r>
              <a:rPr lang="en-US" i="1" dirty="0" smtClean="0">
                <a:latin typeface="Comic Sans MS"/>
              </a:rPr>
              <a:t>Coherent control </a:t>
            </a:r>
            <a:endParaRPr lang="en-US" dirty="0">
              <a:latin typeface="Comic Sans MS"/>
            </a:endParaRPr>
          </a:p>
        </p:txBody>
      </p:sp>
      <p:sp>
        <p:nvSpPr>
          <p:cNvPr id="58" name="Titel 1"/>
          <p:cNvSpPr txBox="1">
            <a:spLocks/>
          </p:cNvSpPr>
          <p:nvPr/>
        </p:nvSpPr>
        <p:spPr bwMode="auto">
          <a:xfrm>
            <a:off x="3690437" y="5535575"/>
            <a:ext cx="2887661" cy="360363"/>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sz="2000" i="1" kern="0" dirty="0" err="1" smtClean="0">
                <a:latin typeface="Comic Sans MS"/>
                <a:ea typeface="+mj-ea"/>
                <a:cs typeface="+mj-cs"/>
              </a:rPr>
              <a:t>Timoney</a:t>
            </a:r>
            <a:r>
              <a:rPr lang="de-DE" sz="2000" i="1" kern="0" dirty="0" smtClean="0">
                <a:latin typeface="Comic Sans MS"/>
                <a:ea typeface="+mj-ea"/>
                <a:cs typeface="+mj-cs"/>
              </a:rPr>
              <a:t> et, al., 2007</a:t>
            </a:r>
            <a:endParaRPr kumimoji="0" lang="de-DE" sz="2000" i="1" u="none" strike="noStrike" kern="0" cap="none" spc="0" normalizeH="0" baseline="0" noProof="0" dirty="0">
              <a:ln>
                <a:noFill/>
              </a:ln>
              <a:solidFill>
                <a:schemeClr val="tx1"/>
              </a:solidFill>
              <a:effectLst/>
              <a:uLnTx/>
              <a:uFillTx/>
              <a:latin typeface="Comic Sans MS"/>
              <a:ea typeface="+mj-ea"/>
              <a:cs typeface="+mj-cs"/>
            </a:endParaRPr>
          </a:p>
        </p:txBody>
      </p:sp>
      <p:pic>
        <p:nvPicPr>
          <p:cNvPr id="59" name="Picture 58"/>
          <p:cNvPicPr>
            <a:picLocks noChangeAspect="1"/>
          </p:cNvPicPr>
          <p:nvPr/>
        </p:nvPicPr>
        <p:blipFill>
          <a:blip r:embed="rId3"/>
          <a:stretch>
            <a:fillRect/>
          </a:stretch>
        </p:blipFill>
        <p:spPr>
          <a:xfrm>
            <a:off x="246363" y="1350575"/>
            <a:ext cx="9159074" cy="3464999"/>
          </a:xfrm>
          <a:prstGeom prst="rect">
            <a:avLst/>
          </a:prstGeom>
        </p:spPr>
      </p:pic>
    </p:spTree>
    <p:extLst>
      <p:ext uri="{BB962C8B-B14F-4D97-AF65-F5344CB8AC3E}">
        <p14:creationId xmlns:p14="http://schemas.microsoft.com/office/powerpoint/2010/main" val="6696309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1655" y="450575"/>
            <a:ext cx="1643524" cy="400110"/>
          </a:xfrm>
          <a:prstGeom prst="rect">
            <a:avLst/>
          </a:prstGeom>
        </p:spPr>
        <p:txBody>
          <a:bodyPr wrap="none">
            <a:spAutoFit/>
          </a:bodyPr>
          <a:lstStyle/>
          <a:p>
            <a:pPr algn="ctr"/>
            <a:r>
              <a:rPr lang="en-US" sz="2000" b="1" dirty="0" smtClean="0">
                <a:latin typeface="Comic Sans MS"/>
                <a:ea typeface="Times New Roman" charset="0"/>
                <a:cs typeface="Times New Roman" charset="0"/>
              </a:rPr>
              <a:t>Single drive</a:t>
            </a:r>
            <a:endParaRPr lang="en-US" sz="2000" b="1" dirty="0">
              <a:latin typeface="Comic Sans MS"/>
              <a:ea typeface="Times New Roman" charset="0"/>
              <a:cs typeface="Times New Roman" charset="0"/>
            </a:endParaRPr>
          </a:p>
        </p:txBody>
      </p:sp>
      <p:sp>
        <p:nvSpPr>
          <p:cNvPr id="18" name="Fußzeilenplatzhalter 3"/>
          <p:cNvSpPr txBox="1">
            <a:spLocks/>
          </p:cNvSpPr>
          <p:nvPr/>
        </p:nvSpPr>
        <p:spPr bwMode="auto">
          <a:xfrm>
            <a:off x="4225924"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PSAS2016 </a:t>
            </a: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2015</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 I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24.05.2016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Folie: </a:t>
            </a:r>
            <a:fld id="{FF1146A1-97AE-4BCE-8A46-8C7BB040F740}" type="slidenum">
              <a:rPr kumimoji="0" lang="de-DE" sz="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e-DE"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11" name="Rectangle 10"/>
          <p:cNvSpPr/>
          <p:nvPr/>
        </p:nvSpPr>
        <p:spPr>
          <a:xfrm>
            <a:off x="1710437" y="5857798"/>
            <a:ext cx="5085000" cy="307777"/>
          </a:xfrm>
          <a:prstGeom prst="rect">
            <a:avLst/>
          </a:prstGeom>
        </p:spPr>
        <p:txBody>
          <a:bodyPr wrap="square">
            <a:spAutoFit/>
          </a:bodyPr>
          <a:lstStyle/>
          <a:p>
            <a:pPr algn="ctr"/>
            <a:r>
              <a:rPr lang="pl-PL" sz="1400" b="1" dirty="0" err="1" smtClean="0">
                <a:latin typeface="Comic Sans MS"/>
                <a:ea typeface="Times New Roman" charset="0"/>
                <a:cs typeface="Times New Roman" charset="0"/>
              </a:rPr>
              <a:t>Cai</a:t>
            </a:r>
            <a:r>
              <a:rPr lang="pl-PL" sz="1400" b="1" dirty="0" smtClean="0">
                <a:latin typeface="Comic Sans MS"/>
                <a:ea typeface="Times New Roman" charset="0"/>
                <a:cs typeface="Times New Roman" charset="0"/>
              </a:rPr>
              <a:t> et al., New </a:t>
            </a:r>
            <a:r>
              <a:rPr lang="pl-PL" sz="1400" b="1" dirty="0">
                <a:latin typeface="Comic Sans MS"/>
                <a:ea typeface="Times New Roman" charset="0"/>
                <a:cs typeface="Times New Roman" charset="0"/>
              </a:rPr>
              <a:t>J. </a:t>
            </a:r>
            <a:r>
              <a:rPr lang="pl-PL" sz="1400" b="1" dirty="0" err="1">
                <a:latin typeface="Comic Sans MS"/>
                <a:ea typeface="Times New Roman" charset="0"/>
                <a:cs typeface="Times New Roman" charset="0"/>
              </a:rPr>
              <a:t>Phys</a:t>
            </a:r>
            <a:r>
              <a:rPr lang="pl-PL" sz="1400" b="1" dirty="0">
                <a:latin typeface="Comic Sans MS"/>
                <a:ea typeface="Times New Roman" charset="0"/>
                <a:cs typeface="Times New Roman" charset="0"/>
              </a:rPr>
              <a:t>. 14 113023 (2012)</a:t>
            </a:r>
            <a:endParaRPr lang="en-US" sz="1400" b="1" dirty="0">
              <a:latin typeface="Comic Sans MS"/>
              <a:ea typeface="Times New Roman" charset="0"/>
              <a:cs typeface="Times New Roman" charset="0"/>
            </a:endParaRPr>
          </a:p>
        </p:txBody>
      </p:sp>
      <p:pic>
        <p:nvPicPr>
          <p:cNvPr id="2" name="Picture 1"/>
          <p:cNvPicPr>
            <a:picLocks noChangeAspect="1"/>
          </p:cNvPicPr>
          <p:nvPr/>
        </p:nvPicPr>
        <p:blipFill>
          <a:blip r:embed="rId3"/>
          <a:stretch>
            <a:fillRect/>
          </a:stretch>
        </p:blipFill>
        <p:spPr>
          <a:xfrm>
            <a:off x="1170437" y="1305575"/>
            <a:ext cx="6570000" cy="3966793"/>
          </a:xfrm>
          <a:prstGeom prst="rect">
            <a:avLst/>
          </a:prstGeom>
        </p:spPr>
      </p:pic>
      <p:pic>
        <p:nvPicPr>
          <p:cNvPr id="6" name="Picture 5"/>
          <p:cNvPicPr>
            <a:picLocks noChangeAspect="1"/>
          </p:cNvPicPr>
          <p:nvPr/>
        </p:nvPicPr>
        <p:blipFill>
          <a:blip r:embed="rId4"/>
          <a:stretch>
            <a:fillRect/>
          </a:stretch>
        </p:blipFill>
        <p:spPr>
          <a:xfrm>
            <a:off x="1035437" y="1530575"/>
            <a:ext cx="6890260" cy="4050000"/>
          </a:xfrm>
          <a:prstGeom prst="rect">
            <a:avLst/>
          </a:prstGeom>
        </p:spPr>
      </p:pic>
    </p:spTree>
    <p:extLst>
      <p:ext uri="{BB962C8B-B14F-4D97-AF65-F5344CB8AC3E}">
        <p14:creationId xmlns:p14="http://schemas.microsoft.com/office/powerpoint/2010/main" val="20317343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ußzeilenplatzhalter 3"/>
          <p:cNvSpPr txBox="1">
            <a:spLocks/>
          </p:cNvSpPr>
          <p:nvPr/>
        </p:nvSpPr>
        <p:spPr bwMode="auto">
          <a:xfrm>
            <a:off x="4225924"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PSAS2016 </a:t>
            </a: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2015</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 I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24.05.2016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Folie: </a:t>
            </a:r>
            <a:fld id="{FF1146A1-97AE-4BCE-8A46-8C7BB040F740}" type="slidenum">
              <a:rPr kumimoji="0" lang="de-DE" sz="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8" name="Titel 1"/>
          <p:cNvSpPr txBox="1">
            <a:spLocks/>
          </p:cNvSpPr>
          <p:nvPr/>
        </p:nvSpPr>
        <p:spPr>
          <a:xfrm>
            <a:off x="90437" y="405575"/>
            <a:ext cx="8816975" cy="360363"/>
          </a:xfrm>
          <a:prstGeom prst="rect">
            <a:avLst/>
          </a:prstGeom>
        </p:spPr>
        <p:txBody>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r>
              <a:rPr lang="en-US" dirty="0" smtClean="0">
                <a:latin typeface="Comic Sans MS"/>
              </a:rPr>
              <a:t>But if we have more levels maybe we could so something better</a:t>
            </a:r>
            <a:endParaRPr lang="en-US" dirty="0">
              <a:latin typeface="Comic Sans MS"/>
            </a:endParaRPr>
          </a:p>
        </p:txBody>
      </p:sp>
      <p:cxnSp>
        <p:nvCxnSpPr>
          <p:cNvPr id="11" name="Straight Connector 10"/>
          <p:cNvCxnSpPr/>
          <p:nvPr/>
        </p:nvCxnSpPr>
        <p:spPr>
          <a:xfrm>
            <a:off x="379913" y="5286838"/>
            <a:ext cx="3419475" cy="31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685213" y="3997788"/>
            <a:ext cx="3419475" cy="31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3" name="Object 5"/>
          <p:cNvGraphicFramePr>
            <a:graphicFrameLocks noChangeAspect="1"/>
          </p:cNvGraphicFramePr>
          <p:nvPr>
            <p:extLst>
              <p:ext uri="{D42A27DB-BD31-4B8C-83A1-F6EECF244321}">
                <p14:modId xmlns:p14="http://schemas.microsoft.com/office/powerpoint/2010/main" val="829607181"/>
              </p:ext>
            </p:extLst>
          </p:nvPr>
        </p:nvGraphicFramePr>
        <p:xfrm>
          <a:off x="6963275" y="3935875"/>
          <a:ext cx="719138" cy="763588"/>
        </p:xfrm>
        <a:graphic>
          <a:graphicData uri="http://schemas.openxmlformats.org/presentationml/2006/ole">
            <mc:AlternateContent xmlns:mc="http://schemas.openxmlformats.org/markup-compatibility/2006">
              <mc:Choice xmlns:v="urn:schemas-microsoft-com:vml" Requires="v">
                <p:oleObj spid="_x0000_s2002227" name="Equation" r:id="rId4" imgW="203040" imgH="241200" progId="">
                  <p:embed/>
                </p:oleObj>
              </mc:Choice>
              <mc:Fallback>
                <p:oleObj name="Equation" r:id="rId4" imgW="203040" imgH="24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3275" y="3935875"/>
                        <a:ext cx="719138"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6"/>
          <p:cNvGraphicFramePr>
            <a:graphicFrameLocks noChangeAspect="1"/>
          </p:cNvGraphicFramePr>
          <p:nvPr>
            <p:extLst>
              <p:ext uri="{D42A27DB-BD31-4B8C-83A1-F6EECF244321}">
                <p14:modId xmlns:p14="http://schemas.microsoft.com/office/powerpoint/2010/main" val="3475292022"/>
              </p:ext>
            </p:extLst>
          </p:nvPr>
        </p:nvGraphicFramePr>
        <p:xfrm>
          <a:off x="1408613" y="5382088"/>
          <a:ext cx="1030287" cy="763587"/>
        </p:xfrm>
        <a:graphic>
          <a:graphicData uri="http://schemas.openxmlformats.org/presentationml/2006/ole">
            <mc:AlternateContent xmlns:mc="http://schemas.openxmlformats.org/markup-compatibility/2006">
              <mc:Choice xmlns:v="urn:schemas-microsoft-com:vml" Requires="v">
                <p:oleObj spid="_x0000_s2002228" name="Equation" r:id="rId6" imgW="291960" imgH="241200" progId="">
                  <p:embed/>
                </p:oleObj>
              </mc:Choice>
              <mc:Fallback>
                <p:oleObj name="Equation" r:id="rId6" imgW="291960" imgH="24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8613" y="5382088"/>
                        <a:ext cx="1030287" cy="763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Connector 14"/>
          <p:cNvCxnSpPr/>
          <p:nvPr/>
        </p:nvCxnSpPr>
        <p:spPr bwMode="auto">
          <a:xfrm>
            <a:off x="3115175" y="1913401"/>
            <a:ext cx="3421063" cy="31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531810637"/>
              </p:ext>
            </p:extLst>
          </p:nvPr>
        </p:nvGraphicFramePr>
        <p:xfrm>
          <a:off x="4524875" y="1340313"/>
          <a:ext cx="620713" cy="534988"/>
        </p:xfrm>
        <a:graphic>
          <a:graphicData uri="http://schemas.openxmlformats.org/presentationml/2006/ole">
            <mc:AlternateContent xmlns:mc="http://schemas.openxmlformats.org/markup-compatibility/2006">
              <mc:Choice xmlns:v="urn:schemas-microsoft-com:vml" Requires="v">
                <p:oleObj spid="_x0000_s2002229" name="Equation" r:id="rId8" imgW="190500" imgH="190500" progId="Equation.3">
                  <p:embed/>
                </p:oleObj>
              </mc:Choice>
              <mc:Fallback>
                <p:oleObj name="Equation" r:id="rId8" imgW="190500" imgH="190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4875" y="1340313"/>
                        <a:ext cx="620713" cy="534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Straight Connector 16"/>
          <p:cNvCxnSpPr/>
          <p:nvPr/>
        </p:nvCxnSpPr>
        <p:spPr>
          <a:xfrm>
            <a:off x="3059613" y="4662950"/>
            <a:ext cx="3421062"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8" name="Object 13"/>
          <p:cNvGraphicFramePr>
            <a:graphicFrameLocks noChangeAspect="1"/>
          </p:cNvGraphicFramePr>
          <p:nvPr>
            <p:extLst>
              <p:ext uri="{D42A27DB-BD31-4B8C-83A1-F6EECF244321}">
                <p14:modId xmlns:p14="http://schemas.microsoft.com/office/powerpoint/2010/main" val="2667211364"/>
              </p:ext>
            </p:extLst>
          </p:nvPr>
        </p:nvGraphicFramePr>
        <p:xfrm>
          <a:off x="4467725" y="4648663"/>
          <a:ext cx="700088" cy="600075"/>
        </p:xfrm>
        <a:graphic>
          <a:graphicData uri="http://schemas.openxmlformats.org/presentationml/2006/ole">
            <mc:AlternateContent xmlns:mc="http://schemas.openxmlformats.org/markup-compatibility/2006">
              <mc:Choice xmlns:v="urn:schemas-microsoft-com:vml" Requires="v">
                <p:oleObj spid="_x0000_s2002230" name="Equation" r:id="rId10" imgW="215900" imgH="190500" progId="Equation.3">
                  <p:embed/>
                </p:oleObj>
              </mc:Choice>
              <mc:Fallback>
                <p:oleObj name="Equation" r:id="rId10" imgW="215900" imgH="1905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7725" y="4648663"/>
                        <a:ext cx="700088" cy="60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3600550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el 1"/>
          <p:cNvSpPr txBox="1">
            <a:spLocks/>
          </p:cNvSpPr>
          <p:nvPr/>
        </p:nvSpPr>
        <p:spPr>
          <a:xfrm>
            <a:off x="349175" y="450575"/>
            <a:ext cx="8816975" cy="360363"/>
          </a:xfrm>
          <a:prstGeom prst="rect">
            <a:avLst/>
          </a:prstGeom>
        </p:spPr>
        <p:txBody>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r>
              <a:rPr lang="en-US" dirty="0" smtClean="0">
                <a:latin typeface="Comic Sans MS"/>
              </a:rPr>
              <a:t>Dynamical Decoupling: multi level </a:t>
            </a:r>
            <a:r>
              <a:rPr lang="en-US" dirty="0" err="1" smtClean="0">
                <a:latin typeface="Comic Sans MS"/>
              </a:rPr>
              <a:t>struture</a:t>
            </a:r>
            <a:endParaRPr lang="en-US" dirty="0">
              <a:latin typeface="Comic Sans MS"/>
            </a:endParaRPr>
          </a:p>
        </p:txBody>
      </p:sp>
      <p:cxnSp>
        <p:nvCxnSpPr>
          <p:cNvPr id="58" name="Straight Connector 57"/>
          <p:cNvCxnSpPr/>
          <p:nvPr/>
        </p:nvCxnSpPr>
        <p:spPr>
          <a:xfrm>
            <a:off x="1684475" y="1295087"/>
            <a:ext cx="1665154" cy="13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52352" y="3331227"/>
            <a:ext cx="1665154" cy="13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663884" y="2553288"/>
            <a:ext cx="1665154" cy="13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flipH="1" flipV="1">
            <a:off x="577041" y="1527921"/>
            <a:ext cx="1991953" cy="1549642"/>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16200000" flipV="1">
            <a:off x="2549273" y="1486331"/>
            <a:ext cx="1208731" cy="849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63" name="Object 62"/>
          <p:cNvGraphicFramePr>
            <a:graphicFrameLocks noChangeAspect="1"/>
          </p:cNvGraphicFramePr>
          <p:nvPr>
            <p:extLst>
              <p:ext uri="{D42A27DB-BD31-4B8C-83A1-F6EECF244321}">
                <p14:modId xmlns:p14="http://schemas.microsoft.com/office/powerpoint/2010/main" val="843698014"/>
              </p:ext>
            </p:extLst>
          </p:nvPr>
        </p:nvGraphicFramePr>
        <p:xfrm>
          <a:off x="2370694" y="949050"/>
          <a:ext cx="301803" cy="323079"/>
        </p:xfrm>
        <a:graphic>
          <a:graphicData uri="http://schemas.openxmlformats.org/presentationml/2006/ole">
            <mc:AlternateContent xmlns:mc="http://schemas.openxmlformats.org/markup-compatibility/2006">
              <mc:Choice xmlns:v="urn:schemas-microsoft-com:vml" Requires="v">
                <p:oleObj spid="_x0000_s2040695" name="Equation" r:id="rId4" imgW="190500" imgH="190500" progId="Equation.3">
                  <p:embed/>
                </p:oleObj>
              </mc:Choice>
              <mc:Fallback>
                <p:oleObj name="Equation" r:id="rId4" imgW="190500" imgH="190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694" y="949050"/>
                        <a:ext cx="301803" cy="3230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4" name="Straight Connector 63"/>
          <p:cNvCxnSpPr/>
          <p:nvPr/>
        </p:nvCxnSpPr>
        <p:spPr>
          <a:xfrm>
            <a:off x="1657208" y="2954063"/>
            <a:ext cx="1665154" cy="13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5" name="Object 64"/>
          <p:cNvGraphicFramePr>
            <a:graphicFrameLocks noChangeAspect="1"/>
          </p:cNvGraphicFramePr>
          <p:nvPr>
            <p:extLst>
              <p:ext uri="{D42A27DB-BD31-4B8C-83A1-F6EECF244321}">
                <p14:modId xmlns:p14="http://schemas.microsoft.com/office/powerpoint/2010/main" val="2766708294"/>
              </p:ext>
            </p:extLst>
          </p:nvPr>
        </p:nvGraphicFramePr>
        <p:xfrm>
          <a:off x="2342266" y="2946267"/>
          <a:ext cx="341433" cy="362240"/>
        </p:xfrm>
        <a:graphic>
          <a:graphicData uri="http://schemas.openxmlformats.org/presentationml/2006/ole">
            <mc:AlternateContent xmlns:mc="http://schemas.openxmlformats.org/markup-compatibility/2006">
              <mc:Choice xmlns:v="urn:schemas-microsoft-com:vml" Requires="v">
                <p:oleObj spid="_x0000_s2040696" name="Equation" r:id="rId6" imgW="215900" imgH="190500" progId="Equation.3">
                  <p:embed/>
                </p:oleObj>
              </mc:Choice>
              <mc:Fallback>
                <p:oleObj name="Equation" r:id="rId6" imgW="215900" imgH="190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2266" y="2946267"/>
                        <a:ext cx="341433" cy="3622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6" name="Group 65"/>
          <p:cNvGrpSpPr/>
          <p:nvPr/>
        </p:nvGrpSpPr>
        <p:grpSpPr>
          <a:xfrm>
            <a:off x="4405238" y="2822298"/>
            <a:ext cx="4775199" cy="2675467"/>
            <a:chOff x="4414838" y="3451223"/>
            <a:chExt cx="4775199" cy="2675467"/>
          </a:xfrm>
        </p:grpSpPr>
        <p:cxnSp>
          <p:nvCxnSpPr>
            <p:cNvPr id="67" name="Straight Arrow Connector 66"/>
            <p:cNvCxnSpPr/>
            <p:nvPr/>
          </p:nvCxnSpPr>
          <p:spPr>
            <a:xfrm>
              <a:off x="4414838" y="3459690"/>
              <a:ext cx="1295400" cy="533400"/>
            </a:xfrm>
            <a:prstGeom prst="straightConnector1">
              <a:avLst/>
            </a:prstGeom>
            <a:ln w="381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5354639" y="3451223"/>
              <a:ext cx="3835398" cy="2675467"/>
              <a:chOff x="5354639" y="3451223"/>
              <a:chExt cx="3835398" cy="2675467"/>
            </a:xfrm>
          </p:grpSpPr>
          <p:cxnSp>
            <p:nvCxnSpPr>
              <p:cNvPr id="69" name="Straight Connector 68"/>
              <p:cNvCxnSpPr/>
              <p:nvPr/>
            </p:nvCxnSpPr>
            <p:spPr>
              <a:xfrm>
                <a:off x="5781228" y="3787700"/>
                <a:ext cx="3358679" cy="7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16200000" flipV="1">
                <a:off x="4749465" y="4957945"/>
                <a:ext cx="2264045" cy="1"/>
              </a:xfrm>
              <a:prstGeom prst="straightConnector1">
                <a:avLst/>
              </a:prstGeom>
              <a:ln w="25400">
                <a:solidFill>
                  <a:srgbClr val="FF0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072438" y="4864004"/>
                <a:ext cx="1108137" cy="10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091238" y="4864004"/>
                <a:ext cx="1108137" cy="10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831358" y="6125940"/>
                <a:ext cx="3358679" cy="7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4" name="Object 44"/>
              <p:cNvGraphicFramePr>
                <a:graphicFrameLocks noChangeAspect="1"/>
              </p:cNvGraphicFramePr>
              <p:nvPr/>
            </p:nvGraphicFramePr>
            <p:xfrm>
              <a:off x="5354639" y="4769908"/>
              <a:ext cx="525462" cy="323850"/>
            </p:xfrm>
            <a:graphic>
              <a:graphicData uri="http://schemas.openxmlformats.org/presentationml/2006/ole">
                <mc:AlternateContent xmlns:mc="http://schemas.openxmlformats.org/markup-compatibility/2006">
                  <mc:Choice xmlns:v="urn:schemas-microsoft-com:vml" Requires="v">
                    <p:oleObj spid="_x0000_s2040697" name="Equation" r:id="rId8" imgW="330200" imgH="190500" progId="Equation.3">
                      <p:embed/>
                    </p:oleObj>
                  </mc:Choice>
                  <mc:Fallback>
                    <p:oleObj name="Equation" r:id="rId8" imgW="330200" imgH="190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4639" y="4769908"/>
                            <a:ext cx="525462"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5" name="Object 45"/>
              <p:cNvGraphicFramePr>
                <a:graphicFrameLocks noChangeAspect="1"/>
              </p:cNvGraphicFramePr>
              <p:nvPr/>
            </p:nvGraphicFramePr>
            <p:xfrm>
              <a:off x="8491538" y="4865155"/>
              <a:ext cx="342900" cy="323850"/>
            </p:xfrm>
            <a:graphic>
              <a:graphicData uri="http://schemas.openxmlformats.org/presentationml/2006/ole">
                <mc:AlternateContent xmlns:mc="http://schemas.openxmlformats.org/markup-compatibility/2006">
                  <mc:Choice xmlns:v="urn:schemas-microsoft-com:vml" Requires="v">
                    <p:oleObj spid="_x0000_s2040698" name="Equation" r:id="rId10" imgW="215900" imgH="190500" progId="Equation.3">
                      <p:embed/>
                    </p:oleObj>
                  </mc:Choice>
                  <mc:Fallback>
                    <p:oleObj name="Equation" r:id="rId10" imgW="215900" imgH="1905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91538" y="4865155"/>
                            <a:ext cx="34290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 name="Object 46"/>
              <p:cNvGraphicFramePr>
                <a:graphicFrameLocks noChangeAspect="1"/>
              </p:cNvGraphicFramePr>
              <p:nvPr/>
            </p:nvGraphicFramePr>
            <p:xfrm>
              <a:off x="6446840" y="4873622"/>
              <a:ext cx="363538" cy="323850"/>
            </p:xfrm>
            <a:graphic>
              <a:graphicData uri="http://schemas.openxmlformats.org/presentationml/2006/ole">
                <mc:AlternateContent xmlns:mc="http://schemas.openxmlformats.org/markup-compatibility/2006">
                  <mc:Choice xmlns:v="urn:schemas-microsoft-com:vml" Requires="v">
                    <p:oleObj spid="_x0000_s2040699" name="Equation" r:id="rId12" imgW="228600" imgH="190500" progId="Equation.3">
                      <p:embed/>
                    </p:oleObj>
                  </mc:Choice>
                  <mc:Fallback>
                    <p:oleObj name="Equation" r:id="rId12" imgW="228600" imgH="1905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46840" y="4873622"/>
                            <a:ext cx="363538"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7" name="Object 47"/>
              <p:cNvGraphicFramePr>
                <a:graphicFrameLocks noChangeAspect="1"/>
              </p:cNvGraphicFramePr>
              <p:nvPr/>
            </p:nvGraphicFramePr>
            <p:xfrm>
              <a:off x="7481360" y="3451223"/>
              <a:ext cx="303212" cy="323850"/>
            </p:xfrm>
            <a:graphic>
              <a:graphicData uri="http://schemas.openxmlformats.org/presentationml/2006/ole">
                <mc:AlternateContent xmlns:mc="http://schemas.openxmlformats.org/markup-compatibility/2006">
                  <mc:Choice xmlns:v="urn:schemas-microsoft-com:vml" Requires="v">
                    <p:oleObj spid="_x0000_s2040700" name="Equation" r:id="rId14" imgW="190500" imgH="190500" progId="Equation.3">
                      <p:embed/>
                    </p:oleObj>
                  </mc:Choice>
                  <mc:Fallback>
                    <p:oleObj name="Equation" r:id="rId14" imgW="190500" imgH="1905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81360" y="3451223"/>
                            <a:ext cx="303212"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49"/>
              <p:cNvGraphicFramePr>
                <a:graphicFrameLocks noChangeAspect="1"/>
              </p:cNvGraphicFramePr>
              <p:nvPr/>
            </p:nvGraphicFramePr>
            <p:xfrm>
              <a:off x="7460722" y="5796492"/>
              <a:ext cx="323850" cy="323850"/>
            </p:xfrm>
            <a:graphic>
              <a:graphicData uri="http://schemas.openxmlformats.org/presentationml/2006/ole">
                <mc:AlternateContent xmlns:mc="http://schemas.openxmlformats.org/markup-compatibility/2006">
                  <mc:Choice xmlns:v="urn:schemas-microsoft-com:vml" Requires="v">
                    <p:oleObj spid="_x0000_s2040701" name="Equation" r:id="rId16" imgW="203200" imgH="190500" progId="Equation.3">
                      <p:embed/>
                    </p:oleObj>
                  </mc:Choice>
                  <mc:Fallback>
                    <p:oleObj name="Equation" r:id="rId16" imgW="203200" imgH="1905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60722" y="5796492"/>
                            <a:ext cx="32385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aphicFrame>
        <p:nvGraphicFramePr>
          <p:cNvPr id="79" name="Object 61"/>
          <p:cNvGraphicFramePr>
            <a:graphicFrameLocks noChangeAspect="1"/>
          </p:cNvGraphicFramePr>
          <p:nvPr>
            <p:extLst>
              <p:ext uri="{D42A27DB-BD31-4B8C-83A1-F6EECF244321}">
                <p14:modId xmlns:p14="http://schemas.microsoft.com/office/powerpoint/2010/main" val="782620162"/>
              </p:ext>
            </p:extLst>
          </p:nvPr>
        </p:nvGraphicFramePr>
        <p:xfrm>
          <a:off x="1465189" y="1833818"/>
          <a:ext cx="222250" cy="215900"/>
        </p:xfrm>
        <a:graphic>
          <a:graphicData uri="http://schemas.openxmlformats.org/presentationml/2006/ole">
            <mc:AlternateContent xmlns:mc="http://schemas.openxmlformats.org/markup-compatibility/2006">
              <mc:Choice xmlns:v="urn:schemas-microsoft-com:vml" Requires="v">
                <p:oleObj spid="_x0000_s2040702" name="Equation" r:id="rId18" imgW="139700" imgH="127000" progId="Equation.3">
                  <p:embed/>
                </p:oleObj>
              </mc:Choice>
              <mc:Fallback>
                <p:oleObj name="Equation" r:id="rId18" imgW="139700" imgH="1270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65189" y="1833818"/>
                        <a:ext cx="22225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 name="Object 62"/>
          <p:cNvGraphicFramePr>
            <a:graphicFrameLocks noChangeAspect="1"/>
          </p:cNvGraphicFramePr>
          <p:nvPr>
            <p:extLst>
              <p:ext uri="{D42A27DB-BD31-4B8C-83A1-F6EECF244321}">
                <p14:modId xmlns:p14="http://schemas.microsoft.com/office/powerpoint/2010/main" val="375754948"/>
              </p:ext>
            </p:extLst>
          </p:nvPr>
        </p:nvGraphicFramePr>
        <p:xfrm>
          <a:off x="3262238" y="1863450"/>
          <a:ext cx="222250" cy="215900"/>
        </p:xfrm>
        <a:graphic>
          <a:graphicData uri="http://schemas.openxmlformats.org/presentationml/2006/ole">
            <mc:AlternateContent xmlns:mc="http://schemas.openxmlformats.org/markup-compatibility/2006">
              <mc:Choice xmlns:v="urn:schemas-microsoft-com:vml" Requires="v">
                <p:oleObj spid="_x0000_s2040703" name="Equation" r:id="rId20" imgW="139700" imgH="127000" progId="Equation.3">
                  <p:embed/>
                </p:oleObj>
              </mc:Choice>
              <mc:Fallback>
                <p:oleObj name="Equation" r:id="rId20" imgW="139700" imgH="1270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62238" y="1863450"/>
                        <a:ext cx="22225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 name="Object 67"/>
          <p:cNvGraphicFramePr>
            <a:graphicFrameLocks noChangeAspect="1"/>
          </p:cNvGraphicFramePr>
          <p:nvPr>
            <p:extLst>
              <p:ext uri="{D42A27DB-BD31-4B8C-83A1-F6EECF244321}">
                <p14:modId xmlns:p14="http://schemas.microsoft.com/office/powerpoint/2010/main" val="2384381322"/>
              </p:ext>
            </p:extLst>
          </p:nvPr>
        </p:nvGraphicFramePr>
        <p:xfrm>
          <a:off x="3541640" y="2591582"/>
          <a:ext cx="404812" cy="323850"/>
        </p:xfrm>
        <a:graphic>
          <a:graphicData uri="http://schemas.openxmlformats.org/presentationml/2006/ole">
            <mc:AlternateContent xmlns:mc="http://schemas.openxmlformats.org/markup-compatibility/2006">
              <mc:Choice xmlns:v="urn:schemas-microsoft-com:vml" Requires="v">
                <p:oleObj spid="_x0000_s2040704" name="Equation" r:id="rId22" imgW="254000" imgH="190500" progId="Equation.3">
                  <p:embed/>
                </p:oleObj>
              </mc:Choice>
              <mc:Fallback>
                <p:oleObj name="Equation" r:id="rId22" imgW="254000" imgH="1905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41640" y="2591582"/>
                        <a:ext cx="404812"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 name="Object 68"/>
          <p:cNvGraphicFramePr>
            <a:graphicFrameLocks noChangeAspect="1"/>
          </p:cNvGraphicFramePr>
          <p:nvPr>
            <p:extLst>
              <p:ext uri="{D42A27DB-BD31-4B8C-83A1-F6EECF244321}">
                <p14:modId xmlns:p14="http://schemas.microsoft.com/office/powerpoint/2010/main" val="891320329"/>
              </p:ext>
            </p:extLst>
          </p:nvPr>
        </p:nvGraphicFramePr>
        <p:xfrm>
          <a:off x="959304" y="3345115"/>
          <a:ext cx="425450" cy="323850"/>
        </p:xfrm>
        <a:graphic>
          <a:graphicData uri="http://schemas.openxmlformats.org/presentationml/2006/ole">
            <mc:AlternateContent xmlns:mc="http://schemas.openxmlformats.org/markup-compatibility/2006">
              <mc:Choice xmlns:v="urn:schemas-microsoft-com:vml" Requires="v">
                <p:oleObj spid="_x0000_s2040705" name="Equation" r:id="rId24" imgW="266700" imgH="190500" progId="Equation.3">
                  <p:embed/>
                </p:oleObj>
              </mc:Choice>
              <mc:Fallback>
                <p:oleObj name="Equation" r:id="rId24" imgW="266700" imgH="19050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59304" y="3345115"/>
                        <a:ext cx="42545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
          <p:cNvGrpSpPr/>
          <p:nvPr/>
        </p:nvGrpSpPr>
        <p:grpSpPr>
          <a:xfrm>
            <a:off x="905837" y="4005575"/>
            <a:ext cx="2514600" cy="1033325"/>
            <a:chOff x="361874" y="4149450"/>
            <a:chExt cx="2514600" cy="1033325"/>
          </a:xfrm>
        </p:grpSpPr>
        <p:sp>
          <p:nvSpPr>
            <p:cNvPr id="85" name="Rectangle 2"/>
            <p:cNvSpPr txBox="1">
              <a:spLocks noChangeArrowheads="1"/>
            </p:cNvSpPr>
            <p:nvPr/>
          </p:nvSpPr>
          <p:spPr bwMode="auto">
            <a:xfrm>
              <a:off x="361874" y="4149450"/>
              <a:ext cx="2514600" cy="457200"/>
            </a:xfrm>
            <a:prstGeom prst="rect">
              <a:avLst/>
            </a:prstGeom>
            <a:solidFill>
              <a:srgbClr val="0000FF"/>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Comic Sans MS"/>
                  <a:ea typeface="+mj-ea"/>
                  <a:cs typeface="+mj-cs"/>
                </a:rPr>
                <a:t>Dephasing(T2) Rate</a:t>
              </a:r>
              <a:r>
                <a:rPr kumimoji="0" lang="en-US" sz="2400" b="1" i="1" u="none" strike="noStrike" kern="0" cap="none" spc="0" normalizeH="0" baseline="0" noProof="0" dirty="0" smtClean="0">
                  <a:ln>
                    <a:noFill/>
                  </a:ln>
                  <a:solidFill>
                    <a:schemeClr val="bg1"/>
                  </a:solidFill>
                  <a:effectLst/>
                  <a:uLnTx/>
                  <a:uFillTx/>
                  <a:latin typeface="Comic Sans MS"/>
                  <a:ea typeface="+mj-ea"/>
                  <a:cs typeface="+mj-cs"/>
                </a:rPr>
                <a:t>:</a:t>
              </a:r>
              <a:endParaRPr kumimoji="0" lang="en-US" sz="2400" b="1" i="1" u="none" strike="noStrike" kern="0" cap="none" spc="0" normalizeH="0" baseline="0" noProof="0" dirty="0">
                <a:ln>
                  <a:noFill/>
                </a:ln>
                <a:solidFill>
                  <a:schemeClr val="bg1"/>
                </a:solidFill>
                <a:effectLst/>
                <a:uLnTx/>
                <a:uFillTx/>
                <a:latin typeface="Comic Sans MS"/>
                <a:ea typeface="+mj-ea"/>
                <a:cs typeface="+mj-cs"/>
              </a:endParaRPr>
            </a:p>
          </p:txBody>
        </p:sp>
        <p:graphicFrame>
          <p:nvGraphicFramePr>
            <p:cNvPr id="43" name="Object 13"/>
            <p:cNvGraphicFramePr>
              <a:graphicFrameLocks noChangeAspect="1"/>
            </p:cNvGraphicFramePr>
            <p:nvPr>
              <p:extLst>
                <p:ext uri="{D42A27DB-BD31-4B8C-83A1-F6EECF244321}">
                  <p14:modId xmlns:p14="http://schemas.microsoft.com/office/powerpoint/2010/main" val="1042184633"/>
                </p:ext>
              </p:extLst>
            </p:nvPr>
          </p:nvGraphicFramePr>
          <p:xfrm>
            <a:off x="1022841" y="4737100"/>
            <a:ext cx="1109662" cy="441325"/>
          </p:xfrm>
          <a:graphic>
            <a:graphicData uri="http://schemas.openxmlformats.org/presentationml/2006/ole">
              <mc:AlternateContent xmlns:mc="http://schemas.openxmlformats.org/markup-compatibility/2006">
                <mc:Choice xmlns:v="urn:schemas-microsoft-com:vml" Requires="v">
                  <p:oleObj spid="_x0000_s2040706" name="Equation" r:id="rId26" imgW="444500" imgH="241300" progId="Equation.3">
                    <p:embed/>
                  </p:oleObj>
                </mc:Choice>
                <mc:Fallback>
                  <p:oleObj name="Equation" r:id="rId26" imgW="444500" imgH="241300" progId="Equation.3">
                    <p:embed/>
                    <p:pic>
                      <p:nvPicPr>
                        <p:cNvPr id="0" name=""/>
                        <p:cNvPicPr>
                          <a:picLocks noChangeAspect="1" noChangeArrowheads="1"/>
                        </p:cNvPicPr>
                        <p:nvPr/>
                      </p:nvPicPr>
                      <p:blipFill>
                        <a:blip r:embed="rId27"/>
                        <a:srcRect/>
                        <a:stretch>
                          <a:fillRect/>
                        </a:stretch>
                      </p:blipFill>
                      <p:spPr bwMode="auto">
                        <a:xfrm>
                          <a:off x="1022841" y="4737100"/>
                          <a:ext cx="1109662"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7" name="Group 86"/>
            <p:cNvGrpSpPr/>
            <p:nvPr/>
          </p:nvGrpSpPr>
          <p:grpSpPr>
            <a:xfrm>
              <a:off x="545503" y="4725575"/>
              <a:ext cx="2154934" cy="457200"/>
              <a:chOff x="1112837" y="282575"/>
              <a:chExt cx="2154934" cy="457200"/>
            </a:xfrm>
          </p:grpSpPr>
          <p:cxnSp>
            <p:nvCxnSpPr>
              <p:cNvPr id="88" name="Straight Connector 87"/>
              <p:cNvCxnSpPr/>
              <p:nvPr/>
            </p:nvCxnSpPr>
            <p:spPr bwMode="auto">
              <a:xfrm>
                <a:off x="1112837" y="282575"/>
                <a:ext cx="2133600" cy="457200"/>
              </a:xfrm>
              <a:prstGeom prst="line">
                <a:avLst/>
              </a:prstGeom>
              <a:solidFill>
                <a:schemeClr val="accent2"/>
              </a:solidFill>
              <a:ln w="38100" cap="flat" cmpd="sng" algn="ctr">
                <a:solidFill>
                  <a:srgbClr val="FF0000"/>
                </a:solidFill>
                <a:prstDash val="solid"/>
                <a:round/>
                <a:headEnd type="none" w="med" len="med"/>
                <a:tailEnd type="none" w="med" len="med"/>
              </a:ln>
              <a:effectLst/>
            </p:spPr>
          </p:cxnSp>
          <p:cxnSp>
            <p:nvCxnSpPr>
              <p:cNvPr id="89" name="Straight Connector 88"/>
              <p:cNvCxnSpPr/>
              <p:nvPr/>
            </p:nvCxnSpPr>
            <p:spPr bwMode="auto">
              <a:xfrm flipV="1">
                <a:off x="1112837" y="304800"/>
                <a:ext cx="2154934" cy="358775"/>
              </a:xfrm>
              <a:prstGeom prst="line">
                <a:avLst/>
              </a:prstGeom>
              <a:solidFill>
                <a:schemeClr val="accent2"/>
              </a:solidFill>
              <a:ln w="38100" cap="flat" cmpd="sng" algn="ctr">
                <a:solidFill>
                  <a:srgbClr val="FF0000"/>
                </a:solidFill>
                <a:prstDash val="solid"/>
                <a:round/>
                <a:headEnd type="none" w="med" len="med"/>
                <a:tailEnd type="none" w="med" len="med"/>
              </a:ln>
              <a:effectLst/>
            </p:spPr>
          </p:cxnSp>
        </p:grpSp>
      </p:grpSp>
      <p:sp>
        <p:nvSpPr>
          <p:cNvPr id="39" name="Titel 1"/>
          <p:cNvSpPr txBox="1">
            <a:spLocks/>
          </p:cNvSpPr>
          <p:nvPr/>
        </p:nvSpPr>
        <p:spPr>
          <a:xfrm>
            <a:off x="135438" y="5625575"/>
            <a:ext cx="4995000" cy="450000"/>
          </a:xfrm>
          <a:prstGeom prst="rect">
            <a:avLst/>
          </a:prstGeom>
        </p:spPr>
        <p:txBody>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r>
              <a:rPr lang="en-US" sz="2400" dirty="0" smtClean="0">
                <a:latin typeface="Comic Sans MS"/>
              </a:rPr>
              <a:t>Quantum Computing-&gt; Sensing</a:t>
            </a:r>
            <a:endParaRPr lang="en-US" sz="2400" dirty="0">
              <a:latin typeface="Comic Sans MS"/>
            </a:endParaRPr>
          </a:p>
        </p:txBody>
      </p:sp>
      <p:sp>
        <p:nvSpPr>
          <p:cNvPr id="5" name="Rectangle 4"/>
          <p:cNvSpPr/>
          <p:nvPr/>
        </p:nvSpPr>
        <p:spPr>
          <a:xfrm>
            <a:off x="2770" y="6331611"/>
            <a:ext cx="8960055" cy="276999"/>
          </a:xfrm>
          <a:prstGeom prst="rect">
            <a:avLst/>
          </a:prstGeom>
        </p:spPr>
        <p:txBody>
          <a:bodyPr wrap="none">
            <a:spAutoFit/>
          </a:bodyPr>
          <a:lstStyle/>
          <a:p>
            <a:r>
              <a:rPr lang="en-US" sz="1200" b="1" dirty="0">
                <a:latin typeface="Comic Sans MS"/>
              </a:rPr>
              <a:t>N. </a:t>
            </a:r>
            <a:r>
              <a:rPr lang="en-US" sz="1200" b="1" dirty="0" err="1">
                <a:latin typeface="Comic Sans MS"/>
              </a:rPr>
              <a:t>Timoney</a:t>
            </a:r>
            <a:r>
              <a:rPr lang="en-US" sz="1200" b="1" dirty="0">
                <a:latin typeface="Comic Sans MS"/>
              </a:rPr>
              <a:t>, I. </a:t>
            </a:r>
            <a:r>
              <a:rPr lang="en-US" sz="1200" b="1" dirty="0" err="1">
                <a:latin typeface="Comic Sans MS"/>
              </a:rPr>
              <a:t>Baumgart</a:t>
            </a:r>
            <a:r>
              <a:rPr lang="en-US" sz="1200" b="1" dirty="0">
                <a:latin typeface="Comic Sans MS"/>
              </a:rPr>
              <a:t>, M. </a:t>
            </a:r>
            <a:r>
              <a:rPr lang="en-US" sz="1200" b="1" dirty="0" err="1">
                <a:latin typeface="Comic Sans MS"/>
              </a:rPr>
              <a:t>Johanning</a:t>
            </a:r>
            <a:r>
              <a:rPr lang="en-US" sz="1200" b="1" dirty="0">
                <a:latin typeface="Comic Sans MS"/>
              </a:rPr>
              <a:t>, A. F. </a:t>
            </a:r>
            <a:r>
              <a:rPr lang="en-US" sz="1200" b="1" dirty="0" err="1">
                <a:latin typeface="Comic Sans MS"/>
              </a:rPr>
              <a:t>Varon</a:t>
            </a:r>
            <a:r>
              <a:rPr lang="en-US" sz="1200" b="1" dirty="0">
                <a:latin typeface="Comic Sans MS"/>
              </a:rPr>
              <a:t>, Ch. </a:t>
            </a:r>
            <a:r>
              <a:rPr lang="en-US" sz="1200" b="1" dirty="0" err="1">
                <a:latin typeface="Comic Sans MS"/>
              </a:rPr>
              <a:t>Wunderlich</a:t>
            </a:r>
            <a:r>
              <a:rPr lang="en-US" sz="1200" b="1" dirty="0">
                <a:latin typeface="Comic Sans MS"/>
              </a:rPr>
              <a:t>, M. B. </a:t>
            </a:r>
            <a:r>
              <a:rPr lang="en-US" sz="1200" b="1" dirty="0" err="1">
                <a:latin typeface="Comic Sans MS"/>
              </a:rPr>
              <a:t>Plenio</a:t>
            </a:r>
            <a:r>
              <a:rPr lang="en-US" sz="1200" b="1" dirty="0">
                <a:latin typeface="Comic Sans MS"/>
              </a:rPr>
              <a:t>, A. </a:t>
            </a:r>
            <a:r>
              <a:rPr lang="en-US" sz="1200" b="1" dirty="0" smtClean="0">
                <a:latin typeface="Comic Sans MS"/>
              </a:rPr>
              <a:t>R Nature </a:t>
            </a:r>
            <a:r>
              <a:rPr lang="en-US" sz="1200" b="1" dirty="0">
                <a:latin typeface="Comic Sans MS"/>
              </a:rPr>
              <a:t>476, 185 (2011)</a:t>
            </a:r>
          </a:p>
        </p:txBody>
      </p:sp>
      <p:graphicFrame>
        <p:nvGraphicFramePr>
          <p:cNvPr id="45" name="Object 46"/>
          <p:cNvGraphicFramePr>
            <a:graphicFrameLocks noChangeAspect="1"/>
          </p:cNvGraphicFramePr>
          <p:nvPr>
            <p:extLst>
              <p:ext uri="{D42A27DB-BD31-4B8C-83A1-F6EECF244321}">
                <p14:modId xmlns:p14="http://schemas.microsoft.com/office/powerpoint/2010/main" val="2643144820"/>
              </p:ext>
            </p:extLst>
          </p:nvPr>
        </p:nvGraphicFramePr>
        <p:xfrm>
          <a:off x="5863949" y="5715575"/>
          <a:ext cx="1741488" cy="454025"/>
        </p:xfrm>
        <a:graphic>
          <a:graphicData uri="http://schemas.openxmlformats.org/presentationml/2006/ole">
            <mc:AlternateContent xmlns:mc="http://schemas.openxmlformats.org/markup-compatibility/2006">
              <mc:Choice xmlns:v="urn:schemas-microsoft-com:vml" Requires="v">
                <p:oleObj spid="_x0000_s2040707" name="Equation" r:id="rId28" imgW="1092200" imgH="266700" progId="Equation.3">
                  <p:embed/>
                </p:oleObj>
              </mc:Choice>
              <mc:Fallback>
                <p:oleObj name="Equation" r:id="rId28" imgW="1092200" imgH="266700" progId="Equation.3">
                  <p:embed/>
                  <p:pic>
                    <p:nvPicPr>
                      <p:cNvPr id="0" name=""/>
                      <p:cNvPicPr>
                        <a:picLocks noChangeAspect="1" noChangeArrowheads="1"/>
                      </p:cNvPicPr>
                      <p:nvPr/>
                    </p:nvPicPr>
                    <p:blipFill>
                      <a:blip r:embed="rId29"/>
                      <a:srcRect/>
                      <a:stretch>
                        <a:fillRect/>
                      </a:stretch>
                    </p:blipFill>
                    <p:spPr bwMode="auto">
                      <a:xfrm>
                        <a:off x="5863949" y="5715575"/>
                        <a:ext cx="174148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8763700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1"/>
          <p:cNvSpPr>
            <a:spLocks noGrp="1"/>
          </p:cNvSpPr>
          <p:nvPr>
            <p:ph type="title"/>
          </p:nvPr>
        </p:nvSpPr>
        <p:spPr>
          <a:xfrm>
            <a:off x="3375437" y="270575"/>
            <a:ext cx="3780000" cy="540363"/>
          </a:xfrm>
        </p:spPr>
        <p:txBody>
          <a:bodyPr/>
          <a:lstStyle/>
          <a:p>
            <a:r>
              <a:rPr lang="de-DE" sz="2800" b="0" dirty="0" smtClean="0">
                <a:latin typeface="Comic Sans MS"/>
              </a:rPr>
              <a:t>Robust </a:t>
            </a:r>
            <a:r>
              <a:rPr lang="de-DE" sz="2800" b="0" dirty="0" err="1" smtClean="0">
                <a:latin typeface="Comic Sans MS"/>
              </a:rPr>
              <a:t>magnetometry</a:t>
            </a:r>
            <a:endParaRPr lang="de-DE" sz="2800" b="0" dirty="0">
              <a:latin typeface="Comic Sans MS"/>
            </a:endParaRPr>
          </a:p>
        </p:txBody>
      </p:sp>
      <p:grpSp>
        <p:nvGrpSpPr>
          <p:cNvPr id="35" name="Group 34"/>
          <p:cNvGrpSpPr/>
          <p:nvPr/>
        </p:nvGrpSpPr>
        <p:grpSpPr>
          <a:xfrm>
            <a:off x="4135238" y="3240575"/>
            <a:ext cx="4775199" cy="2675467"/>
            <a:chOff x="4414838" y="3451223"/>
            <a:chExt cx="4775199" cy="2675467"/>
          </a:xfrm>
        </p:grpSpPr>
        <p:cxnSp>
          <p:nvCxnSpPr>
            <p:cNvPr id="36" name="Straight Arrow Connector 35"/>
            <p:cNvCxnSpPr/>
            <p:nvPr/>
          </p:nvCxnSpPr>
          <p:spPr>
            <a:xfrm>
              <a:off x="4414838" y="3459690"/>
              <a:ext cx="1295400" cy="533400"/>
            </a:xfrm>
            <a:prstGeom prst="straightConnector1">
              <a:avLst/>
            </a:prstGeom>
            <a:ln w="381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5354639" y="3451223"/>
              <a:ext cx="3835398" cy="2675467"/>
              <a:chOff x="5354639" y="3451223"/>
              <a:chExt cx="3835398" cy="2675467"/>
            </a:xfrm>
          </p:grpSpPr>
          <p:cxnSp>
            <p:nvCxnSpPr>
              <p:cNvPr id="38" name="Straight Connector 37"/>
              <p:cNvCxnSpPr/>
              <p:nvPr/>
            </p:nvCxnSpPr>
            <p:spPr>
              <a:xfrm>
                <a:off x="5781228" y="3787700"/>
                <a:ext cx="3358679" cy="7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V="1">
                <a:off x="4749465" y="4957945"/>
                <a:ext cx="2264045" cy="1"/>
              </a:xfrm>
              <a:prstGeom prst="straightConnector1">
                <a:avLst/>
              </a:prstGeom>
              <a:ln w="25400">
                <a:solidFill>
                  <a:srgbClr val="FF0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072438" y="4864004"/>
                <a:ext cx="1108137" cy="10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091238" y="4864004"/>
                <a:ext cx="1108137" cy="10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831358" y="6125940"/>
                <a:ext cx="3358679" cy="7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3" name="Object 44"/>
              <p:cNvGraphicFramePr>
                <a:graphicFrameLocks noChangeAspect="1"/>
              </p:cNvGraphicFramePr>
              <p:nvPr/>
            </p:nvGraphicFramePr>
            <p:xfrm>
              <a:off x="5354639" y="4769908"/>
              <a:ext cx="525462" cy="323850"/>
            </p:xfrm>
            <a:graphic>
              <a:graphicData uri="http://schemas.openxmlformats.org/presentationml/2006/ole">
                <mc:AlternateContent xmlns:mc="http://schemas.openxmlformats.org/markup-compatibility/2006">
                  <mc:Choice xmlns:v="urn:schemas-microsoft-com:vml" Requires="v">
                    <p:oleObj spid="_x0000_s2108693" name="Equation" r:id="rId4" imgW="330200" imgH="190500" progId="Equation.3">
                      <p:embed/>
                    </p:oleObj>
                  </mc:Choice>
                  <mc:Fallback>
                    <p:oleObj name="Equation" r:id="rId4" imgW="330200" imgH="190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4639" y="4769908"/>
                            <a:ext cx="525462"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5"/>
              <p:cNvGraphicFramePr>
                <a:graphicFrameLocks noChangeAspect="1"/>
              </p:cNvGraphicFramePr>
              <p:nvPr/>
            </p:nvGraphicFramePr>
            <p:xfrm>
              <a:off x="8491538" y="4865155"/>
              <a:ext cx="342900" cy="323850"/>
            </p:xfrm>
            <a:graphic>
              <a:graphicData uri="http://schemas.openxmlformats.org/presentationml/2006/ole">
                <mc:AlternateContent xmlns:mc="http://schemas.openxmlformats.org/markup-compatibility/2006">
                  <mc:Choice xmlns:v="urn:schemas-microsoft-com:vml" Requires="v">
                    <p:oleObj spid="_x0000_s2108694" name="Equation" r:id="rId6" imgW="215900" imgH="190500" progId="Equation.3">
                      <p:embed/>
                    </p:oleObj>
                  </mc:Choice>
                  <mc:Fallback>
                    <p:oleObj name="Equation" r:id="rId6" imgW="215900" imgH="190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1538" y="4865155"/>
                            <a:ext cx="34290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46"/>
              <p:cNvGraphicFramePr>
                <a:graphicFrameLocks noChangeAspect="1"/>
              </p:cNvGraphicFramePr>
              <p:nvPr>
                <p:extLst>
                  <p:ext uri="{D42A27DB-BD31-4B8C-83A1-F6EECF244321}">
                    <p14:modId xmlns:p14="http://schemas.microsoft.com/office/powerpoint/2010/main" val="4199207762"/>
                  </p:ext>
                </p:extLst>
              </p:nvPr>
            </p:nvGraphicFramePr>
            <p:xfrm>
              <a:off x="6448625" y="4830273"/>
              <a:ext cx="361950" cy="411163"/>
            </p:xfrm>
            <a:graphic>
              <a:graphicData uri="http://schemas.openxmlformats.org/presentationml/2006/ole">
                <mc:AlternateContent xmlns:mc="http://schemas.openxmlformats.org/markup-compatibility/2006">
                  <mc:Choice xmlns:v="urn:schemas-microsoft-com:vml" Requires="v">
                    <p:oleObj spid="_x0000_s2108695" name="Equation" r:id="rId8" imgW="228600" imgH="241300" progId="Equation.3">
                      <p:embed/>
                    </p:oleObj>
                  </mc:Choice>
                  <mc:Fallback>
                    <p:oleObj name="Equation" r:id="rId8" imgW="228600" imgH="241300" progId="Equation.3">
                      <p:embed/>
                      <p:pic>
                        <p:nvPicPr>
                          <p:cNvPr id="0" name=""/>
                          <p:cNvPicPr>
                            <a:picLocks noChangeAspect="1" noChangeArrowheads="1"/>
                          </p:cNvPicPr>
                          <p:nvPr/>
                        </p:nvPicPr>
                        <p:blipFill>
                          <a:blip r:embed="rId9"/>
                          <a:srcRect/>
                          <a:stretch>
                            <a:fillRect/>
                          </a:stretch>
                        </p:blipFill>
                        <p:spPr bwMode="auto">
                          <a:xfrm>
                            <a:off x="6448625" y="4830273"/>
                            <a:ext cx="361950"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47"/>
              <p:cNvGraphicFramePr>
                <a:graphicFrameLocks noChangeAspect="1"/>
              </p:cNvGraphicFramePr>
              <p:nvPr/>
            </p:nvGraphicFramePr>
            <p:xfrm>
              <a:off x="7481360" y="3451223"/>
              <a:ext cx="303212" cy="323850"/>
            </p:xfrm>
            <a:graphic>
              <a:graphicData uri="http://schemas.openxmlformats.org/presentationml/2006/ole">
                <mc:AlternateContent xmlns:mc="http://schemas.openxmlformats.org/markup-compatibility/2006">
                  <mc:Choice xmlns:v="urn:schemas-microsoft-com:vml" Requires="v">
                    <p:oleObj spid="_x0000_s2108696" name="Equation" r:id="rId10" imgW="190500" imgH="190500" progId="Equation.3">
                      <p:embed/>
                    </p:oleObj>
                  </mc:Choice>
                  <mc:Fallback>
                    <p:oleObj name="Equation" r:id="rId10" imgW="190500" imgH="1905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1360" y="3451223"/>
                            <a:ext cx="303212"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 name="Object 49"/>
              <p:cNvGraphicFramePr>
                <a:graphicFrameLocks noChangeAspect="1"/>
              </p:cNvGraphicFramePr>
              <p:nvPr/>
            </p:nvGraphicFramePr>
            <p:xfrm>
              <a:off x="7460722" y="5796492"/>
              <a:ext cx="323850" cy="323850"/>
            </p:xfrm>
            <a:graphic>
              <a:graphicData uri="http://schemas.openxmlformats.org/presentationml/2006/ole">
                <mc:AlternateContent xmlns:mc="http://schemas.openxmlformats.org/markup-compatibility/2006">
                  <mc:Choice xmlns:v="urn:schemas-microsoft-com:vml" Requires="v">
                    <p:oleObj spid="_x0000_s2108697" name="Equation" r:id="rId12" imgW="203200" imgH="190500" progId="Equation.3">
                      <p:embed/>
                    </p:oleObj>
                  </mc:Choice>
                  <mc:Fallback>
                    <p:oleObj name="Equation" r:id="rId12" imgW="203200" imgH="1905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60722" y="5796492"/>
                            <a:ext cx="32385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3" name="Group 2"/>
          <p:cNvGrpSpPr/>
          <p:nvPr/>
        </p:nvGrpSpPr>
        <p:grpSpPr>
          <a:xfrm>
            <a:off x="225437" y="1215575"/>
            <a:ext cx="3976686" cy="2719915"/>
            <a:chOff x="361952" y="1577975"/>
            <a:chExt cx="3976686" cy="2719915"/>
          </a:xfrm>
        </p:grpSpPr>
        <p:cxnSp>
          <p:nvCxnSpPr>
            <p:cNvPr id="27" name="Straight Connector 26"/>
            <p:cNvCxnSpPr/>
            <p:nvPr/>
          </p:nvCxnSpPr>
          <p:spPr>
            <a:xfrm>
              <a:off x="1694075" y="1924012"/>
              <a:ext cx="1665154" cy="13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61952" y="3960152"/>
              <a:ext cx="1665154" cy="13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673484" y="3182213"/>
              <a:ext cx="1665154" cy="13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flipH="1" flipV="1">
              <a:off x="586641" y="2156846"/>
              <a:ext cx="1991953" cy="1549642"/>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V="1">
              <a:off x="2558873" y="2115256"/>
              <a:ext cx="1208731" cy="849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2537771202"/>
                </p:ext>
              </p:extLst>
            </p:nvPr>
          </p:nvGraphicFramePr>
          <p:xfrm>
            <a:off x="2380294" y="1577975"/>
            <a:ext cx="301803" cy="323079"/>
          </p:xfrm>
          <a:graphic>
            <a:graphicData uri="http://schemas.openxmlformats.org/presentationml/2006/ole">
              <mc:AlternateContent xmlns:mc="http://schemas.openxmlformats.org/markup-compatibility/2006">
                <mc:Choice xmlns:v="urn:schemas-microsoft-com:vml" Requires="v">
                  <p:oleObj spid="_x0000_s2108698" name="Equation" r:id="rId14" imgW="190500" imgH="190500" progId="Equation.3">
                    <p:embed/>
                  </p:oleObj>
                </mc:Choice>
                <mc:Fallback>
                  <p:oleObj name="Equation" r:id="rId14" imgW="190500" imgH="1905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80294" y="1577975"/>
                          <a:ext cx="301803" cy="3230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3" name="Straight Connector 32"/>
            <p:cNvCxnSpPr/>
            <p:nvPr/>
          </p:nvCxnSpPr>
          <p:spPr>
            <a:xfrm>
              <a:off x="1666808" y="3582988"/>
              <a:ext cx="1665154" cy="13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4" name="Object 33"/>
            <p:cNvGraphicFramePr>
              <a:graphicFrameLocks noChangeAspect="1"/>
            </p:cNvGraphicFramePr>
            <p:nvPr>
              <p:extLst>
                <p:ext uri="{D42A27DB-BD31-4B8C-83A1-F6EECF244321}">
                  <p14:modId xmlns:p14="http://schemas.microsoft.com/office/powerpoint/2010/main" val="2114038284"/>
                </p:ext>
              </p:extLst>
            </p:nvPr>
          </p:nvGraphicFramePr>
          <p:xfrm>
            <a:off x="2351866" y="3575192"/>
            <a:ext cx="341433" cy="362240"/>
          </p:xfrm>
          <a:graphic>
            <a:graphicData uri="http://schemas.openxmlformats.org/presentationml/2006/ole">
              <mc:AlternateContent xmlns:mc="http://schemas.openxmlformats.org/markup-compatibility/2006">
                <mc:Choice xmlns:v="urn:schemas-microsoft-com:vml" Requires="v">
                  <p:oleObj spid="_x0000_s2108699" name="Equation" r:id="rId16" imgW="215900" imgH="190500" progId="Equation.3">
                    <p:embed/>
                  </p:oleObj>
                </mc:Choice>
                <mc:Fallback>
                  <p:oleObj name="Equation" r:id="rId16" imgW="215900" imgH="1905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51866" y="3575192"/>
                          <a:ext cx="341433" cy="3622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 name="Object 61"/>
            <p:cNvGraphicFramePr>
              <a:graphicFrameLocks noChangeAspect="1"/>
            </p:cNvGraphicFramePr>
            <p:nvPr>
              <p:extLst>
                <p:ext uri="{D42A27DB-BD31-4B8C-83A1-F6EECF244321}">
                  <p14:modId xmlns:p14="http://schemas.microsoft.com/office/powerpoint/2010/main" val="2224820474"/>
                </p:ext>
              </p:extLst>
            </p:nvPr>
          </p:nvGraphicFramePr>
          <p:xfrm>
            <a:off x="1474789" y="2462743"/>
            <a:ext cx="222250" cy="215900"/>
          </p:xfrm>
          <a:graphic>
            <a:graphicData uri="http://schemas.openxmlformats.org/presentationml/2006/ole">
              <mc:AlternateContent xmlns:mc="http://schemas.openxmlformats.org/markup-compatibility/2006">
                <mc:Choice xmlns:v="urn:schemas-microsoft-com:vml" Requires="v">
                  <p:oleObj spid="_x0000_s2108700" name="Equation" r:id="rId18" imgW="139700" imgH="127000" progId="Equation.3">
                    <p:embed/>
                  </p:oleObj>
                </mc:Choice>
                <mc:Fallback>
                  <p:oleObj name="Equation" r:id="rId18" imgW="139700" imgH="1270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74789" y="2462743"/>
                          <a:ext cx="22225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 name="Object 62"/>
            <p:cNvGraphicFramePr>
              <a:graphicFrameLocks noChangeAspect="1"/>
            </p:cNvGraphicFramePr>
            <p:nvPr>
              <p:extLst>
                <p:ext uri="{D42A27DB-BD31-4B8C-83A1-F6EECF244321}">
                  <p14:modId xmlns:p14="http://schemas.microsoft.com/office/powerpoint/2010/main" val="665661316"/>
                </p:ext>
              </p:extLst>
            </p:nvPr>
          </p:nvGraphicFramePr>
          <p:xfrm>
            <a:off x="3271838" y="2492375"/>
            <a:ext cx="222250" cy="215900"/>
          </p:xfrm>
          <a:graphic>
            <a:graphicData uri="http://schemas.openxmlformats.org/presentationml/2006/ole">
              <mc:AlternateContent xmlns:mc="http://schemas.openxmlformats.org/markup-compatibility/2006">
                <mc:Choice xmlns:v="urn:schemas-microsoft-com:vml" Requires="v">
                  <p:oleObj spid="_x0000_s2108701" name="Equation" r:id="rId20" imgW="139700" imgH="127000" progId="Equation.3">
                    <p:embed/>
                  </p:oleObj>
                </mc:Choice>
                <mc:Fallback>
                  <p:oleObj name="Equation" r:id="rId20" imgW="139700" imgH="1270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71838" y="2492375"/>
                          <a:ext cx="22225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Object 67"/>
            <p:cNvGraphicFramePr>
              <a:graphicFrameLocks noChangeAspect="1"/>
            </p:cNvGraphicFramePr>
            <p:nvPr>
              <p:extLst>
                <p:ext uri="{D42A27DB-BD31-4B8C-83A1-F6EECF244321}">
                  <p14:modId xmlns:p14="http://schemas.microsoft.com/office/powerpoint/2010/main" val="809034461"/>
                </p:ext>
              </p:extLst>
            </p:nvPr>
          </p:nvGraphicFramePr>
          <p:xfrm>
            <a:off x="3551240" y="3220507"/>
            <a:ext cx="404812" cy="323850"/>
          </p:xfrm>
          <a:graphic>
            <a:graphicData uri="http://schemas.openxmlformats.org/presentationml/2006/ole">
              <mc:AlternateContent xmlns:mc="http://schemas.openxmlformats.org/markup-compatibility/2006">
                <mc:Choice xmlns:v="urn:schemas-microsoft-com:vml" Requires="v">
                  <p:oleObj spid="_x0000_s2108702" name="Equation" r:id="rId22" imgW="254000" imgH="190500" progId="Equation.3">
                    <p:embed/>
                  </p:oleObj>
                </mc:Choice>
                <mc:Fallback>
                  <p:oleObj name="Equation" r:id="rId22" imgW="254000" imgH="1905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51240" y="3220507"/>
                          <a:ext cx="404812"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68"/>
            <p:cNvGraphicFramePr>
              <a:graphicFrameLocks noChangeAspect="1"/>
            </p:cNvGraphicFramePr>
            <p:nvPr>
              <p:extLst>
                <p:ext uri="{D42A27DB-BD31-4B8C-83A1-F6EECF244321}">
                  <p14:modId xmlns:p14="http://schemas.microsoft.com/office/powerpoint/2010/main" val="2015530939"/>
                </p:ext>
              </p:extLst>
            </p:nvPr>
          </p:nvGraphicFramePr>
          <p:xfrm>
            <a:off x="968904" y="3974040"/>
            <a:ext cx="425450" cy="323850"/>
          </p:xfrm>
          <a:graphic>
            <a:graphicData uri="http://schemas.openxmlformats.org/presentationml/2006/ole">
              <mc:AlternateContent xmlns:mc="http://schemas.openxmlformats.org/markup-compatibility/2006">
                <mc:Choice xmlns:v="urn:schemas-microsoft-com:vml" Requires="v">
                  <p:oleObj spid="_x0000_s2108703" name="Equation" r:id="rId24" imgW="266700" imgH="190500" progId="Equation.3">
                    <p:embed/>
                  </p:oleObj>
                </mc:Choice>
                <mc:Fallback>
                  <p:oleObj name="Equation" r:id="rId24" imgW="266700" imgH="19050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68904" y="3974040"/>
                          <a:ext cx="42545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82" name="Object 67"/>
          <p:cNvGraphicFramePr>
            <a:graphicFrameLocks noChangeAspect="1"/>
          </p:cNvGraphicFramePr>
          <p:nvPr>
            <p:extLst>
              <p:ext uri="{D42A27DB-BD31-4B8C-83A1-F6EECF244321}">
                <p14:modId xmlns:p14="http://schemas.microsoft.com/office/powerpoint/2010/main" val="1342239415"/>
              </p:ext>
            </p:extLst>
          </p:nvPr>
        </p:nvGraphicFramePr>
        <p:xfrm>
          <a:off x="6738938" y="1473200"/>
          <a:ext cx="1112837" cy="411163"/>
        </p:xfrm>
        <a:graphic>
          <a:graphicData uri="http://schemas.openxmlformats.org/presentationml/2006/ole">
            <mc:AlternateContent xmlns:mc="http://schemas.openxmlformats.org/markup-compatibility/2006">
              <mc:Choice xmlns:v="urn:schemas-microsoft-com:vml" Requires="v">
                <p:oleObj spid="_x0000_s2108704" name="Equation" r:id="rId26" imgW="698500" imgH="241300" progId="Equation.3">
                  <p:embed/>
                </p:oleObj>
              </mc:Choice>
              <mc:Fallback>
                <p:oleObj name="Equation" r:id="rId26" imgW="698500" imgH="241300" progId="Equation.3">
                  <p:embed/>
                  <p:pic>
                    <p:nvPicPr>
                      <p:cNvPr id="0" name=""/>
                      <p:cNvPicPr>
                        <a:picLocks noChangeAspect="1" noChangeArrowheads="1"/>
                      </p:cNvPicPr>
                      <p:nvPr/>
                    </p:nvPicPr>
                    <p:blipFill>
                      <a:blip r:embed="rId27"/>
                      <a:srcRect/>
                      <a:stretch>
                        <a:fillRect/>
                      </a:stretch>
                    </p:blipFill>
                    <p:spPr bwMode="auto">
                      <a:xfrm>
                        <a:off x="6738938" y="1473200"/>
                        <a:ext cx="1112837"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 name="Titel 1"/>
          <p:cNvSpPr txBox="1">
            <a:spLocks/>
          </p:cNvSpPr>
          <p:nvPr/>
        </p:nvSpPr>
        <p:spPr bwMode="auto">
          <a:xfrm>
            <a:off x="5265437" y="1215575"/>
            <a:ext cx="3421662" cy="6750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r>
              <a:rPr lang="en-US" b="0" dirty="0" smtClean="0">
                <a:latin typeface="Comic Sans MS"/>
              </a:rPr>
              <a:t>Measured Sensitivity by </a:t>
            </a:r>
            <a:r>
              <a:rPr lang="de-DE" b="0" dirty="0" smtClean="0">
                <a:latin typeface="Comic Sans MS"/>
              </a:rPr>
              <a:t>Wunderlich:</a:t>
            </a:r>
            <a:endParaRPr lang="de-DE" b="0" dirty="0">
              <a:latin typeface="Comic Sans MS"/>
            </a:endParaRPr>
          </a:p>
        </p:txBody>
      </p:sp>
      <p:grpSp>
        <p:nvGrpSpPr>
          <p:cNvPr id="10" name="Group 9"/>
          <p:cNvGrpSpPr/>
          <p:nvPr/>
        </p:nvGrpSpPr>
        <p:grpSpPr>
          <a:xfrm>
            <a:off x="1620437" y="2970575"/>
            <a:ext cx="1395000" cy="1800000"/>
            <a:chOff x="1620437" y="2970575"/>
            <a:chExt cx="1395000" cy="1800000"/>
          </a:xfrm>
        </p:grpSpPr>
        <p:cxnSp>
          <p:nvCxnSpPr>
            <p:cNvPr id="86" name="Straight Arrow Connector 85"/>
            <p:cNvCxnSpPr/>
            <p:nvPr/>
          </p:nvCxnSpPr>
          <p:spPr bwMode="auto">
            <a:xfrm flipH="1" flipV="1">
              <a:off x="1620437" y="3420575"/>
              <a:ext cx="443100" cy="9058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87" name="Rectangle 2"/>
            <p:cNvSpPr>
              <a:spLocks noChangeArrowheads="1"/>
            </p:cNvSpPr>
            <p:nvPr/>
          </p:nvSpPr>
          <p:spPr bwMode="auto">
            <a:xfrm>
              <a:off x="1845437" y="4320575"/>
              <a:ext cx="855000" cy="45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signal</a:t>
              </a:r>
              <a:endParaRPr lang="de-DE" sz="1400" dirty="0">
                <a:latin typeface="Comic Sans MS" charset="0"/>
              </a:endParaRPr>
            </a:p>
          </p:txBody>
        </p:sp>
        <p:cxnSp>
          <p:nvCxnSpPr>
            <p:cNvPr id="88" name="Straight Arrow Connector 87"/>
            <p:cNvCxnSpPr/>
            <p:nvPr/>
          </p:nvCxnSpPr>
          <p:spPr bwMode="auto">
            <a:xfrm flipV="1">
              <a:off x="2475437" y="2970575"/>
              <a:ext cx="540000" cy="13431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grpSp>
      <p:sp>
        <p:nvSpPr>
          <p:cNvPr id="91" name="Rectangle 2"/>
          <p:cNvSpPr>
            <a:spLocks noChangeArrowheads="1"/>
          </p:cNvSpPr>
          <p:nvPr/>
        </p:nvSpPr>
        <p:spPr bwMode="auto">
          <a:xfrm>
            <a:off x="3780437" y="5400575"/>
            <a:ext cx="855000" cy="45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signal</a:t>
            </a:r>
            <a:endParaRPr lang="de-DE" sz="1400" dirty="0">
              <a:latin typeface="Comic Sans MS" charset="0"/>
            </a:endParaRPr>
          </a:p>
        </p:txBody>
      </p:sp>
      <p:cxnSp>
        <p:nvCxnSpPr>
          <p:cNvPr id="92" name="Straight Arrow Connector 91"/>
          <p:cNvCxnSpPr/>
          <p:nvPr/>
        </p:nvCxnSpPr>
        <p:spPr bwMode="auto">
          <a:xfrm flipV="1">
            <a:off x="4635437" y="4680575"/>
            <a:ext cx="2700000" cy="9900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93" name="צורה חופשית 11"/>
          <p:cNvSpPr/>
          <p:nvPr/>
        </p:nvSpPr>
        <p:spPr bwMode="auto">
          <a:xfrm>
            <a:off x="6581100" y="4410575"/>
            <a:ext cx="1789337" cy="225000"/>
          </a:xfrm>
          <a:custGeom>
            <a:avLst/>
            <a:gdLst>
              <a:gd name="connsiteX0" fmla="*/ 0 w 1171575"/>
              <a:gd name="connsiteY0" fmla="*/ 161925 h 257175"/>
              <a:gd name="connsiteX1" fmla="*/ 47625 w 1171575"/>
              <a:gd name="connsiteY1" fmla="*/ 133350 h 257175"/>
              <a:gd name="connsiteX2" fmla="*/ 85725 w 1171575"/>
              <a:gd name="connsiteY2" fmla="*/ 114300 h 257175"/>
              <a:gd name="connsiteX3" fmla="*/ 114300 w 1171575"/>
              <a:gd name="connsiteY3" fmla="*/ 95250 h 257175"/>
              <a:gd name="connsiteX4" fmla="*/ 171450 w 1171575"/>
              <a:gd name="connsiteY4" fmla="*/ 76200 h 257175"/>
              <a:gd name="connsiteX5" fmla="*/ 200025 w 1171575"/>
              <a:gd name="connsiteY5" fmla="*/ 57150 h 257175"/>
              <a:gd name="connsiteX6" fmla="*/ 257175 w 1171575"/>
              <a:gd name="connsiteY6" fmla="*/ 38100 h 257175"/>
              <a:gd name="connsiteX7" fmla="*/ 285750 w 1171575"/>
              <a:gd name="connsiteY7" fmla="*/ 19050 h 257175"/>
              <a:gd name="connsiteX8" fmla="*/ 419100 w 1171575"/>
              <a:gd name="connsiteY8" fmla="*/ 0 h 257175"/>
              <a:gd name="connsiteX9" fmla="*/ 733425 w 1171575"/>
              <a:gd name="connsiteY9" fmla="*/ 9525 h 257175"/>
              <a:gd name="connsiteX10" fmla="*/ 762000 w 1171575"/>
              <a:gd name="connsiteY10" fmla="*/ 19050 h 257175"/>
              <a:gd name="connsiteX11" fmla="*/ 857250 w 1171575"/>
              <a:gd name="connsiteY11" fmla="*/ 47625 h 257175"/>
              <a:gd name="connsiteX12" fmla="*/ 895350 w 1171575"/>
              <a:gd name="connsiteY12" fmla="*/ 66675 h 257175"/>
              <a:gd name="connsiteX13" fmla="*/ 923925 w 1171575"/>
              <a:gd name="connsiteY13" fmla="*/ 85725 h 257175"/>
              <a:gd name="connsiteX14" fmla="*/ 952500 w 1171575"/>
              <a:gd name="connsiteY14" fmla="*/ 95250 h 257175"/>
              <a:gd name="connsiteX15" fmla="*/ 981075 w 1171575"/>
              <a:gd name="connsiteY15" fmla="*/ 114300 h 257175"/>
              <a:gd name="connsiteX16" fmla="*/ 1028700 w 1171575"/>
              <a:gd name="connsiteY16" fmla="*/ 123825 h 257175"/>
              <a:gd name="connsiteX17" fmla="*/ 1057275 w 1171575"/>
              <a:gd name="connsiteY17" fmla="*/ 142875 h 257175"/>
              <a:gd name="connsiteX18" fmla="*/ 1085850 w 1171575"/>
              <a:gd name="connsiteY18" fmla="*/ 171450 h 257175"/>
              <a:gd name="connsiteX19" fmla="*/ 1123950 w 1171575"/>
              <a:gd name="connsiteY19" fmla="*/ 190500 h 257175"/>
              <a:gd name="connsiteX20" fmla="*/ 1171575 w 1171575"/>
              <a:gd name="connsiteY20" fmla="*/ 25717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1575" h="257175">
                <a:moveTo>
                  <a:pt x="0" y="161925"/>
                </a:moveTo>
                <a:cubicBezTo>
                  <a:pt x="15875" y="152400"/>
                  <a:pt x="31441" y="142341"/>
                  <a:pt x="47625" y="133350"/>
                </a:cubicBezTo>
                <a:cubicBezTo>
                  <a:pt x="60037" y="126454"/>
                  <a:pt x="73397" y="121345"/>
                  <a:pt x="85725" y="114300"/>
                </a:cubicBezTo>
                <a:cubicBezTo>
                  <a:pt x="95664" y="108620"/>
                  <a:pt x="103839" y="99899"/>
                  <a:pt x="114300" y="95250"/>
                </a:cubicBezTo>
                <a:cubicBezTo>
                  <a:pt x="132650" y="87095"/>
                  <a:pt x="154742" y="87339"/>
                  <a:pt x="171450" y="76200"/>
                </a:cubicBezTo>
                <a:cubicBezTo>
                  <a:pt x="180975" y="69850"/>
                  <a:pt x="189564" y="61799"/>
                  <a:pt x="200025" y="57150"/>
                </a:cubicBezTo>
                <a:cubicBezTo>
                  <a:pt x="218375" y="48995"/>
                  <a:pt x="240467" y="49239"/>
                  <a:pt x="257175" y="38100"/>
                </a:cubicBezTo>
                <a:cubicBezTo>
                  <a:pt x="266700" y="31750"/>
                  <a:pt x="274607" y="21672"/>
                  <a:pt x="285750" y="19050"/>
                </a:cubicBezTo>
                <a:cubicBezTo>
                  <a:pt x="329458" y="8766"/>
                  <a:pt x="419100" y="0"/>
                  <a:pt x="419100" y="0"/>
                </a:cubicBezTo>
                <a:cubicBezTo>
                  <a:pt x="523875" y="3175"/>
                  <a:pt x="628763" y="3710"/>
                  <a:pt x="733425" y="9525"/>
                </a:cubicBezTo>
                <a:cubicBezTo>
                  <a:pt x="743450" y="10082"/>
                  <a:pt x="752346" y="16292"/>
                  <a:pt x="762000" y="19050"/>
                </a:cubicBezTo>
                <a:cubicBezTo>
                  <a:pt x="793903" y="28165"/>
                  <a:pt x="827069" y="32535"/>
                  <a:pt x="857250" y="47625"/>
                </a:cubicBezTo>
                <a:cubicBezTo>
                  <a:pt x="869950" y="53975"/>
                  <a:pt x="883022" y="59630"/>
                  <a:pt x="895350" y="66675"/>
                </a:cubicBezTo>
                <a:cubicBezTo>
                  <a:pt x="905289" y="72355"/>
                  <a:pt x="913686" y="80605"/>
                  <a:pt x="923925" y="85725"/>
                </a:cubicBezTo>
                <a:cubicBezTo>
                  <a:pt x="932905" y="90215"/>
                  <a:pt x="943520" y="90760"/>
                  <a:pt x="952500" y="95250"/>
                </a:cubicBezTo>
                <a:cubicBezTo>
                  <a:pt x="962739" y="100370"/>
                  <a:pt x="970356" y="110280"/>
                  <a:pt x="981075" y="114300"/>
                </a:cubicBezTo>
                <a:cubicBezTo>
                  <a:pt x="996234" y="119984"/>
                  <a:pt x="1012825" y="120650"/>
                  <a:pt x="1028700" y="123825"/>
                </a:cubicBezTo>
                <a:cubicBezTo>
                  <a:pt x="1038225" y="130175"/>
                  <a:pt x="1048481" y="135546"/>
                  <a:pt x="1057275" y="142875"/>
                </a:cubicBezTo>
                <a:cubicBezTo>
                  <a:pt x="1067623" y="151499"/>
                  <a:pt x="1074889" y="163620"/>
                  <a:pt x="1085850" y="171450"/>
                </a:cubicBezTo>
                <a:cubicBezTo>
                  <a:pt x="1097404" y="179703"/>
                  <a:pt x="1111250" y="184150"/>
                  <a:pt x="1123950" y="190500"/>
                </a:cubicBezTo>
                <a:cubicBezTo>
                  <a:pt x="1164541" y="251386"/>
                  <a:pt x="1145861" y="231461"/>
                  <a:pt x="1171575" y="257175"/>
                </a:cubicBezTo>
              </a:path>
            </a:pathLst>
          </a:cu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e-IL" sz="1600" b="0" i="0" u="none" strike="noStrike" cap="none" normalizeH="0" baseline="0" smtClean="0">
              <a:ln>
                <a:noFill/>
              </a:ln>
              <a:solidFill>
                <a:schemeClr val="tx1"/>
              </a:solidFill>
              <a:effectLst/>
              <a:latin typeface="Arial" charset="0"/>
            </a:endParaRPr>
          </a:p>
        </p:txBody>
      </p:sp>
      <p:sp>
        <p:nvSpPr>
          <p:cNvPr id="48" name="Titel 1"/>
          <p:cNvSpPr txBox="1">
            <a:spLocks/>
          </p:cNvSpPr>
          <p:nvPr/>
        </p:nvSpPr>
        <p:spPr bwMode="auto">
          <a:xfrm>
            <a:off x="450437" y="4950212"/>
            <a:ext cx="2250000" cy="1350363"/>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pPr algn="ctr"/>
            <a:r>
              <a:rPr lang="en-US" b="0" dirty="0" smtClean="0">
                <a:latin typeface="Comic Sans MS"/>
              </a:rPr>
              <a:t>The signal is locked to the frequency and not to Rabi frequency</a:t>
            </a:r>
            <a:endParaRPr lang="en-US" b="0" dirty="0">
              <a:latin typeface="Comic Sans MS"/>
            </a:endParaRPr>
          </a:p>
        </p:txBody>
      </p:sp>
      <p:sp>
        <p:nvSpPr>
          <p:cNvPr id="53" name="Rectangle 52"/>
          <p:cNvSpPr/>
          <p:nvPr/>
        </p:nvSpPr>
        <p:spPr>
          <a:xfrm>
            <a:off x="310382" y="6331611"/>
            <a:ext cx="5492910" cy="276999"/>
          </a:xfrm>
          <a:prstGeom prst="rect">
            <a:avLst/>
          </a:prstGeom>
        </p:spPr>
        <p:txBody>
          <a:bodyPr wrap="none">
            <a:spAutoFit/>
          </a:bodyPr>
          <a:lstStyle/>
          <a:p>
            <a:r>
              <a:rPr lang="en-US" sz="1200" b="1" dirty="0" smtClean="0">
                <a:latin typeface="Comic Sans MS"/>
              </a:rPr>
              <a:t>I</a:t>
            </a:r>
            <a:r>
              <a:rPr lang="en-US" sz="1200" b="1" dirty="0">
                <a:latin typeface="Comic Sans MS"/>
              </a:rPr>
              <a:t>. </a:t>
            </a:r>
            <a:r>
              <a:rPr lang="en-US" sz="1200" b="1" dirty="0" err="1">
                <a:latin typeface="Comic Sans MS"/>
              </a:rPr>
              <a:t>Baumgart</a:t>
            </a:r>
            <a:r>
              <a:rPr lang="en-US" sz="1200" b="1" dirty="0">
                <a:latin typeface="Comic Sans MS"/>
              </a:rPr>
              <a:t>, </a:t>
            </a:r>
            <a:r>
              <a:rPr lang="en-US" sz="1200" b="1" dirty="0" smtClean="0">
                <a:latin typeface="Comic Sans MS"/>
              </a:rPr>
              <a:t>J.M. </a:t>
            </a:r>
            <a:r>
              <a:rPr lang="en-US" sz="1200" b="1" dirty="0" err="1" smtClean="0">
                <a:latin typeface="Comic Sans MS"/>
              </a:rPr>
              <a:t>Cai</a:t>
            </a:r>
            <a:r>
              <a:rPr lang="en-US" sz="1200" b="1" dirty="0" smtClean="0">
                <a:latin typeface="Comic Sans MS"/>
              </a:rPr>
              <a:t>, </a:t>
            </a:r>
            <a:r>
              <a:rPr lang="en-US" sz="1200" b="1" dirty="0">
                <a:latin typeface="Comic Sans MS"/>
              </a:rPr>
              <a:t>M. B. </a:t>
            </a:r>
            <a:r>
              <a:rPr lang="en-US" sz="1200" b="1" dirty="0" err="1">
                <a:latin typeface="Comic Sans MS"/>
              </a:rPr>
              <a:t>Plenio</a:t>
            </a:r>
            <a:r>
              <a:rPr lang="en-US" sz="1200" b="1" dirty="0">
                <a:latin typeface="Comic Sans MS"/>
              </a:rPr>
              <a:t>, A. </a:t>
            </a:r>
            <a:r>
              <a:rPr lang="en-US" sz="1200" b="1" dirty="0" smtClean="0">
                <a:latin typeface="Comic Sans MS"/>
              </a:rPr>
              <a:t>R, C. </a:t>
            </a:r>
            <a:r>
              <a:rPr lang="en-US" sz="1200" b="1" dirty="0" err="1" smtClean="0">
                <a:latin typeface="Comic Sans MS"/>
              </a:rPr>
              <a:t>Wunderlich</a:t>
            </a:r>
            <a:r>
              <a:rPr lang="en-US" sz="1200" b="1" dirty="0" smtClean="0">
                <a:latin typeface="Comic Sans MS"/>
              </a:rPr>
              <a:t> PRL (2016)</a:t>
            </a:r>
            <a:endParaRPr lang="en-US" sz="1200" b="1" dirty="0">
              <a:latin typeface="Comic Sans MS"/>
            </a:endParaRPr>
          </a:p>
        </p:txBody>
      </p:sp>
    </p:spTree>
    <p:extLst>
      <p:ext uri="{BB962C8B-B14F-4D97-AF65-F5344CB8AC3E}">
        <p14:creationId xmlns:p14="http://schemas.microsoft.com/office/powerpoint/2010/main" val="15007478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2070437" y="180575"/>
            <a:ext cx="5670000" cy="540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Quantum Sensing</a:t>
            </a:r>
            <a:endParaRPr lang="de-DE" sz="2800" dirty="0">
              <a:latin typeface="Comic Sans MS" charset="0"/>
            </a:endParaRPr>
          </a:p>
        </p:txBody>
      </p:sp>
      <p:graphicFrame>
        <p:nvGraphicFramePr>
          <p:cNvPr id="34" name="Object 9"/>
          <p:cNvGraphicFramePr>
            <a:graphicFrameLocks noChangeAspect="1"/>
          </p:cNvGraphicFramePr>
          <p:nvPr>
            <p:extLst>
              <p:ext uri="{D42A27DB-BD31-4B8C-83A1-F6EECF244321}">
                <p14:modId xmlns:p14="http://schemas.microsoft.com/office/powerpoint/2010/main" val="2795721373"/>
              </p:ext>
            </p:extLst>
          </p:nvPr>
        </p:nvGraphicFramePr>
        <p:xfrm>
          <a:off x="5392800" y="1125575"/>
          <a:ext cx="727637" cy="1057612"/>
        </p:xfrm>
        <a:graphic>
          <a:graphicData uri="http://schemas.openxmlformats.org/presentationml/2006/ole">
            <mc:AlternateContent xmlns:mc="http://schemas.openxmlformats.org/markup-compatibility/2006">
              <mc:Choice xmlns:v="urn:schemas-microsoft-com:vml" Requires="v">
                <p:oleObj spid="_x0000_s2109462" name="Equation" r:id="rId4" imgW="317500" imgH="457200" progId="Equation.3">
                  <p:embed/>
                </p:oleObj>
              </mc:Choice>
              <mc:Fallback>
                <p:oleObj name="Equation" r:id="rId4" imgW="317500" imgH="457200" progId="Equation.3">
                  <p:embed/>
                  <p:pic>
                    <p:nvPicPr>
                      <p:cNvPr id="0" name=""/>
                      <p:cNvPicPr>
                        <a:picLocks noChangeAspect="1" noChangeArrowheads="1"/>
                      </p:cNvPicPr>
                      <p:nvPr/>
                    </p:nvPicPr>
                    <p:blipFill>
                      <a:blip r:embed="rId5"/>
                      <a:srcRect/>
                      <a:stretch>
                        <a:fillRect/>
                      </a:stretch>
                    </p:blipFill>
                    <p:spPr bwMode="auto">
                      <a:xfrm>
                        <a:off x="5392800" y="1125575"/>
                        <a:ext cx="727637" cy="1057612"/>
                      </a:xfrm>
                      <a:prstGeom prst="rect">
                        <a:avLst/>
                      </a:prstGeom>
                      <a:noFill/>
                      <a:ln w="9525">
                        <a:solidFill>
                          <a:srgbClr val="0000FF"/>
                        </a:solidFill>
                        <a:miter lim="800000"/>
                        <a:headEnd/>
                        <a:tailEnd/>
                      </a:ln>
                      <a:extLst/>
                    </p:spPr>
                  </p:pic>
                </p:oleObj>
              </mc:Fallback>
            </mc:AlternateContent>
          </a:graphicData>
        </a:graphic>
      </p:graphicFrame>
      <p:sp>
        <p:nvSpPr>
          <p:cNvPr id="36" name="Rectangle 2"/>
          <p:cNvSpPr>
            <a:spLocks noChangeArrowheads="1"/>
          </p:cNvSpPr>
          <p:nvPr/>
        </p:nvSpPr>
        <p:spPr bwMode="auto">
          <a:xfrm>
            <a:off x="3015437" y="1283187"/>
            <a:ext cx="1980000" cy="765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dirty="0" smtClean="0">
                <a:latin typeface="Comic Sans MS" charset="0"/>
              </a:rPr>
              <a:t>Quantum sensing scales as:</a:t>
            </a:r>
            <a:endParaRPr lang="de-DE" dirty="0">
              <a:latin typeface="Comic Sans MS" charset="0"/>
            </a:endParaRPr>
          </a:p>
        </p:txBody>
      </p:sp>
      <p:sp>
        <p:nvSpPr>
          <p:cNvPr id="45" name="Rectangle 2"/>
          <p:cNvSpPr>
            <a:spLocks noChangeArrowheads="1"/>
          </p:cNvSpPr>
          <p:nvPr/>
        </p:nvSpPr>
        <p:spPr bwMode="auto">
          <a:xfrm>
            <a:off x="3060437" y="3150575"/>
            <a:ext cx="2925000" cy="945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dirty="0" smtClean="0">
                <a:latin typeface="Comic Sans MS" charset="0"/>
              </a:rPr>
              <a:t>Thus dynamical decoupling is used to increase the coherence time</a:t>
            </a:r>
            <a:endParaRPr lang="de-DE" dirty="0">
              <a:latin typeface="Comic Sans MS" charset="0"/>
            </a:endParaRPr>
          </a:p>
        </p:txBody>
      </p:sp>
      <p:sp>
        <p:nvSpPr>
          <p:cNvPr id="46" name="Rectangle 2"/>
          <p:cNvSpPr>
            <a:spLocks noChangeArrowheads="1"/>
          </p:cNvSpPr>
          <p:nvPr/>
        </p:nvSpPr>
        <p:spPr bwMode="auto">
          <a:xfrm>
            <a:off x="3060437" y="4905575"/>
            <a:ext cx="2925000" cy="945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dirty="0" smtClean="0">
                <a:latin typeface="Comic Sans MS" charset="0"/>
              </a:rPr>
              <a:t>Challenge: increasing the coherence time while reading the signal</a:t>
            </a:r>
            <a:endParaRPr lang="de-DE" dirty="0">
              <a:latin typeface="Comic Sans MS" charset="0"/>
            </a:endParaRPr>
          </a:p>
        </p:txBody>
      </p:sp>
      <p:grpSp>
        <p:nvGrpSpPr>
          <p:cNvPr id="14" name="Group 13"/>
          <p:cNvGrpSpPr/>
          <p:nvPr/>
        </p:nvGrpSpPr>
        <p:grpSpPr>
          <a:xfrm>
            <a:off x="6570437" y="1890575"/>
            <a:ext cx="2790000" cy="3060000"/>
            <a:chOff x="6570437" y="1890575"/>
            <a:chExt cx="2790000" cy="3060000"/>
          </a:xfrm>
        </p:grpSpPr>
        <p:pic>
          <p:nvPicPr>
            <p:cNvPr id="11" name="Picture 10"/>
            <p:cNvPicPr>
              <a:picLocks noChangeAspect="1"/>
            </p:cNvPicPr>
            <p:nvPr/>
          </p:nvPicPr>
          <p:blipFill>
            <a:blip r:embed="rId6"/>
            <a:stretch>
              <a:fillRect/>
            </a:stretch>
          </p:blipFill>
          <p:spPr>
            <a:xfrm>
              <a:off x="6570437" y="1890575"/>
              <a:ext cx="2790000" cy="1326111"/>
            </a:xfrm>
            <a:prstGeom prst="rect">
              <a:avLst/>
            </a:prstGeom>
          </p:spPr>
        </p:pic>
        <p:pic>
          <p:nvPicPr>
            <p:cNvPr id="12" name="Picture 11"/>
            <p:cNvPicPr>
              <a:picLocks noChangeAspect="1"/>
            </p:cNvPicPr>
            <p:nvPr/>
          </p:nvPicPr>
          <p:blipFill>
            <a:blip r:embed="rId7"/>
            <a:stretch>
              <a:fillRect/>
            </a:stretch>
          </p:blipFill>
          <p:spPr>
            <a:xfrm>
              <a:off x="6731894" y="3411000"/>
              <a:ext cx="2628543" cy="1539575"/>
            </a:xfrm>
            <a:prstGeom prst="rect">
              <a:avLst/>
            </a:prstGeom>
          </p:spPr>
        </p:pic>
      </p:grpSp>
    </p:spTree>
    <p:extLst>
      <p:ext uri="{BB962C8B-B14F-4D97-AF65-F5344CB8AC3E}">
        <p14:creationId xmlns:p14="http://schemas.microsoft.com/office/powerpoint/2010/main" val="31364300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a:xfrm>
            <a:off x="180437" y="495576"/>
            <a:ext cx="4500000" cy="360000"/>
          </a:xfrm>
        </p:spPr>
        <p:txBody>
          <a:bodyPr/>
          <a:lstStyle/>
          <a:p>
            <a:r>
              <a:rPr lang="de-DE" dirty="0" smtClean="0">
                <a:latin typeface="Comic Sans MS"/>
              </a:rPr>
              <a:t>Generalisation </a:t>
            </a:r>
            <a:r>
              <a:rPr lang="de-DE" dirty="0" err="1" smtClean="0">
                <a:latin typeface="Comic Sans MS"/>
              </a:rPr>
              <a:t>to</a:t>
            </a:r>
            <a:r>
              <a:rPr lang="de-DE" dirty="0" smtClean="0">
                <a:latin typeface="Comic Sans MS"/>
              </a:rPr>
              <a:t> N </a:t>
            </a:r>
            <a:r>
              <a:rPr lang="de-DE" dirty="0" err="1" smtClean="0">
                <a:latin typeface="Comic Sans MS"/>
              </a:rPr>
              <a:t>levels</a:t>
            </a:r>
            <a:endParaRPr lang="de-DE" dirty="0">
              <a:latin typeface="Comic Sans MS"/>
            </a:endParaRPr>
          </a:p>
        </p:txBody>
      </p:sp>
      <p:pic>
        <p:nvPicPr>
          <p:cNvPr id="12" name="Picture 11"/>
          <p:cNvPicPr>
            <a:picLocks noChangeAspect="1"/>
          </p:cNvPicPr>
          <p:nvPr/>
        </p:nvPicPr>
        <p:blipFill>
          <a:blip r:embed="rId3"/>
          <a:stretch>
            <a:fillRect/>
          </a:stretch>
        </p:blipFill>
        <p:spPr>
          <a:xfrm>
            <a:off x="1125436" y="1080575"/>
            <a:ext cx="7455184" cy="4400325"/>
          </a:xfrm>
          <a:prstGeom prst="rect">
            <a:avLst/>
          </a:prstGeom>
        </p:spPr>
      </p:pic>
      <p:sp>
        <p:nvSpPr>
          <p:cNvPr id="13" name="Titel 1"/>
          <p:cNvSpPr txBox="1">
            <a:spLocks/>
          </p:cNvSpPr>
          <p:nvPr/>
        </p:nvSpPr>
        <p:spPr bwMode="auto">
          <a:xfrm>
            <a:off x="1710436" y="5940575"/>
            <a:ext cx="6435000" cy="3600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r>
              <a:rPr lang="de-DE" sz="1600" b="0" dirty="0">
                <a:latin typeface="Comic Sans MS"/>
              </a:rPr>
              <a:t>N. </a:t>
            </a:r>
            <a:r>
              <a:rPr lang="de-DE" sz="1600" b="0" dirty="0" err="1">
                <a:latin typeface="Comic Sans MS"/>
              </a:rPr>
              <a:t>Aharon</a:t>
            </a:r>
            <a:r>
              <a:rPr lang="de-DE" sz="1600" b="0" dirty="0" smtClean="0">
                <a:latin typeface="Comic Sans MS"/>
              </a:rPr>
              <a:t>, </a:t>
            </a:r>
            <a:r>
              <a:rPr lang="de-DE" sz="1600" b="0" dirty="0">
                <a:latin typeface="Comic Sans MS"/>
              </a:rPr>
              <a:t>M. </a:t>
            </a:r>
            <a:r>
              <a:rPr lang="de-DE" sz="1600" b="0" dirty="0" err="1">
                <a:latin typeface="Comic Sans MS"/>
              </a:rPr>
              <a:t>Drewsen</a:t>
            </a:r>
            <a:r>
              <a:rPr lang="de-DE" sz="1600" b="0" dirty="0" smtClean="0">
                <a:latin typeface="Comic Sans MS"/>
              </a:rPr>
              <a:t>, </a:t>
            </a:r>
            <a:r>
              <a:rPr lang="de-DE" sz="1600" b="0" dirty="0" err="1">
                <a:latin typeface="Comic Sans MS"/>
              </a:rPr>
              <a:t>and</a:t>
            </a:r>
            <a:r>
              <a:rPr lang="de-DE" sz="1600" b="0" dirty="0">
                <a:latin typeface="Comic Sans MS"/>
              </a:rPr>
              <a:t> </a:t>
            </a:r>
            <a:r>
              <a:rPr lang="de-DE" sz="1600" b="0" dirty="0" smtClean="0">
                <a:latin typeface="Comic Sans MS"/>
              </a:rPr>
              <a:t>A.R, </a:t>
            </a:r>
            <a:r>
              <a:rPr lang="de-DE" sz="1600" b="0" dirty="0">
                <a:latin typeface="Comic Sans MS"/>
              </a:rPr>
              <a:t>PRL 111, 230507 (2013)</a:t>
            </a:r>
          </a:p>
        </p:txBody>
      </p:sp>
      <p:sp>
        <p:nvSpPr>
          <p:cNvPr id="5" name="Fußzeilenplatzhalter 3"/>
          <p:cNvSpPr>
            <a:spLocks noGrp="1"/>
          </p:cNvSpPr>
          <p:nvPr>
            <p:ph type="ftr" sz="quarter" idx="10"/>
          </p:nvPr>
        </p:nvSpPr>
        <p:spPr>
          <a:xfrm>
            <a:off x="7290200" y="6404988"/>
            <a:ext cx="2385237" cy="255587"/>
          </a:xfrm>
        </p:spPr>
        <p:txBody>
          <a:bodyPr/>
          <a:lstStyle/>
          <a:p>
            <a:r>
              <a:rPr lang="en-US" sz="800" dirty="0" smtClean="0"/>
              <a:t>PSAS2016</a:t>
            </a:r>
            <a:r>
              <a:rPr lang="de-DE" sz="800" dirty="0" smtClean="0"/>
              <a:t> </a:t>
            </a:r>
            <a:r>
              <a:rPr lang="de-DE" sz="800" dirty="0" smtClean="0"/>
              <a:t>I  </a:t>
            </a:r>
            <a:r>
              <a:rPr lang="de-DE" sz="800" dirty="0" smtClean="0"/>
              <a:t>24.05.2016 </a:t>
            </a:r>
            <a:r>
              <a:rPr lang="de-DE" sz="800" dirty="0" smtClean="0"/>
              <a:t>I Folie: </a:t>
            </a:r>
            <a:fld id="{FF1146A1-97AE-4BCE-8A46-8C7BB040F740}" type="slidenum">
              <a:rPr lang="de-DE" sz="800" smtClean="0"/>
              <a:pPr/>
              <a:t>20</a:t>
            </a:fld>
            <a:endParaRPr lang="de-DE" sz="800" dirty="0"/>
          </a:p>
        </p:txBody>
      </p:sp>
    </p:spTree>
    <p:extLst>
      <p:ext uri="{BB962C8B-B14F-4D97-AF65-F5344CB8AC3E}">
        <p14:creationId xmlns:p14="http://schemas.microsoft.com/office/powerpoint/2010/main" val="34189417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For NVs</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grpSp>
        <p:nvGrpSpPr>
          <p:cNvPr id="24" name="Group 23"/>
          <p:cNvGrpSpPr/>
          <p:nvPr/>
        </p:nvGrpSpPr>
        <p:grpSpPr>
          <a:xfrm>
            <a:off x="2385437" y="1305575"/>
            <a:ext cx="5066490" cy="4343002"/>
            <a:chOff x="1297718" y="449650"/>
            <a:chExt cx="6372386" cy="6442228"/>
          </a:xfrm>
        </p:grpSpPr>
        <p:cxnSp>
          <p:nvCxnSpPr>
            <p:cNvPr id="25" name="Straight Arrow Connector 24"/>
            <p:cNvCxnSpPr/>
            <p:nvPr/>
          </p:nvCxnSpPr>
          <p:spPr>
            <a:xfrm flipH="1" flipV="1">
              <a:off x="4521170" y="619057"/>
              <a:ext cx="2698702" cy="5268529"/>
            </a:xfrm>
            <a:prstGeom prst="straightConnector1">
              <a:avLst/>
            </a:prstGeom>
            <a:ln w="3810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629130" y="1376008"/>
              <a:ext cx="1558788" cy="10822"/>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297718" y="5888718"/>
              <a:ext cx="1558788" cy="10822"/>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111316" y="5888718"/>
              <a:ext cx="1558788" cy="10822"/>
            </a:xfrm>
            <a:prstGeom prst="line">
              <a:avLst/>
            </a:prstGeom>
            <a:ln w="50800"/>
          </p:spPr>
          <p:style>
            <a:lnRef idx="2">
              <a:schemeClr val="accent1"/>
            </a:lnRef>
            <a:fillRef idx="0">
              <a:schemeClr val="accent1"/>
            </a:fillRef>
            <a:effectRef idx="1">
              <a:schemeClr val="accent1"/>
            </a:effectRef>
            <a:fontRef idx="minor">
              <a:schemeClr val="tx1"/>
            </a:fontRef>
          </p:style>
        </p:cxnSp>
        <p:graphicFrame>
          <p:nvGraphicFramePr>
            <p:cNvPr id="29" name="Object 28"/>
            <p:cNvGraphicFramePr>
              <a:graphicFrameLocks noChangeAspect="1"/>
            </p:cNvGraphicFramePr>
            <p:nvPr>
              <p:extLst>
                <p:ext uri="{D42A27DB-BD31-4B8C-83A1-F6EECF244321}">
                  <p14:modId xmlns:p14="http://schemas.microsoft.com/office/powerpoint/2010/main" val="1419231315"/>
                </p:ext>
              </p:extLst>
            </p:nvPr>
          </p:nvGraphicFramePr>
          <p:xfrm>
            <a:off x="2557084" y="1268948"/>
            <a:ext cx="792318" cy="931186"/>
          </p:xfrm>
          <a:graphic>
            <a:graphicData uri="http://schemas.openxmlformats.org/presentationml/2006/ole">
              <mc:AlternateContent xmlns:mc="http://schemas.openxmlformats.org/markup-compatibility/2006">
                <mc:Choice xmlns:v="urn:schemas-microsoft-com:vml" Requires="v">
                  <p:oleObj spid="_x0000_s2006712" name="משוואה" r:id="rId4" imgW="215640" imgH="253800" progId="Equation.3">
                    <p:embed/>
                  </p:oleObj>
                </mc:Choice>
                <mc:Fallback>
                  <p:oleObj name="משוואה" r:id="rId4" imgW="215640" imgH="253800" progId="Equation.3">
                    <p:embed/>
                    <p:pic>
                      <p:nvPicPr>
                        <p:cNvPr id="0" name=""/>
                        <p:cNvPicPr/>
                        <p:nvPr/>
                      </p:nvPicPr>
                      <p:blipFill>
                        <a:blip r:embed="rId5"/>
                        <a:stretch>
                          <a:fillRect/>
                        </a:stretch>
                      </p:blipFill>
                      <p:spPr>
                        <a:xfrm>
                          <a:off x="2557084" y="1268948"/>
                          <a:ext cx="792318" cy="931186"/>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035725739"/>
                </p:ext>
              </p:extLst>
            </p:nvPr>
          </p:nvGraphicFramePr>
          <p:xfrm>
            <a:off x="1411978" y="5976273"/>
            <a:ext cx="1027323" cy="883218"/>
          </p:xfrm>
          <a:graphic>
            <a:graphicData uri="http://schemas.openxmlformats.org/presentationml/2006/ole">
              <mc:AlternateContent xmlns:mc="http://schemas.openxmlformats.org/markup-compatibility/2006">
                <mc:Choice xmlns:v="urn:schemas-microsoft-com:vml" Requires="v">
                  <p:oleObj spid="_x0000_s2006713" name="Equation" r:id="rId6" imgW="279400" imgH="241300" progId="Equation.3">
                    <p:embed/>
                  </p:oleObj>
                </mc:Choice>
                <mc:Fallback>
                  <p:oleObj name="Equation" r:id="rId6" imgW="279400" imgH="241300" progId="Equation.3">
                    <p:embed/>
                    <p:pic>
                      <p:nvPicPr>
                        <p:cNvPr id="0" name=""/>
                        <p:cNvPicPr/>
                        <p:nvPr/>
                      </p:nvPicPr>
                      <p:blipFill>
                        <a:blip r:embed="rId7"/>
                        <a:stretch>
                          <a:fillRect/>
                        </a:stretch>
                      </p:blipFill>
                      <p:spPr>
                        <a:xfrm>
                          <a:off x="1411978" y="5976273"/>
                          <a:ext cx="1027323" cy="883218"/>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629589886"/>
                </p:ext>
              </p:extLst>
            </p:nvPr>
          </p:nvGraphicFramePr>
          <p:xfrm>
            <a:off x="6330420" y="6008660"/>
            <a:ext cx="1025000" cy="883218"/>
          </p:xfrm>
          <a:graphic>
            <a:graphicData uri="http://schemas.openxmlformats.org/presentationml/2006/ole">
              <mc:AlternateContent xmlns:mc="http://schemas.openxmlformats.org/markup-compatibility/2006">
                <mc:Choice xmlns:v="urn:schemas-microsoft-com:vml" Requires="v">
                  <p:oleObj spid="_x0000_s2006714" name="Equation" r:id="rId8" imgW="279400" imgH="241300" progId="Equation.3">
                    <p:embed/>
                  </p:oleObj>
                </mc:Choice>
                <mc:Fallback>
                  <p:oleObj name="Equation" r:id="rId8" imgW="279400" imgH="241300" progId="Equation.3">
                    <p:embed/>
                    <p:pic>
                      <p:nvPicPr>
                        <p:cNvPr id="0" name=""/>
                        <p:cNvPicPr/>
                        <p:nvPr/>
                      </p:nvPicPr>
                      <p:blipFill>
                        <a:blip r:embed="rId9"/>
                        <a:stretch>
                          <a:fillRect/>
                        </a:stretch>
                      </p:blipFill>
                      <p:spPr>
                        <a:xfrm>
                          <a:off x="6330420" y="6008660"/>
                          <a:ext cx="1025000" cy="883218"/>
                        </a:xfrm>
                        <a:prstGeom prst="rect">
                          <a:avLst/>
                        </a:prstGeom>
                      </p:spPr>
                    </p:pic>
                  </p:oleObj>
                </mc:Fallback>
              </mc:AlternateContent>
            </a:graphicData>
          </a:graphic>
        </p:graphicFrame>
        <p:cxnSp>
          <p:nvCxnSpPr>
            <p:cNvPr id="32" name="Straight Arrow Connector 31"/>
            <p:cNvCxnSpPr/>
            <p:nvPr/>
          </p:nvCxnSpPr>
          <p:spPr>
            <a:xfrm flipV="1">
              <a:off x="2405053" y="2710465"/>
              <a:ext cx="1911614" cy="3177118"/>
            </a:xfrm>
            <a:prstGeom prst="straightConnector1">
              <a:avLst/>
            </a:prstGeom>
            <a:ln w="38100">
              <a:solidFill>
                <a:schemeClr val="accent6">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4560904" y="2737214"/>
              <a:ext cx="1842479" cy="3150367"/>
            </a:xfrm>
            <a:prstGeom prst="straightConnector1">
              <a:avLst/>
            </a:prstGeom>
            <a:ln w="38100">
              <a:solidFill>
                <a:schemeClr val="accent6">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654509" y="2667585"/>
              <a:ext cx="1558788" cy="10822"/>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graphicFrame>
          <p:nvGraphicFramePr>
            <p:cNvPr id="35" name="Object 34"/>
            <p:cNvGraphicFramePr>
              <a:graphicFrameLocks noChangeAspect="1"/>
            </p:cNvGraphicFramePr>
            <p:nvPr>
              <p:extLst>
                <p:ext uri="{D42A27DB-BD31-4B8C-83A1-F6EECF244321}">
                  <p14:modId xmlns:p14="http://schemas.microsoft.com/office/powerpoint/2010/main" val="1347120380"/>
                </p:ext>
              </p:extLst>
            </p:nvPr>
          </p:nvGraphicFramePr>
          <p:xfrm>
            <a:off x="3536373" y="4064196"/>
            <a:ext cx="511336" cy="549370"/>
          </p:xfrm>
          <a:graphic>
            <a:graphicData uri="http://schemas.openxmlformats.org/presentationml/2006/ole">
              <mc:AlternateContent xmlns:mc="http://schemas.openxmlformats.org/markup-compatibility/2006">
                <mc:Choice xmlns:v="urn:schemas-microsoft-com:vml" Requires="v">
                  <p:oleObj spid="_x0000_s2006715" name="Equation" r:id="rId10" imgW="152400" imgH="165100" progId="Equation.3">
                    <p:embed/>
                  </p:oleObj>
                </mc:Choice>
                <mc:Fallback>
                  <p:oleObj name="Equation" r:id="rId10" imgW="152400" imgH="165100" progId="Equation.3">
                    <p:embed/>
                    <p:pic>
                      <p:nvPicPr>
                        <p:cNvPr id="0" name=""/>
                        <p:cNvPicPr/>
                        <p:nvPr/>
                      </p:nvPicPr>
                      <p:blipFill>
                        <a:blip r:embed="rId11"/>
                        <a:stretch>
                          <a:fillRect/>
                        </a:stretch>
                      </p:blipFill>
                      <p:spPr>
                        <a:xfrm>
                          <a:off x="3536373" y="4064196"/>
                          <a:ext cx="511336" cy="54937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498651598"/>
                </p:ext>
              </p:extLst>
            </p:nvPr>
          </p:nvGraphicFramePr>
          <p:xfrm>
            <a:off x="4833725" y="4069462"/>
            <a:ext cx="511336" cy="549370"/>
          </p:xfrm>
          <a:graphic>
            <a:graphicData uri="http://schemas.openxmlformats.org/presentationml/2006/ole">
              <mc:AlternateContent xmlns:mc="http://schemas.openxmlformats.org/markup-compatibility/2006">
                <mc:Choice xmlns:v="urn:schemas-microsoft-com:vml" Requires="v">
                  <p:oleObj spid="_x0000_s2006716" name="Equation" r:id="rId12" imgW="152400" imgH="165100" progId="Equation.3">
                    <p:embed/>
                  </p:oleObj>
                </mc:Choice>
                <mc:Fallback>
                  <p:oleObj name="Equation" r:id="rId12" imgW="152400" imgH="165100" progId="Equation.3">
                    <p:embed/>
                    <p:pic>
                      <p:nvPicPr>
                        <p:cNvPr id="0" name=""/>
                        <p:cNvPicPr/>
                        <p:nvPr/>
                      </p:nvPicPr>
                      <p:blipFill>
                        <a:blip r:embed="rId11"/>
                        <a:stretch>
                          <a:fillRect/>
                        </a:stretch>
                      </p:blipFill>
                      <p:spPr>
                        <a:xfrm>
                          <a:off x="4833725" y="4069462"/>
                          <a:ext cx="511336" cy="54937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88607378"/>
                </p:ext>
              </p:extLst>
            </p:nvPr>
          </p:nvGraphicFramePr>
          <p:xfrm>
            <a:off x="5459936" y="1734541"/>
            <a:ext cx="469077" cy="549370"/>
          </p:xfrm>
          <a:graphic>
            <a:graphicData uri="http://schemas.openxmlformats.org/presentationml/2006/ole">
              <mc:AlternateContent xmlns:mc="http://schemas.openxmlformats.org/markup-compatibility/2006">
                <mc:Choice xmlns:v="urn:schemas-microsoft-com:vml" Requires="v">
                  <p:oleObj spid="_x0000_s2006717" name="Equation" r:id="rId13" imgW="139700" imgH="165100" progId="Equation.3">
                    <p:embed/>
                  </p:oleObj>
                </mc:Choice>
                <mc:Fallback>
                  <p:oleObj name="Equation" r:id="rId13" imgW="139700" imgH="165100" progId="Equation.3">
                    <p:embed/>
                    <p:pic>
                      <p:nvPicPr>
                        <p:cNvPr id="0" name=""/>
                        <p:cNvPicPr/>
                        <p:nvPr/>
                      </p:nvPicPr>
                      <p:blipFill>
                        <a:blip r:embed="rId14"/>
                        <a:stretch>
                          <a:fillRect/>
                        </a:stretch>
                      </p:blipFill>
                      <p:spPr>
                        <a:xfrm>
                          <a:off x="5459936" y="1734541"/>
                          <a:ext cx="469077" cy="549370"/>
                        </a:xfrm>
                        <a:prstGeom prst="rect">
                          <a:avLst/>
                        </a:prstGeom>
                      </p:spPr>
                    </p:pic>
                  </p:oleObj>
                </mc:Fallback>
              </mc:AlternateContent>
            </a:graphicData>
          </a:graphic>
        </p:graphicFrame>
        <p:cxnSp>
          <p:nvCxnSpPr>
            <p:cNvPr id="38" name="Straight Connector 37"/>
            <p:cNvCxnSpPr/>
            <p:nvPr/>
          </p:nvCxnSpPr>
          <p:spPr>
            <a:xfrm>
              <a:off x="3675980" y="620192"/>
              <a:ext cx="1558788" cy="10822"/>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graphicFrame>
          <p:nvGraphicFramePr>
            <p:cNvPr id="39" name="Object 38"/>
            <p:cNvGraphicFramePr>
              <a:graphicFrameLocks noChangeAspect="1"/>
            </p:cNvGraphicFramePr>
            <p:nvPr>
              <p:extLst>
                <p:ext uri="{D42A27DB-BD31-4B8C-83A1-F6EECF244321}">
                  <p14:modId xmlns:p14="http://schemas.microsoft.com/office/powerpoint/2010/main" val="843188494"/>
                </p:ext>
              </p:extLst>
            </p:nvPr>
          </p:nvGraphicFramePr>
          <p:xfrm>
            <a:off x="5231656" y="449650"/>
            <a:ext cx="767296" cy="1076388"/>
          </p:xfrm>
          <a:graphic>
            <a:graphicData uri="http://schemas.openxmlformats.org/presentationml/2006/ole">
              <mc:AlternateContent xmlns:mc="http://schemas.openxmlformats.org/markup-compatibility/2006">
                <mc:Choice xmlns:v="urn:schemas-microsoft-com:vml" Requires="v">
                  <p:oleObj spid="_x0000_s2006718" name="משוואה" r:id="rId15" imgW="279360" imgH="393480" progId="Equation.3">
                    <p:embed/>
                  </p:oleObj>
                </mc:Choice>
                <mc:Fallback>
                  <p:oleObj name="משוואה" r:id="rId15" imgW="279360" imgH="393480" progId="Equation.3">
                    <p:embed/>
                    <p:pic>
                      <p:nvPicPr>
                        <p:cNvPr id="0" name=""/>
                        <p:cNvPicPr/>
                        <p:nvPr/>
                      </p:nvPicPr>
                      <p:blipFill>
                        <a:blip r:embed="rId16"/>
                        <a:stretch>
                          <a:fillRect/>
                        </a:stretch>
                      </p:blipFill>
                      <p:spPr>
                        <a:xfrm>
                          <a:off x="5231656" y="449650"/>
                          <a:ext cx="767296" cy="1076388"/>
                        </a:xfrm>
                        <a:prstGeom prst="rect">
                          <a:avLst/>
                        </a:prstGeom>
                      </p:spPr>
                    </p:pic>
                  </p:oleObj>
                </mc:Fallback>
              </mc:AlternateContent>
            </a:graphicData>
          </a:graphic>
        </p:graphicFrame>
        <p:cxnSp>
          <p:nvCxnSpPr>
            <p:cNvPr id="40" name="Straight Arrow Connector 39"/>
            <p:cNvCxnSpPr/>
            <p:nvPr/>
          </p:nvCxnSpPr>
          <p:spPr>
            <a:xfrm flipV="1">
              <a:off x="1478067" y="608981"/>
              <a:ext cx="2972166" cy="5282180"/>
            </a:xfrm>
            <a:prstGeom prst="straightConnector1">
              <a:avLst/>
            </a:prstGeom>
            <a:ln w="3810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41" name="Object 40"/>
            <p:cNvGraphicFramePr>
              <a:graphicFrameLocks noChangeAspect="1"/>
            </p:cNvGraphicFramePr>
            <p:nvPr>
              <p:extLst>
                <p:ext uri="{D42A27DB-BD31-4B8C-83A1-F6EECF244321}">
                  <p14:modId xmlns:p14="http://schemas.microsoft.com/office/powerpoint/2010/main" val="2361734825"/>
                </p:ext>
              </p:extLst>
            </p:nvPr>
          </p:nvGraphicFramePr>
          <p:xfrm>
            <a:off x="1928106" y="2985461"/>
            <a:ext cx="554863" cy="548814"/>
          </p:xfrm>
          <a:graphic>
            <a:graphicData uri="http://schemas.openxmlformats.org/presentationml/2006/ole">
              <mc:AlternateContent xmlns:mc="http://schemas.openxmlformats.org/markup-compatibility/2006">
                <mc:Choice xmlns:v="urn:schemas-microsoft-com:vml" Requires="v">
                  <p:oleObj spid="_x0000_s2006719" name="משוואה" r:id="rId17" imgW="164880" imgH="164880" progId="Equation.3">
                    <p:embed/>
                  </p:oleObj>
                </mc:Choice>
                <mc:Fallback>
                  <p:oleObj name="משוואה" r:id="rId17" imgW="164880" imgH="164880" progId="Equation.3">
                    <p:embed/>
                    <p:pic>
                      <p:nvPicPr>
                        <p:cNvPr id="0" name=""/>
                        <p:cNvPicPr/>
                        <p:nvPr/>
                      </p:nvPicPr>
                      <p:blipFill>
                        <a:blip r:embed="rId18"/>
                        <a:stretch>
                          <a:fillRect/>
                        </a:stretch>
                      </p:blipFill>
                      <p:spPr>
                        <a:xfrm>
                          <a:off x="1928106" y="2985461"/>
                          <a:ext cx="554863" cy="548814"/>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72881974"/>
                </p:ext>
              </p:extLst>
            </p:nvPr>
          </p:nvGraphicFramePr>
          <p:xfrm>
            <a:off x="6052910" y="2982220"/>
            <a:ext cx="809266" cy="549370"/>
          </p:xfrm>
          <a:graphic>
            <a:graphicData uri="http://schemas.openxmlformats.org/presentationml/2006/ole">
              <mc:AlternateContent xmlns:mc="http://schemas.openxmlformats.org/markup-compatibility/2006">
                <mc:Choice xmlns:v="urn:schemas-microsoft-com:vml" Requires="v">
                  <p:oleObj spid="_x0000_s2006720" name="Equation" r:id="rId19" imgW="241300" imgH="165100" progId="Equation.3">
                    <p:embed/>
                  </p:oleObj>
                </mc:Choice>
                <mc:Fallback>
                  <p:oleObj name="Equation" r:id="rId19" imgW="241300" imgH="165100" progId="Equation.3">
                    <p:embed/>
                    <p:pic>
                      <p:nvPicPr>
                        <p:cNvPr id="0" name=""/>
                        <p:cNvPicPr/>
                        <p:nvPr/>
                      </p:nvPicPr>
                      <p:blipFill>
                        <a:blip r:embed="rId20"/>
                        <a:stretch>
                          <a:fillRect/>
                        </a:stretch>
                      </p:blipFill>
                      <p:spPr>
                        <a:xfrm>
                          <a:off x="6052910" y="2982220"/>
                          <a:ext cx="809266" cy="549370"/>
                        </a:xfrm>
                        <a:prstGeom prst="rect">
                          <a:avLst/>
                        </a:prstGeom>
                      </p:spPr>
                    </p:pic>
                  </p:oleObj>
                </mc:Fallback>
              </mc:AlternateContent>
            </a:graphicData>
          </a:graphic>
        </p:graphicFrame>
      </p:grpSp>
      <p:sp>
        <p:nvSpPr>
          <p:cNvPr id="23" name="TextBox 22"/>
          <p:cNvSpPr txBox="1"/>
          <p:nvPr/>
        </p:nvSpPr>
        <p:spPr>
          <a:xfrm>
            <a:off x="2788037" y="6322021"/>
            <a:ext cx="3962400" cy="338554"/>
          </a:xfrm>
          <a:prstGeom prst="rect">
            <a:avLst/>
          </a:prstGeom>
          <a:noFill/>
        </p:spPr>
        <p:txBody>
          <a:bodyPr wrap="square" rtlCol="0">
            <a:spAutoFit/>
          </a:bodyPr>
          <a:lstStyle/>
          <a:p>
            <a:r>
              <a:rPr lang="en-US" dirty="0" smtClean="0">
                <a:latin typeface="Comic Sans MS"/>
              </a:rPr>
              <a:t>N. </a:t>
            </a:r>
            <a:r>
              <a:rPr lang="en-US" dirty="0" err="1" smtClean="0">
                <a:latin typeface="Comic Sans MS"/>
              </a:rPr>
              <a:t>Aharon</a:t>
            </a:r>
            <a:r>
              <a:rPr lang="en-US" dirty="0" smtClean="0">
                <a:latin typeface="Comic Sans MS"/>
              </a:rPr>
              <a:t>, I. </a:t>
            </a:r>
            <a:r>
              <a:rPr lang="en-US" dirty="0" smtClean="0">
                <a:latin typeface="Comic Sans MS"/>
              </a:rPr>
              <a:t>Cohen, AR in preparation</a:t>
            </a:r>
            <a:endParaRPr lang="en-US" dirty="0">
              <a:latin typeface="Comic Sans MS"/>
            </a:endParaRPr>
          </a:p>
        </p:txBody>
      </p:sp>
    </p:spTree>
    <p:extLst>
      <p:ext uri="{BB962C8B-B14F-4D97-AF65-F5344CB8AC3E}">
        <p14:creationId xmlns:p14="http://schemas.microsoft.com/office/powerpoint/2010/main" val="20070175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Dressed states</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grpSp>
        <p:nvGrpSpPr>
          <p:cNvPr id="5" name="Group 4"/>
          <p:cNvGrpSpPr/>
          <p:nvPr/>
        </p:nvGrpSpPr>
        <p:grpSpPr>
          <a:xfrm>
            <a:off x="180437" y="1880812"/>
            <a:ext cx="4076490" cy="3685942"/>
            <a:chOff x="1297718" y="449650"/>
            <a:chExt cx="6372386" cy="6442228"/>
          </a:xfrm>
        </p:grpSpPr>
        <p:cxnSp>
          <p:nvCxnSpPr>
            <p:cNvPr id="6" name="Straight Arrow Connector 5"/>
            <p:cNvCxnSpPr/>
            <p:nvPr/>
          </p:nvCxnSpPr>
          <p:spPr>
            <a:xfrm flipH="1" flipV="1">
              <a:off x="4521170" y="619057"/>
              <a:ext cx="2698702" cy="5268529"/>
            </a:xfrm>
            <a:prstGeom prst="straightConnector1">
              <a:avLst/>
            </a:prstGeom>
            <a:ln w="3810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629130" y="1376008"/>
              <a:ext cx="1558788" cy="10822"/>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297718" y="5888718"/>
              <a:ext cx="1558788" cy="10822"/>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111316" y="5888718"/>
              <a:ext cx="1558788" cy="10822"/>
            </a:xfrm>
            <a:prstGeom prst="line">
              <a:avLst/>
            </a:prstGeom>
            <a:ln w="50800"/>
          </p:spPr>
          <p:style>
            <a:lnRef idx="2">
              <a:schemeClr val="accent1"/>
            </a:lnRef>
            <a:fillRef idx="0">
              <a:schemeClr val="accent1"/>
            </a:fillRef>
            <a:effectRef idx="1">
              <a:schemeClr val="accent1"/>
            </a:effectRef>
            <a:fontRef idx="minor">
              <a:schemeClr val="tx1"/>
            </a:fontRef>
          </p:style>
        </p:cxnSp>
        <p:graphicFrame>
          <p:nvGraphicFramePr>
            <p:cNvPr id="10" name="Object 9"/>
            <p:cNvGraphicFramePr>
              <a:graphicFrameLocks noChangeAspect="1"/>
            </p:cNvGraphicFramePr>
            <p:nvPr>
              <p:extLst>
                <p:ext uri="{D42A27DB-BD31-4B8C-83A1-F6EECF244321}">
                  <p14:modId xmlns:p14="http://schemas.microsoft.com/office/powerpoint/2010/main" val="2235557764"/>
                </p:ext>
              </p:extLst>
            </p:nvPr>
          </p:nvGraphicFramePr>
          <p:xfrm>
            <a:off x="2557084" y="1268948"/>
            <a:ext cx="792318" cy="931186"/>
          </p:xfrm>
          <a:graphic>
            <a:graphicData uri="http://schemas.openxmlformats.org/presentationml/2006/ole">
              <mc:AlternateContent xmlns:mc="http://schemas.openxmlformats.org/markup-compatibility/2006">
                <mc:Choice xmlns:v="urn:schemas-microsoft-com:vml" Requires="v">
                  <p:oleObj spid="_x0000_s2075220" name="משוואה" r:id="rId4" imgW="215640" imgH="253800" progId="Equation.3">
                    <p:embed/>
                  </p:oleObj>
                </mc:Choice>
                <mc:Fallback>
                  <p:oleObj name="משוואה" r:id="rId4" imgW="215640" imgH="253800" progId="Equation.3">
                    <p:embed/>
                    <p:pic>
                      <p:nvPicPr>
                        <p:cNvPr id="0" name=""/>
                        <p:cNvPicPr/>
                        <p:nvPr/>
                      </p:nvPicPr>
                      <p:blipFill>
                        <a:blip r:embed="rId5"/>
                        <a:stretch>
                          <a:fillRect/>
                        </a:stretch>
                      </p:blipFill>
                      <p:spPr>
                        <a:xfrm>
                          <a:off x="2557084" y="1268948"/>
                          <a:ext cx="792318" cy="931186"/>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073408665"/>
                </p:ext>
              </p:extLst>
            </p:nvPr>
          </p:nvGraphicFramePr>
          <p:xfrm>
            <a:off x="1411978" y="5976273"/>
            <a:ext cx="1027323" cy="883218"/>
          </p:xfrm>
          <a:graphic>
            <a:graphicData uri="http://schemas.openxmlformats.org/presentationml/2006/ole">
              <mc:AlternateContent xmlns:mc="http://schemas.openxmlformats.org/markup-compatibility/2006">
                <mc:Choice xmlns:v="urn:schemas-microsoft-com:vml" Requires="v">
                  <p:oleObj spid="_x0000_s2075221" name="Equation" r:id="rId6" imgW="279400" imgH="241300" progId="Equation.3">
                    <p:embed/>
                  </p:oleObj>
                </mc:Choice>
                <mc:Fallback>
                  <p:oleObj name="Equation" r:id="rId6" imgW="279400" imgH="241300" progId="Equation.3">
                    <p:embed/>
                    <p:pic>
                      <p:nvPicPr>
                        <p:cNvPr id="0" name=""/>
                        <p:cNvPicPr/>
                        <p:nvPr/>
                      </p:nvPicPr>
                      <p:blipFill>
                        <a:blip r:embed="rId7"/>
                        <a:stretch>
                          <a:fillRect/>
                        </a:stretch>
                      </p:blipFill>
                      <p:spPr>
                        <a:xfrm>
                          <a:off x="1411978" y="5976273"/>
                          <a:ext cx="1027323" cy="883218"/>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42277258"/>
                </p:ext>
              </p:extLst>
            </p:nvPr>
          </p:nvGraphicFramePr>
          <p:xfrm>
            <a:off x="6330420" y="6008660"/>
            <a:ext cx="1025000" cy="883218"/>
          </p:xfrm>
          <a:graphic>
            <a:graphicData uri="http://schemas.openxmlformats.org/presentationml/2006/ole">
              <mc:AlternateContent xmlns:mc="http://schemas.openxmlformats.org/markup-compatibility/2006">
                <mc:Choice xmlns:v="urn:schemas-microsoft-com:vml" Requires="v">
                  <p:oleObj spid="_x0000_s2075222" name="Equation" r:id="rId8" imgW="279400" imgH="241300" progId="Equation.3">
                    <p:embed/>
                  </p:oleObj>
                </mc:Choice>
                <mc:Fallback>
                  <p:oleObj name="Equation" r:id="rId8" imgW="279400" imgH="241300" progId="Equation.3">
                    <p:embed/>
                    <p:pic>
                      <p:nvPicPr>
                        <p:cNvPr id="0" name=""/>
                        <p:cNvPicPr/>
                        <p:nvPr/>
                      </p:nvPicPr>
                      <p:blipFill>
                        <a:blip r:embed="rId9"/>
                        <a:stretch>
                          <a:fillRect/>
                        </a:stretch>
                      </p:blipFill>
                      <p:spPr>
                        <a:xfrm>
                          <a:off x="6330420" y="6008660"/>
                          <a:ext cx="1025000" cy="883218"/>
                        </a:xfrm>
                        <a:prstGeom prst="rect">
                          <a:avLst/>
                        </a:prstGeom>
                      </p:spPr>
                    </p:pic>
                  </p:oleObj>
                </mc:Fallback>
              </mc:AlternateContent>
            </a:graphicData>
          </a:graphic>
        </p:graphicFrame>
        <p:cxnSp>
          <p:nvCxnSpPr>
            <p:cNvPr id="13" name="Straight Arrow Connector 12"/>
            <p:cNvCxnSpPr/>
            <p:nvPr/>
          </p:nvCxnSpPr>
          <p:spPr>
            <a:xfrm flipV="1">
              <a:off x="2405053" y="2710465"/>
              <a:ext cx="1911614" cy="3177118"/>
            </a:xfrm>
            <a:prstGeom prst="straightConnector1">
              <a:avLst/>
            </a:prstGeom>
            <a:ln w="38100">
              <a:solidFill>
                <a:schemeClr val="accent6">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4560904" y="2737214"/>
              <a:ext cx="1842479" cy="3150367"/>
            </a:xfrm>
            <a:prstGeom prst="straightConnector1">
              <a:avLst/>
            </a:prstGeom>
            <a:ln w="38100">
              <a:solidFill>
                <a:schemeClr val="accent6">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4509" y="2667585"/>
              <a:ext cx="1558788" cy="10822"/>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graphicFrame>
          <p:nvGraphicFramePr>
            <p:cNvPr id="17" name="Object 16"/>
            <p:cNvGraphicFramePr>
              <a:graphicFrameLocks noChangeAspect="1"/>
            </p:cNvGraphicFramePr>
            <p:nvPr>
              <p:extLst>
                <p:ext uri="{D42A27DB-BD31-4B8C-83A1-F6EECF244321}">
                  <p14:modId xmlns:p14="http://schemas.microsoft.com/office/powerpoint/2010/main" val="3223904247"/>
                </p:ext>
              </p:extLst>
            </p:nvPr>
          </p:nvGraphicFramePr>
          <p:xfrm>
            <a:off x="3536373" y="4064196"/>
            <a:ext cx="511336" cy="549370"/>
          </p:xfrm>
          <a:graphic>
            <a:graphicData uri="http://schemas.openxmlformats.org/presentationml/2006/ole">
              <mc:AlternateContent xmlns:mc="http://schemas.openxmlformats.org/markup-compatibility/2006">
                <mc:Choice xmlns:v="urn:schemas-microsoft-com:vml" Requires="v">
                  <p:oleObj spid="_x0000_s2075223" name="Equation" r:id="rId10" imgW="152400" imgH="165100" progId="Equation.3">
                    <p:embed/>
                  </p:oleObj>
                </mc:Choice>
                <mc:Fallback>
                  <p:oleObj name="Equation" r:id="rId10" imgW="152400" imgH="165100" progId="Equation.3">
                    <p:embed/>
                    <p:pic>
                      <p:nvPicPr>
                        <p:cNvPr id="0" name=""/>
                        <p:cNvPicPr/>
                        <p:nvPr/>
                      </p:nvPicPr>
                      <p:blipFill>
                        <a:blip r:embed="rId11"/>
                        <a:stretch>
                          <a:fillRect/>
                        </a:stretch>
                      </p:blipFill>
                      <p:spPr>
                        <a:xfrm>
                          <a:off x="3536373" y="4064196"/>
                          <a:ext cx="511336" cy="54937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857940196"/>
                </p:ext>
              </p:extLst>
            </p:nvPr>
          </p:nvGraphicFramePr>
          <p:xfrm>
            <a:off x="4833725" y="4069462"/>
            <a:ext cx="511336" cy="549370"/>
          </p:xfrm>
          <a:graphic>
            <a:graphicData uri="http://schemas.openxmlformats.org/presentationml/2006/ole">
              <mc:AlternateContent xmlns:mc="http://schemas.openxmlformats.org/markup-compatibility/2006">
                <mc:Choice xmlns:v="urn:schemas-microsoft-com:vml" Requires="v">
                  <p:oleObj spid="_x0000_s2075224" name="Equation" r:id="rId12" imgW="152400" imgH="165100" progId="Equation.3">
                    <p:embed/>
                  </p:oleObj>
                </mc:Choice>
                <mc:Fallback>
                  <p:oleObj name="Equation" r:id="rId12" imgW="152400" imgH="165100" progId="Equation.3">
                    <p:embed/>
                    <p:pic>
                      <p:nvPicPr>
                        <p:cNvPr id="0" name=""/>
                        <p:cNvPicPr/>
                        <p:nvPr/>
                      </p:nvPicPr>
                      <p:blipFill>
                        <a:blip r:embed="rId11"/>
                        <a:stretch>
                          <a:fillRect/>
                        </a:stretch>
                      </p:blipFill>
                      <p:spPr>
                        <a:xfrm>
                          <a:off x="4833725" y="4069462"/>
                          <a:ext cx="511336" cy="54937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924411180"/>
                </p:ext>
              </p:extLst>
            </p:nvPr>
          </p:nvGraphicFramePr>
          <p:xfrm>
            <a:off x="5459936" y="1734541"/>
            <a:ext cx="469077" cy="549370"/>
          </p:xfrm>
          <a:graphic>
            <a:graphicData uri="http://schemas.openxmlformats.org/presentationml/2006/ole">
              <mc:AlternateContent xmlns:mc="http://schemas.openxmlformats.org/markup-compatibility/2006">
                <mc:Choice xmlns:v="urn:schemas-microsoft-com:vml" Requires="v">
                  <p:oleObj spid="_x0000_s2075225" name="Equation" r:id="rId13" imgW="139700" imgH="165100" progId="Equation.3">
                    <p:embed/>
                  </p:oleObj>
                </mc:Choice>
                <mc:Fallback>
                  <p:oleObj name="Equation" r:id="rId13" imgW="139700" imgH="165100" progId="Equation.3">
                    <p:embed/>
                    <p:pic>
                      <p:nvPicPr>
                        <p:cNvPr id="0" name=""/>
                        <p:cNvPicPr/>
                        <p:nvPr/>
                      </p:nvPicPr>
                      <p:blipFill>
                        <a:blip r:embed="rId14"/>
                        <a:stretch>
                          <a:fillRect/>
                        </a:stretch>
                      </p:blipFill>
                      <p:spPr>
                        <a:xfrm>
                          <a:off x="5459936" y="1734541"/>
                          <a:ext cx="469077" cy="549370"/>
                        </a:xfrm>
                        <a:prstGeom prst="rect">
                          <a:avLst/>
                        </a:prstGeom>
                      </p:spPr>
                    </p:pic>
                  </p:oleObj>
                </mc:Fallback>
              </mc:AlternateContent>
            </a:graphicData>
          </a:graphic>
        </p:graphicFrame>
        <p:cxnSp>
          <p:nvCxnSpPr>
            <p:cNvPr id="20" name="Straight Connector 19"/>
            <p:cNvCxnSpPr/>
            <p:nvPr/>
          </p:nvCxnSpPr>
          <p:spPr>
            <a:xfrm>
              <a:off x="3675980" y="620192"/>
              <a:ext cx="1558788" cy="10822"/>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graphicFrame>
          <p:nvGraphicFramePr>
            <p:cNvPr id="21" name="Object 20"/>
            <p:cNvGraphicFramePr>
              <a:graphicFrameLocks noChangeAspect="1"/>
            </p:cNvGraphicFramePr>
            <p:nvPr>
              <p:extLst>
                <p:ext uri="{D42A27DB-BD31-4B8C-83A1-F6EECF244321}">
                  <p14:modId xmlns:p14="http://schemas.microsoft.com/office/powerpoint/2010/main" val="1243883571"/>
                </p:ext>
              </p:extLst>
            </p:nvPr>
          </p:nvGraphicFramePr>
          <p:xfrm>
            <a:off x="5231656" y="449650"/>
            <a:ext cx="767296" cy="1076388"/>
          </p:xfrm>
          <a:graphic>
            <a:graphicData uri="http://schemas.openxmlformats.org/presentationml/2006/ole">
              <mc:AlternateContent xmlns:mc="http://schemas.openxmlformats.org/markup-compatibility/2006">
                <mc:Choice xmlns:v="urn:schemas-microsoft-com:vml" Requires="v">
                  <p:oleObj spid="_x0000_s2075226" name="משוואה" r:id="rId15" imgW="279360" imgH="393480" progId="Equation.3">
                    <p:embed/>
                  </p:oleObj>
                </mc:Choice>
                <mc:Fallback>
                  <p:oleObj name="משוואה" r:id="rId15" imgW="279360" imgH="393480" progId="Equation.3">
                    <p:embed/>
                    <p:pic>
                      <p:nvPicPr>
                        <p:cNvPr id="0" name=""/>
                        <p:cNvPicPr/>
                        <p:nvPr/>
                      </p:nvPicPr>
                      <p:blipFill>
                        <a:blip r:embed="rId16"/>
                        <a:stretch>
                          <a:fillRect/>
                        </a:stretch>
                      </p:blipFill>
                      <p:spPr>
                        <a:xfrm>
                          <a:off x="5231656" y="449650"/>
                          <a:ext cx="767296" cy="1076388"/>
                        </a:xfrm>
                        <a:prstGeom prst="rect">
                          <a:avLst/>
                        </a:prstGeom>
                      </p:spPr>
                    </p:pic>
                  </p:oleObj>
                </mc:Fallback>
              </mc:AlternateContent>
            </a:graphicData>
          </a:graphic>
        </p:graphicFrame>
        <p:cxnSp>
          <p:nvCxnSpPr>
            <p:cNvPr id="22" name="Straight Arrow Connector 21"/>
            <p:cNvCxnSpPr/>
            <p:nvPr/>
          </p:nvCxnSpPr>
          <p:spPr>
            <a:xfrm flipV="1">
              <a:off x="1478067" y="608981"/>
              <a:ext cx="2972166" cy="5282180"/>
            </a:xfrm>
            <a:prstGeom prst="straightConnector1">
              <a:avLst/>
            </a:prstGeom>
            <a:ln w="3810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23" name="Object 22"/>
            <p:cNvGraphicFramePr>
              <a:graphicFrameLocks noChangeAspect="1"/>
            </p:cNvGraphicFramePr>
            <p:nvPr>
              <p:extLst>
                <p:ext uri="{D42A27DB-BD31-4B8C-83A1-F6EECF244321}">
                  <p14:modId xmlns:p14="http://schemas.microsoft.com/office/powerpoint/2010/main" val="2848247699"/>
                </p:ext>
              </p:extLst>
            </p:nvPr>
          </p:nvGraphicFramePr>
          <p:xfrm>
            <a:off x="1928106" y="2985461"/>
            <a:ext cx="554863" cy="548814"/>
          </p:xfrm>
          <a:graphic>
            <a:graphicData uri="http://schemas.openxmlformats.org/presentationml/2006/ole">
              <mc:AlternateContent xmlns:mc="http://schemas.openxmlformats.org/markup-compatibility/2006">
                <mc:Choice xmlns:v="urn:schemas-microsoft-com:vml" Requires="v">
                  <p:oleObj spid="_x0000_s2075227" name="משוואה" r:id="rId17" imgW="164880" imgH="164880" progId="Equation.3">
                    <p:embed/>
                  </p:oleObj>
                </mc:Choice>
                <mc:Fallback>
                  <p:oleObj name="משוואה" r:id="rId17" imgW="164880" imgH="164880" progId="Equation.3">
                    <p:embed/>
                    <p:pic>
                      <p:nvPicPr>
                        <p:cNvPr id="0" name=""/>
                        <p:cNvPicPr/>
                        <p:nvPr/>
                      </p:nvPicPr>
                      <p:blipFill>
                        <a:blip r:embed="rId18"/>
                        <a:stretch>
                          <a:fillRect/>
                        </a:stretch>
                      </p:blipFill>
                      <p:spPr>
                        <a:xfrm>
                          <a:off x="1928106" y="2985461"/>
                          <a:ext cx="554863" cy="548814"/>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945336080"/>
                </p:ext>
              </p:extLst>
            </p:nvPr>
          </p:nvGraphicFramePr>
          <p:xfrm>
            <a:off x="6052910" y="2982220"/>
            <a:ext cx="809266" cy="549370"/>
          </p:xfrm>
          <a:graphic>
            <a:graphicData uri="http://schemas.openxmlformats.org/presentationml/2006/ole">
              <mc:AlternateContent xmlns:mc="http://schemas.openxmlformats.org/markup-compatibility/2006">
                <mc:Choice xmlns:v="urn:schemas-microsoft-com:vml" Requires="v">
                  <p:oleObj spid="_x0000_s2075228" name="Equation" r:id="rId19" imgW="241300" imgH="165100" progId="Equation.3">
                    <p:embed/>
                  </p:oleObj>
                </mc:Choice>
                <mc:Fallback>
                  <p:oleObj name="Equation" r:id="rId19" imgW="241300" imgH="165100" progId="Equation.3">
                    <p:embed/>
                    <p:pic>
                      <p:nvPicPr>
                        <p:cNvPr id="0" name=""/>
                        <p:cNvPicPr/>
                        <p:nvPr/>
                      </p:nvPicPr>
                      <p:blipFill>
                        <a:blip r:embed="rId20"/>
                        <a:stretch>
                          <a:fillRect/>
                        </a:stretch>
                      </p:blipFill>
                      <p:spPr>
                        <a:xfrm>
                          <a:off x="6052910" y="2982220"/>
                          <a:ext cx="809266" cy="549370"/>
                        </a:xfrm>
                        <a:prstGeom prst="rect">
                          <a:avLst/>
                        </a:prstGeom>
                      </p:spPr>
                    </p:pic>
                  </p:oleObj>
                </mc:Fallback>
              </mc:AlternateContent>
            </a:graphicData>
          </a:graphic>
        </p:graphicFrame>
      </p:grpSp>
      <p:grpSp>
        <p:nvGrpSpPr>
          <p:cNvPr id="25" name="Group 24"/>
          <p:cNvGrpSpPr/>
          <p:nvPr/>
        </p:nvGrpSpPr>
        <p:grpSpPr>
          <a:xfrm>
            <a:off x="4453245" y="1721231"/>
            <a:ext cx="4946986" cy="3777643"/>
            <a:chOff x="4739027" y="1509564"/>
            <a:chExt cx="4741205" cy="3889280"/>
          </a:xfrm>
        </p:grpSpPr>
        <p:grpSp>
          <p:nvGrpSpPr>
            <p:cNvPr id="26" name="Group 25"/>
            <p:cNvGrpSpPr/>
            <p:nvPr/>
          </p:nvGrpSpPr>
          <p:grpSpPr>
            <a:xfrm>
              <a:off x="4739027" y="1823136"/>
              <a:ext cx="4306187" cy="3332627"/>
              <a:chOff x="610493" y="774735"/>
              <a:chExt cx="8083426" cy="5091393"/>
            </a:xfrm>
          </p:grpSpPr>
          <p:cxnSp>
            <p:nvCxnSpPr>
              <p:cNvPr id="36" name="Straight Connector 35"/>
              <p:cNvCxnSpPr/>
              <p:nvPr/>
            </p:nvCxnSpPr>
            <p:spPr>
              <a:xfrm>
                <a:off x="6642436" y="5866128"/>
                <a:ext cx="1662842" cy="0"/>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162107" y="5454004"/>
                <a:ext cx="2531812" cy="17962"/>
              </a:xfrm>
              <a:prstGeom prst="line">
                <a:avLst/>
              </a:prstGeom>
              <a:ln w="25400">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976921" y="1099900"/>
                <a:ext cx="1152799" cy="0"/>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90390" y="1446851"/>
                <a:ext cx="388569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10493" y="5448182"/>
                <a:ext cx="1586438" cy="11643"/>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659237" y="5448182"/>
                <a:ext cx="1586438" cy="11643"/>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flipV="1">
                <a:off x="3756316" y="2590265"/>
                <a:ext cx="1593947" cy="2857917"/>
              </a:xfrm>
              <a:prstGeom prst="straightConnector1">
                <a:avLst/>
              </a:prstGeom>
              <a:ln w="38100">
                <a:solidFill>
                  <a:schemeClr val="accent6">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1527368" y="774735"/>
                <a:ext cx="2499905" cy="4697231"/>
              </a:xfrm>
              <a:prstGeom prst="straightConnector1">
                <a:avLst/>
              </a:prstGeom>
              <a:ln w="3810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44" name="Object 43"/>
              <p:cNvGraphicFramePr>
                <a:graphicFrameLocks noChangeAspect="1"/>
              </p:cNvGraphicFramePr>
              <p:nvPr>
                <p:extLst>
                  <p:ext uri="{D42A27DB-BD31-4B8C-83A1-F6EECF244321}">
                    <p14:modId xmlns:p14="http://schemas.microsoft.com/office/powerpoint/2010/main" val="327927867"/>
                  </p:ext>
                </p:extLst>
              </p:nvPr>
            </p:nvGraphicFramePr>
            <p:xfrm>
              <a:off x="864912" y="3274479"/>
              <a:ext cx="1245132" cy="743627"/>
            </p:xfrm>
            <a:graphic>
              <a:graphicData uri="http://schemas.openxmlformats.org/presentationml/2006/ole">
                <mc:AlternateContent xmlns:mc="http://schemas.openxmlformats.org/markup-compatibility/2006">
                  <mc:Choice xmlns:v="urn:schemas-microsoft-com:vml" Requires="v">
                    <p:oleObj spid="_x0000_s2075229" name="משוואה" r:id="rId21" imgW="342720" imgH="215640" progId="Equation.3">
                      <p:embed/>
                    </p:oleObj>
                  </mc:Choice>
                  <mc:Fallback>
                    <p:oleObj name="משוואה" r:id="rId21" imgW="342720" imgH="215640" progId="Equation.3">
                      <p:embed/>
                      <p:pic>
                        <p:nvPicPr>
                          <p:cNvPr id="0" name=""/>
                          <p:cNvPicPr/>
                          <p:nvPr/>
                        </p:nvPicPr>
                        <p:blipFill>
                          <a:blip r:embed="rId22"/>
                          <a:stretch>
                            <a:fillRect/>
                          </a:stretch>
                        </p:blipFill>
                        <p:spPr>
                          <a:xfrm>
                            <a:off x="864912" y="3274479"/>
                            <a:ext cx="1245132" cy="743627"/>
                          </a:xfrm>
                          <a:prstGeom prst="rect">
                            <a:avLst/>
                          </a:prstGeom>
                        </p:spPr>
                      </p:pic>
                    </p:oleObj>
                  </mc:Fallback>
                </mc:AlternateContent>
              </a:graphicData>
            </a:graphic>
          </p:graphicFrame>
          <p:cxnSp>
            <p:nvCxnSpPr>
              <p:cNvPr id="45" name="Straight Connector 44"/>
              <p:cNvCxnSpPr/>
              <p:nvPr/>
            </p:nvCxnSpPr>
            <p:spPr>
              <a:xfrm>
                <a:off x="6308909" y="5495171"/>
                <a:ext cx="324325" cy="370957"/>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260166" y="5080483"/>
                <a:ext cx="519280" cy="367698"/>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805130" y="5080485"/>
                <a:ext cx="1021270" cy="0"/>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528456" y="1099900"/>
                <a:ext cx="480853" cy="335307"/>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188173" y="1099900"/>
                <a:ext cx="549916" cy="767987"/>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711583" y="1867883"/>
                <a:ext cx="1702124" cy="0"/>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8418961" y="1880978"/>
                <a:ext cx="39280" cy="3971668"/>
              </a:xfrm>
              <a:prstGeom prst="straightConnector1">
                <a:avLst/>
              </a:prstGeom>
              <a:ln w="28575">
                <a:solidFill>
                  <a:srgbClr val="FF0000"/>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6821216" y="3365164"/>
                <a:ext cx="1716569" cy="919788"/>
              </a:xfrm>
              <a:prstGeom prst="rect">
                <a:avLst/>
              </a:prstGeom>
              <a:noFill/>
            </p:spPr>
            <p:txBody>
              <a:bodyPr wrap="square" rtlCol="0">
                <a:spAutoFit/>
              </a:bodyPr>
              <a:lstStyle/>
              <a:p>
                <a:pPr algn="ctr"/>
                <a:r>
                  <a:rPr lang="en-US" dirty="0" smtClean="0">
                    <a:latin typeface="Cambria Math" panose="02040503050406030204" pitchFamily="18" charset="0"/>
                    <a:ea typeface="Cambria Math" panose="02040503050406030204" pitchFamily="18" charset="0"/>
                  </a:rPr>
                  <a:t>Robust qubit </a:t>
                </a:r>
                <a:endParaRPr lang="en-US" dirty="0">
                  <a:latin typeface="Cambria Math" panose="02040503050406030204" pitchFamily="18" charset="0"/>
                  <a:ea typeface="Cambria Math" panose="02040503050406030204" pitchFamily="18" charset="0"/>
                </a:endParaRPr>
              </a:p>
            </p:txBody>
          </p:sp>
        </p:grpSp>
        <p:graphicFrame>
          <p:nvGraphicFramePr>
            <p:cNvPr id="27" name="Object 26"/>
            <p:cNvGraphicFramePr>
              <a:graphicFrameLocks noChangeAspect="1"/>
            </p:cNvGraphicFramePr>
            <p:nvPr>
              <p:extLst>
                <p:ext uri="{D42A27DB-BD31-4B8C-83A1-F6EECF244321}">
                  <p14:modId xmlns:p14="http://schemas.microsoft.com/office/powerpoint/2010/main" val="1486286804"/>
                </p:ext>
              </p:extLst>
            </p:nvPr>
          </p:nvGraphicFramePr>
          <p:xfrm>
            <a:off x="7118614" y="1509564"/>
            <a:ext cx="571769" cy="462526"/>
          </p:xfrm>
          <a:graphic>
            <a:graphicData uri="http://schemas.openxmlformats.org/presentationml/2006/ole">
              <mc:AlternateContent xmlns:mc="http://schemas.openxmlformats.org/markup-compatibility/2006">
                <mc:Choice xmlns:v="urn:schemas-microsoft-com:vml" Requires="v">
                  <p:oleObj spid="_x0000_s2075230" name="משוואה" r:id="rId23" imgW="330120" imgH="419040" progId="Equation.3">
                    <p:embed/>
                  </p:oleObj>
                </mc:Choice>
                <mc:Fallback>
                  <p:oleObj name="משוואה" r:id="rId23" imgW="330120" imgH="419040" progId="Equation.3">
                    <p:embed/>
                    <p:pic>
                      <p:nvPicPr>
                        <p:cNvPr id="0" name=""/>
                        <p:cNvPicPr/>
                        <p:nvPr/>
                      </p:nvPicPr>
                      <p:blipFill>
                        <a:blip r:embed="rId24"/>
                        <a:stretch>
                          <a:fillRect/>
                        </a:stretch>
                      </p:blipFill>
                      <p:spPr>
                        <a:xfrm>
                          <a:off x="7118614" y="1509564"/>
                          <a:ext cx="571769" cy="462526"/>
                        </a:xfrm>
                        <a:prstGeom prst="rect">
                          <a:avLst/>
                        </a:prstGeom>
                      </p:spPr>
                    </p:pic>
                  </p:oleObj>
                </mc:Fallback>
              </mc:AlternateContent>
            </a:graphicData>
          </a:graphic>
        </p:graphicFrame>
        <p:cxnSp>
          <p:nvCxnSpPr>
            <p:cNvPr id="28" name="Straight Connector 27"/>
            <p:cNvCxnSpPr/>
            <p:nvPr/>
          </p:nvCxnSpPr>
          <p:spPr>
            <a:xfrm>
              <a:off x="5835227" y="2236017"/>
              <a:ext cx="955695" cy="7713"/>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850787" y="2996835"/>
              <a:ext cx="955695" cy="7713"/>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graphicFrame>
          <p:nvGraphicFramePr>
            <p:cNvPr id="30" name="Object 29"/>
            <p:cNvGraphicFramePr>
              <a:graphicFrameLocks noChangeAspect="1"/>
            </p:cNvGraphicFramePr>
            <p:nvPr>
              <p:extLst>
                <p:ext uri="{D42A27DB-BD31-4B8C-83A1-F6EECF244321}">
                  <p14:modId xmlns:p14="http://schemas.microsoft.com/office/powerpoint/2010/main" val="1483354602"/>
                </p:ext>
              </p:extLst>
            </p:nvPr>
          </p:nvGraphicFramePr>
          <p:xfrm>
            <a:off x="5507702" y="2450650"/>
            <a:ext cx="287592" cy="344181"/>
          </p:xfrm>
          <a:graphic>
            <a:graphicData uri="http://schemas.openxmlformats.org/presentationml/2006/ole">
              <mc:AlternateContent xmlns:mc="http://schemas.openxmlformats.org/markup-compatibility/2006">
                <mc:Choice xmlns:v="urn:schemas-microsoft-com:vml" Requires="v">
                  <p:oleObj spid="_x0000_s2075231" name="Equation" r:id="rId25" imgW="139700" imgH="165100" progId="Equation.3">
                    <p:embed/>
                  </p:oleObj>
                </mc:Choice>
                <mc:Fallback>
                  <p:oleObj name="Equation" r:id="rId25" imgW="139700" imgH="165100" progId="Equation.3">
                    <p:embed/>
                    <p:pic>
                      <p:nvPicPr>
                        <p:cNvPr id="0" name=""/>
                        <p:cNvPicPr/>
                        <p:nvPr/>
                      </p:nvPicPr>
                      <p:blipFill>
                        <a:blip r:embed="rId14"/>
                        <a:stretch>
                          <a:fillRect/>
                        </a:stretch>
                      </p:blipFill>
                      <p:spPr>
                        <a:xfrm>
                          <a:off x="5507702" y="2450650"/>
                          <a:ext cx="287592" cy="344181"/>
                        </a:xfrm>
                        <a:prstGeom prst="rect">
                          <a:avLst/>
                        </a:prstGeom>
                      </p:spPr>
                    </p:pic>
                  </p:oleObj>
                </mc:Fallback>
              </mc:AlternateContent>
            </a:graphicData>
          </a:graphic>
        </p:graphicFrame>
        <p:cxnSp>
          <p:nvCxnSpPr>
            <p:cNvPr id="31" name="Straight Connector 30"/>
            <p:cNvCxnSpPr/>
            <p:nvPr/>
          </p:nvCxnSpPr>
          <p:spPr>
            <a:xfrm>
              <a:off x="5863951" y="1790795"/>
              <a:ext cx="955695" cy="7713"/>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283346646"/>
                </p:ext>
              </p:extLst>
            </p:nvPr>
          </p:nvGraphicFramePr>
          <p:xfrm>
            <a:off x="5371599" y="1708286"/>
            <a:ext cx="470430" cy="634059"/>
          </p:xfrm>
          <a:graphic>
            <a:graphicData uri="http://schemas.openxmlformats.org/presentationml/2006/ole">
              <mc:AlternateContent xmlns:mc="http://schemas.openxmlformats.org/markup-compatibility/2006">
                <mc:Choice xmlns:v="urn:schemas-microsoft-com:vml" Requires="v">
                  <p:oleObj spid="_x0000_s2075232" name="משוואה" r:id="rId26" imgW="279360" imgH="393480" progId="Equation.3">
                    <p:embed/>
                  </p:oleObj>
                </mc:Choice>
                <mc:Fallback>
                  <p:oleObj name="משוואה" r:id="rId26" imgW="279360" imgH="393480" progId="Equation.3">
                    <p:embed/>
                    <p:pic>
                      <p:nvPicPr>
                        <p:cNvPr id="0" name=""/>
                        <p:cNvPicPr/>
                        <p:nvPr/>
                      </p:nvPicPr>
                      <p:blipFill>
                        <a:blip r:embed="rId16"/>
                        <a:stretch>
                          <a:fillRect/>
                        </a:stretch>
                      </p:blipFill>
                      <p:spPr>
                        <a:xfrm>
                          <a:off x="5371599" y="1708286"/>
                          <a:ext cx="470430" cy="634059"/>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376269087"/>
                </p:ext>
              </p:extLst>
            </p:nvPr>
          </p:nvGraphicFramePr>
          <p:xfrm>
            <a:off x="6821251" y="3490999"/>
            <a:ext cx="663304" cy="486749"/>
          </p:xfrm>
          <a:graphic>
            <a:graphicData uri="http://schemas.openxmlformats.org/presentationml/2006/ole">
              <mc:AlternateContent xmlns:mc="http://schemas.openxmlformats.org/markup-compatibility/2006">
                <mc:Choice xmlns:v="urn:schemas-microsoft-com:vml" Requires="v">
                  <p:oleObj spid="_x0000_s2075233" name="משוואה" r:id="rId27" imgW="342720" imgH="215640" progId="Equation.3">
                    <p:embed/>
                  </p:oleObj>
                </mc:Choice>
                <mc:Fallback>
                  <p:oleObj name="משוואה" r:id="rId27" imgW="342720" imgH="215640" progId="Equation.3">
                    <p:embed/>
                    <p:pic>
                      <p:nvPicPr>
                        <p:cNvPr id="0" name=""/>
                        <p:cNvPicPr/>
                        <p:nvPr/>
                      </p:nvPicPr>
                      <p:blipFill>
                        <a:blip r:embed="rId28"/>
                        <a:stretch>
                          <a:fillRect/>
                        </a:stretch>
                      </p:blipFill>
                      <p:spPr>
                        <a:xfrm>
                          <a:off x="6821251" y="3490999"/>
                          <a:ext cx="663304" cy="486749"/>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590408866"/>
                </p:ext>
              </p:extLst>
            </p:nvPr>
          </p:nvGraphicFramePr>
          <p:xfrm>
            <a:off x="8130566" y="2533380"/>
            <a:ext cx="571769" cy="536903"/>
          </p:xfrm>
          <a:graphic>
            <a:graphicData uri="http://schemas.openxmlformats.org/presentationml/2006/ole">
              <mc:AlternateContent xmlns:mc="http://schemas.openxmlformats.org/markup-compatibility/2006">
                <mc:Choice xmlns:v="urn:schemas-microsoft-com:vml" Requires="v">
                  <p:oleObj spid="_x0000_s2075234" name="משוואה" r:id="rId29" imgW="330120" imgH="419040" progId="Equation.3">
                    <p:embed/>
                  </p:oleObj>
                </mc:Choice>
                <mc:Fallback>
                  <p:oleObj name="משוואה" r:id="rId29" imgW="330120" imgH="419040" progId="Equation.3">
                    <p:embed/>
                    <p:pic>
                      <p:nvPicPr>
                        <p:cNvPr id="0" name=""/>
                        <p:cNvPicPr/>
                        <p:nvPr/>
                      </p:nvPicPr>
                      <p:blipFill>
                        <a:blip r:embed="rId30"/>
                        <a:stretch>
                          <a:fillRect/>
                        </a:stretch>
                      </p:blipFill>
                      <p:spPr>
                        <a:xfrm>
                          <a:off x="8130566" y="2533380"/>
                          <a:ext cx="571769" cy="536903"/>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94978237"/>
                </p:ext>
              </p:extLst>
            </p:nvPr>
          </p:nvGraphicFramePr>
          <p:xfrm>
            <a:off x="8908463" y="4861942"/>
            <a:ext cx="571769" cy="536902"/>
          </p:xfrm>
          <a:graphic>
            <a:graphicData uri="http://schemas.openxmlformats.org/presentationml/2006/ole">
              <mc:AlternateContent xmlns:mc="http://schemas.openxmlformats.org/markup-compatibility/2006">
                <mc:Choice xmlns:v="urn:schemas-microsoft-com:vml" Requires="v">
                  <p:oleObj spid="_x0000_s2075235" name="משוואה" r:id="rId31" imgW="330120" imgH="419040" progId="Equation.3">
                    <p:embed/>
                  </p:oleObj>
                </mc:Choice>
                <mc:Fallback>
                  <p:oleObj name="משוואה" r:id="rId31" imgW="330120" imgH="419040" progId="Equation.3">
                    <p:embed/>
                    <p:pic>
                      <p:nvPicPr>
                        <p:cNvPr id="0" name=""/>
                        <p:cNvPicPr/>
                        <p:nvPr/>
                      </p:nvPicPr>
                      <p:blipFill>
                        <a:blip r:embed="rId32"/>
                        <a:stretch>
                          <a:fillRect/>
                        </a:stretch>
                      </p:blipFill>
                      <p:spPr>
                        <a:xfrm>
                          <a:off x="8908463" y="4861942"/>
                          <a:ext cx="571769" cy="536902"/>
                        </a:xfrm>
                        <a:prstGeom prst="rect">
                          <a:avLst/>
                        </a:prstGeom>
                      </p:spPr>
                    </p:pic>
                  </p:oleObj>
                </mc:Fallback>
              </mc:AlternateContent>
            </a:graphicData>
          </a:graphic>
        </p:graphicFrame>
      </p:grpSp>
      <p:graphicFrame>
        <p:nvGraphicFramePr>
          <p:cNvPr id="53" name="Object 52"/>
          <p:cNvGraphicFramePr>
            <a:graphicFrameLocks noChangeAspect="1"/>
          </p:cNvGraphicFramePr>
          <p:nvPr>
            <p:extLst>
              <p:ext uri="{D42A27DB-BD31-4B8C-83A1-F6EECF244321}">
                <p14:modId xmlns:p14="http://schemas.microsoft.com/office/powerpoint/2010/main" val="2664554835"/>
              </p:ext>
            </p:extLst>
          </p:nvPr>
        </p:nvGraphicFramePr>
        <p:xfrm>
          <a:off x="8782647" y="2444190"/>
          <a:ext cx="596585" cy="521491"/>
        </p:xfrm>
        <a:graphic>
          <a:graphicData uri="http://schemas.openxmlformats.org/presentationml/2006/ole">
            <mc:AlternateContent xmlns:mc="http://schemas.openxmlformats.org/markup-compatibility/2006">
              <mc:Choice xmlns:v="urn:schemas-microsoft-com:vml" Requires="v">
                <p:oleObj spid="_x0000_s2075236" name="משוואה" r:id="rId33" imgW="330120" imgH="419040" progId="Equation.3">
                  <p:embed/>
                </p:oleObj>
              </mc:Choice>
              <mc:Fallback>
                <p:oleObj name="משוואה" r:id="rId33" imgW="330120" imgH="419040" progId="Equation.3">
                  <p:embed/>
                  <p:pic>
                    <p:nvPicPr>
                      <p:cNvPr id="0" name=""/>
                      <p:cNvPicPr/>
                      <p:nvPr/>
                    </p:nvPicPr>
                    <p:blipFill>
                      <a:blip r:embed="rId32"/>
                      <a:stretch>
                        <a:fillRect/>
                      </a:stretch>
                    </p:blipFill>
                    <p:spPr>
                      <a:xfrm>
                        <a:off x="8782647" y="2444190"/>
                        <a:ext cx="596585" cy="521491"/>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1068764645"/>
              </p:ext>
            </p:extLst>
          </p:nvPr>
        </p:nvGraphicFramePr>
        <p:xfrm>
          <a:off x="4604205" y="5047991"/>
          <a:ext cx="595807" cy="532584"/>
        </p:xfrm>
        <a:graphic>
          <a:graphicData uri="http://schemas.openxmlformats.org/presentationml/2006/ole">
            <mc:AlternateContent xmlns:mc="http://schemas.openxmlformats.org/markup-compatibility/2006">
              <mc:Choice xmlns:v="urn:schemas-microsoft-com:vml" Requires="v">
                <p:oleObj spid="_x0000_s2075237" name="משוואה" r:id="rId34" imgW="253800" imgH="253800" progId="Equation.3">
                  <p:embed/>
                </p:oleObj>
              </mc:Choice>
              <mc:Fallback>
                <p:oleObj name="משוואה" r:id="rId34" imgW="253800" imgH="253800" progId="Equation.3">
                  <p:embed/>
                  <p:pic>
                    <p:nvPicPr>
                      <p:cNvPr id="0" name=""/>
                      <p:cNvPicPr/>
                      <p:nvPr/>
                    </p:nvPicPr>
                    <p:blipFill>
                      <a:blip r:embed="rId35"/>
                      <a:stretch>
                        <a:fillRect/>
                      </a:stretch>
                    </p:blipFill>
                    <p:spPr>
                      <a:xfrm>
                        <a:off x="4604205" y="5047991"/>
                        <a:ext cx="595807" cy="532584"/>
                      </a:xfrm>
                      <a:prstGeom prst="rect">
                        <a:avLst/>
                      </a:prstGeom>
                    </p:spPr>
                  </p:pic>
                </p:oleObj>
              </mc:Fallback>
            </mc:AlternateContent>
          </a:graphicData>
        </a:graphic>
      </p:graphicFrame>
      <p:graphicFrame>
        <p:nvGraphicFramePr>
          <p:cNvPr id="55" name="Object 54"/>
          <p:cNvGraphicFramePr>
            <a:graphicFrameLocks noChangeAspect="1"/>
          </p:cNvGraphicFramePr>
          <p:nvPr>
            <p:extLst>
              <p:ext uri="{D42A27DB-BD31-4B8C-83A1-F6EECF244321}">
                <p14:modId xmlns:p14="http://schemas.microsoft.com/office/powerpoint/2010/main" val="133894366"/>
              </p:ext>
            </p:extLst>
          </p:nvPr>
        </p:nvGraphicFramePr>
        <p:xfrm>
          <a:off x="6974185" y="5044907"/>
          <a:ext cx="566654" cy="532584"/>
        </p:xfrm>
        <a:graphic>
          <a:graphicData uri="http://schemas.openxmlformats.org/presentationml/2006/ole">
            <mc:AlternateContent xmlns:mc="http://schemas.openxmlformats.org/markup-compatibility/2006">
              <mc:Choice xmlns:v="urn:schemas-microsoft-com:vml" Requires="v">
                <p:oleObj spid="_x0000_s2075238" name="משוואה" r:id="rId36" imgW="241200" imgH="253800" progId="Equation.3">
                  <p:embed/>
                </p:oleObj>
              </mc:Choice>
              <mc:Fallback>
                <p:oleObj name="משוואה" r:id="rId36" imgW="241200" imgH="253800" progId="Equation.3">
                  <p:embed/>
                  <p:pic>
                    <p:nvPicPr>
                      <p:cNvPr id="0" name=""/>
                      <p:cNvPicPr/>
                      <p:nvPr/>
                    </p:nvPicPr>
                    <p:blipFill>
                      <a:blip r:embed="rId37"/>
                      <a:stretch>
                        <a:fillRect/>
                      </a:stretch>
                    </p:blipFill>
                    <p:spPr>
                      <a:xfrm>
                        <a:off x="6974185" y="5044907"/>
                        <a:ext cx="566654" cy="532584"/>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2416444681"/>
              </p:ext>
            </p:extLst>
          </p:nvPr>
        </p:nvGraphicFramePr>
        <p:xfrm>
          <a:off x="6261311" y="2430570"/>
          <a:ext cx="506855" cy="532781"/>
        </p:xfrm>
        <a:graphic>
          <a:graphicData uri="http://schemas.openxmlformats.org/presentationml/2006/ole">
            <mc:AlternateContent xmlns:mc="http://schemas.openxmlformats.org/markup-compatibility/2006">
              <mc:Choice xmlns:v="urn:schemas-microsoft-com:vml" Requires="v">
                <p:oleObj spid="_x0000_s2075239" name="משוואה" r:id="rId38" imgW="215640" imgH="253800" progId="Equation.3">
                  <p:embed/>
                </p:oleObj>
              </mc:Choice>
              <mc:Fallback>
                <p:oleObj name="משוואה" r:id="rId38" imgW="215640" imgH="253800" progId="Equation.3">
                  <p:embed/>
                  <p:pic>
                    <p:nvPicPr>
                      <p:cNvPr id="0" name=""/>
                      <p:cNvPicPr/>
                      <p:nvPr/>
                    </p:nvPicPr>
                    <p:blipFill>
                      <a:blip r:embed="rId5"/>
                      <a:stretch>
                        <a:fillRect/>
                      </a:stretch>
                    </p:blipFill>
                    <p:spPr>
                      <a:xfrm>
                        <a:off x="6261311" y="2430570"/>
                        <a:ext cx="506855" cy="532781"/>
                      </a:xfrm>
                      <a:prstGeom prst="rect">
                        <a:avLst/>
                      </a:prstGeom>
                    </p:spPr>
                  </p:pic>
                </p:oleObj>
              </mc:Fallback>
            </mc:AlternateContent>
          </a:graphicData>
        </a:graphic>
      </p:graphicFrame>
      <p:sp>
        <p:nvSpPr>
          <p:cNvPr id="57" name="TextBox 56"/>
          <p:cNvSpPr txBox="1"/>
          <p:nvPr/>
        </p:nvSpPr>
        <p:spPr>
          <a:xfrm>
            <a:off x="370170" y="1243336"/>
            <a:ext cx="790860" cy="461665"/>
          </a:xfrm>
          <a:prstGeom prst="rect">
            <a:avLst/>
          </a:prstGeom>
          <a:noFill/>
        </p:spPr>
        <p:txBody>
          <a:bodyPr wrap="square" rtlCol="1">
            <a:spAutoFit/>
          </a:bodyPr>
          <a:lstStyle/>
          <a:p>
            <a:r>
              <a:rPr lang="en-US" sz="2400" dirty="0" smtClean="0">
                <a:latin typeface="Cambria Math" panose="02040503050406030204" pitchFamily="18" charset="0"/>
                <a:ea typeface="Cambria Math" panose="02040503050406030204" pitchFamily="18" charset="0"/>
              </a:rPr>
              <a:t>(a)</a:t>
            </a:r>
            <a:endParaRPr lang="he-IL" sz="2400" dirty="0">
              <a:latin typeface="Cambria Math" panose="02040503050406030204" pitchFamily="18" charset="0"/>
              <a:ea typeface="Cambria Math" panose="02040503050406030204" pitchFamily="18" charset="0"/>
            </a:endParaRPr>
          </a:p>
        </p:txBody>
      </p:sp>
      <p:sp>
        <p:nvSpPr>
          <p:cNvPr id="58" name="TextBox 57"/>
          <p:cNvSpPr txBox="1"/>
          <p:nvPr/>
        </p:nvSpPr>
        <p:spPr>
          <a:xfrm>
            <a:off x="4475297" y="1257299"/>
            <a:ext cx="790860" cy="461665"/>
          </a:xfrm>
          <a:prstGeom prst="rect">
            <a:avLst/>
          </a:prstGeom>
          <a:noFill/>
        </p:spPr>
        <p:txBody>
          <a:bodyPr wrap="square" rtlCol="1">
            <a:spAutoFit/>
          </a:bodyPr>
          <a:lstStyle/>
          <a:p>
            <a:r>
              <a:rPr lang="en-US" sz="2400" dirty="0" smtClean="0">
                <a:latin typeface="Cambria Math" panose="02040503050406030204" pitchFamily="18" charset="0"/>
                <a:ea typeface="Cambria Math" panose="02040503050406030204" pitchFamily="18" charset="0"/>
              </a:rPr>
              <a:t>(b)</a:t>
            </a:r>
            <a:endParaRPr lang="he-IL" sz="2400" dirty="0">
              <a:latin typeface="Cambria Math" panose="02040503050406030204" pitchFamily="18" charset="0"/>
              <a:ea typeface="Cambria Math" panose="02040503050406030204" pitchFamily="18" charset="0"/>
            </a:endParaRPr>
          </a:p>
        </p:txBody>
      </p:sp>
      <p:graphicFrame>
        <p:nvGraphicFramePr>
          <p:cNvPr id="59" name="Object 58"/>
          <p:cNvGraphicFramePr>
            <a:graphicFrameLocks noChangeAspect="1"/>
          </p:cNvGraphicFramePr>
          <p:nvPr>
            <p:extLst>
              <p:ext uri="{D42A27DB-BD31-4B8C-83A1-F6EECF244321}">
                <p14:modId xmlns:p14="http://schemas.microsoft.com/office/powerpoint/2010/main" val="1721054968"/>
              </p:ext>
            </p:extLst>
          </p:nvPr>
        </p:nvGraphicFramePr>
        <p:xfrm>
          <a:off x="5671306" y="4297460"/>
          <a:ext cx="596585" cy="449250"/>
        </p:xfrm>
        <a:graphic>
          <a:graphicData uri="http://schemas.openxmlformats.org/presentationml/2006/ole">
            <mc:AlternateContent xmlns:mc="http://schemas.openxmlformats.org/markup-compatibility/2006">
              <mc:Choice xmlns:v="urn:schemas-microsoft-com:vml" Requires="v">
                <p:oleObj spid="_x0000_s2075240" name="Equation" r:id="rId39" imgW="330120" imgH="419040" progId="Equation.3">
                  <p:embed/>
                </p:oleObj>
              </mc:Choice>
              <mc:Fallback>
                <p:oleObj name="Equation" r:id="rId39" imgW="330120" imgH="419040" progId="Equation.3">
                  <p:embed/>
                  <p:pic>
                    <p:nvPicPr>
                      <p:cNvPr id="0" name=""/>
                      <p:cNvPicPr/>
                      <p:nvPr/>
                    </p:nvPicPr>
                    <p:blipFill>
                      <a:blip r:embed="rId40"/>
                      <a:stretch>
                        <a:fillRect/>
                      </a:stretch>
                    </p:blipFill>
                    <p:spPr>
                      <a:xfrm>
                        <a:off x="5671306" y="4297460"/>
                        <a:ext cx="596585" cy="449250"/>
                      </a:xfrm>
                      <a:prstGeom prst="rect">
                        <a:avLst/>
                      </a:prstGeom>
                    </p:spPr>
                  </p:pic>
                </p:oleObj>
              </mc:Fallback>
            </mc:AlternateContent>
          </a:graphicData>
        </a:graphic>
      </p:graphicFrame>
      <p:sp>
        <p:nvSpPr>
          <p:cNvPr id="60" name="TextBox 59"/>
          <p:cNvSpPr txBox="1"/>
          <p:nvPr/>
        </p:nvSpPr>
        <p:spPr>
          <a:xfrm>
            <a:off x="2743037" y="6322021"/>
            <a:ext cx="3962400" cy="338554"/>
          </a:xfrm>
          <a:prstGeom prst="rect">
            <a:avLst/>
          </a:prstGeom>
          <a:noFill/>
        </p:spPr>
        <p:txBody>
          <a:bodyPr wrap="square" rtlCol="0">
            <a:spAutoFit/>
          </a:bodyPr>
          <a:lstStyle/>
          <a:p>
            <a:r>
              <a:rPr lang="en-US" dirty="0" smtClean="0">
                <a:latin typeface="Comic Sans MS"/>
              </a:rPr>
              <a:t>N. </a:t>
            </a:r>
            <a:r>
              <a:rPr lang="en-US" dirty="0" err="1" smtClean="0">
                <a:latin typeface="Comic Sans MS"/>
              </a:rPr>
              <a:t>Aharon</a:t>
            </a:r>
            <a:r>
              <a:rPr lang="en-US" dirty="0" smtClean="0">
                <a:latin typeface="Comic Sans MS"/>
              </a:rPr>
              <a:t>, I. </a:t>
            </a:r>
            <a:r>
              <a:rPr lang="en-US" dirty="0" smtClean="0">
                <a:latin typeface="Comic Sans MS"/>
              </a:rPr>
              <a:t>Cohen, AR in preparation</a:t>
            </a:r>
            <a:endParaRPr lang="en-US" dirty="0">
              <a:latin typeface="Comic Sans MS"/>
            </a:endParaRPr>
          </a:p>
        </p:txBody>
      </p:sp>
    </p:spTree>
    <p:extLst>
      <p:ext uri="{BB962C8B-B14F-4D97-AF65-F5344CB8AC3E}">
        <p14:creationId xmlns:p14="http://schemas.microsoft.com/office/powerpoint/2010/main" val="20070175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Pure </a:t>
            </a:r>
            <a:r>
              <a:rPr lang="en-US" sz="2800" dirty="0" err="1" smtClean="0">
                <a:latin typeface="Comic Sans MS" charset="0"/>
              </a:rPr>
              <a:t>dephasing</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pic>
        <p:nvPicPr>
          <p:cNvPr id="4" name="Picture 3"/>
          <p:cNvPicPr>
            <a:picLocks noChangeAspect="1"/>
          </p:cNvPicPr>
          <p:nvPr/>
        </p:nvPicPr>
        <p:blipFill>
          <a:blip r:embed="rId3"/>
          <a:stretch>
            <a:fillRect/>
          </a:stretch>
        </p:blipFill>
        <p:spPr>
          <a:xfrm>
            <a:off x="1233800" y="1193994"/>
            <a:ext cx="6911637" cy="4701581"/>
          </a:xfrm>
          <a:prstGeom prst="rect">
            <a:avLst/>
          </a:prstGeom>
        </p:spPr>
      </p:pic>
      <p:sp>
        <p:nvSpPr>
          <p:cNvPr id="5" name="TextBox 4"/>
          <p:cNvSpPr txBox="1"/>
          <p:nvPr/>
        </p:nvSpPr>
        <p:spPr>
          <a:xfrm>
            <a:off x="2430437" y="6322021"/>
            <a:ext cx="3962400" cy="338554"/>
          </a:xfrm>
          <a:prstGeom prst="rect">
            <a:avLst/>
          </a:prstGeom>
          <a:noFill/>
        </p:spPr>
        <p:txBody>
          <a:bodyPr wrap="square" rtlCol="0">
            <a:spAutoFit/>
          </a:bodyPr>
          <a:lstStyle/>
          <a:p>
            <a:r>
              <a:rPr lang="en-US" dirty="0" smtClean="0">
                <a:latin typeface="Comic Sans MS"/>
              </a:rPr>
              <a:t>N. </a:t>
            </a:r>
            <a:r>
              <a:rPr lang="en-US" dirty="0" err="1" smtClean="0">
                <a:latin typeface="Comic Sans MS"/>
              </a:rPr>
              <a:t>Aharon</a:t>
            </a:r>
            <a:r>
              <a:rPr lang="en-US" dirty="0" smtClean="0">
                <a:latin typeface="Comic Sans MS"/>
              </a:rPr>
              <a:t>, I. </a:t>
            </a:r>
            <a:r>
              <a:rPr lang="en-US" dirty="0" smtClean="0">
                <a:latin typeface="Comic Sans MS"/>
              </a:rPr>
              <a:t>Cohen, AR in preparation</a:t>
            </a:r>
            <a:endParaRPr lang="en-US" dirty="0">
              <a:latin typeface="Comic Sans MS"/>
            </a:endParaRPr>
          </a:p>
        </p:txBody>
      </p:sp>
    </p:spTree>
    <p:extLst>
      <p:ext uri="{BB962C8B-B14F-4D97-AF65-F5344CB8AC3E}">
        <p14:creationId xmlns:p14="http://schemas.microsoft.com/office/powerpoint/2010/main" val="20722223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With drive of 100MHz </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pic>
        <p:nvPicPr>
          <p:cNvPr id="3" name="Picture 2"/>
          <p:cNvPicPr>
            <a:picLocks noChangeAspect="1"/>
          </p:cNvPicPr>
          <p:nvPr/>
        </p:nvPicPr>
        <p:blipFill>
          <a:blip r:embed="rId3"/>
          <a:stretch>
            <a:fillRect/>
          </a:stretch>
        </p:blipFill>
        <p:spPr>
          <a:xfrm>
            <a:off x="1766100" y="1246257"/>
            <a:ext cx="5884337" cy="4559318"/>
          </a:xfrm>
          <a:prstGeom prst="rect">
            <a:avLst/>
          </a:prstGeom>
        </p:spPr>
      </p:pic>
      <p:sp>
        <p:nvSpPr>
          <p:cNvPr id="5" name="TextBox 4"/>
          <p:cNvSpPr txBox="1"/>
          <p:nvPr/>
        </p:nvSpPr>
        <p:spPr>
          <a:xfrm>
            <a:off x="2608037" y="6322021"/>
            <a:ext cx="3962400" cy="338554"/>
          </a:xfrm>
          <a:prstGeom prst="rect">
            <a:avLst/>
          </a:prstGeom>
          <a:noFill/>
        </p:spPr>
        <p:txBody>
          <a:bodyPr wrap="square" rtlCol="0">
            <a:spAutoFit/>
          </a:bodyPr>
          <a:lstStyle/>
          <a:p>
            <a:r>
              <a:rPr lang="en-US" dirty="0" smtClean="0">
                <a:latin typeface="Comic Sans MS"/>
              </a:rPr>
              <a:t>N. </a:t>
            </a:r>
            <a:r>
              <a:rPr lang="en-US" dirty="0" err="1" smtClean="0">
                <a:latin typeface="Comic Sans MS"/>
              </a:rPr>
              <a:t>Aharon</a:t>
            </a:r>
            <a:r>
              <a:rPr lang="en-US" dirty="0" smtClean="0">
                <a:latin typeface="Comic Sans MS"/>
              </a:rPr>
              <a:t>, I. </a:t>
            </a:r>
            <a:r>
              <a:rPr lang="en-US" dirty="0" smtClean="0">
                <a:latin typeface="Comic Sans MS"/>
              </a:rPr>
              <a:t>Cohen, AR in preparation</a:t>
            </a:r>
            <a:endParaRPr lang="en-US" dirty="0">
              <a:latin typeface="Comic Sans MS"/>
            </a:endParaRPr>
          </a:p>
        </p:txBody>
      </p:sp>
    </p:spTree>
    <p:extLst>
      <p:ext uri="{BB962C8B-B14F-4D97-AF65-F5344CB8AC3E}">
        <p14:creationId xmlns:p14="http://schemas.microsoft.com/office/powerpoint/2010/main" val="27377247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ußzeilenplatzhalter 3"/>
          <p:cNvSpPr txBox="1">
            <a:spLocks/>
          </p:cNvSpPr>
          <p:nvPr/>
        </p:nvSpPr>
        <p:spPr bwMode="auto">
          <a:xfrm>
            <a:off x="4225924"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PSAS2016 </a:t>
            </a: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2015</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 I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24.05.2016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Folie: </a:t>
            </a:r>
            <a:fld id="{FF1146A1-97AE-4BCE-8A46-8C7BB040F740}" type="slidenum">
              <a:rPr kumimoji="0" lang="de-DE" sz="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de-DE"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8" name="Titel 1"/>
          <p:cNvSpPr txBox="1">
            <a:spLocks/>
          </p:cNvSpPr>
          <p:nvPr/>
        </p:nvSpPr>
        <p:spPr>
          <a:xfrm>
            <a:off x="2385437" y="450575"/>
            <a:ext cx="5085000" cy="360363"/>
          </a:xfrm>
          <a:prstGeom prst="rect">
            <a:avLst/>
          </a:prstGeom>
        </p:spPr>
        <p:txBody>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r>
              <a:rPr lang="en-US" dirty="0" smtClean="0">
                <a:latin typeface="Comic Sans MS"/>
              </a:rPr>
              <a:t>Good and bad levels – Error correction</a:t>
            </a:r>
            <a:endParaRPr lang="en-US" dirty="0">
              <a:latin typeface="Comic Sans MS"/>
            </a:endParaRPr>
          </a:p>
        </p:txBody>
      </p:sp>
      <p:cxnSp>
        <p:nvCxnSpPr>
          <p:cNvPr id="11" name="Straight Connector 10"/>
          <p:cNvCxnSpPr/>
          <p:nvPr/>
        </p:nvCxnSpPr>
        <p:spPr>
          <a:xfrm>
            <a:off x="379913" y="5286838"/>
            <a:ext cx="3419475" cy="31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685213" y="3997788"/>
            <a:ext cx="3419475" cy="31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3" name="Object 5"/>
          <p:cNvGraphicFramePr>
            <a:graphicFrameLocks noChangeAspect="1"/>
          </p:cNvGraphicFramePr>
          <p:nvPr>
            <p:extLst>
              <p:ext uri="{D42A27DB-BD31-4B8C-83A1-F6EECF244321}">
                <p14:modId xmlns:p14="http://schemas.microsoft.com/office/powerpoint/2010/main" val="1378894050"/>
              </p:ext>
            </p:extLst>
          </p:nvPr>
        </p:nvGraphicFramePr>
        <p:xfrm>
          <a:off x="6963275" y="3935875"/>
          <a:ext cx="719138" cy="763588"/>
        </p:xfrm>
        <a:graphic>
          <a:graphicData uri="http://schemas.openxmlformats.org/presentationml/2006/ole">
            <mc:AlternateContent xmlns:mc="http://schemas.openxmlformats.org/markup-compatibility/2006">
              <mc:Choice xmlns:v="urn:schemas-microsoft-com:vml" Requires="v">
                <p:oleObj spid="_x0000_s1109" name="Equation" r:id="rId4" imgW="203040" imgH="241200" progId="">
                  <p:embed/>
                </p:oleObj>
              </mc:Choice>
              <mc:Fallback>
                <p:oleObj name="Equation" r:id="rId4" imgW="203040" imgH="24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3275" y="3935875"/>
                        <a:ext cx="719138"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6"/>
          <p:cNvGraphicFramePr>
            <a:graphicFrameLocks noChangeAspect="1"/>
          </p:cNvGraphicFramePr>
          <p:nvPr>
            <p:extLst>
              <p:ext uri="{D42A27DB-BD31-4B8C-83A1-F6EECF244321}">
                <p14:modId xmlns:p14="http://schemas.microsoft.com/office/powerpoint/2010/main" val="897134340"/>
              </p:ext>
            </p:extLst>
          </p:nvPr>
        </p:nvGraphicFramePr>
        <p:xfrm>
          <a:off x="1408613" y="5382088"/>
          <a:ext cx="1030287" cy="763587"/>
        </p:xfrm>
        <a:graphic>
          <a:graphicData uri="http://schemas.openxmlformats.org/presentationml/2006/ole">
            <mc:AlternateContent xmlns:mc="http://schemas.openxmlformats.org/markup-compatibility/2006">
              <mc:Choice xmlns:v="urn:schemas-microsoft-com:vml" Requires="v">
                <p:oleObj spid="_x0000_s1110" name="Equation" r:id="rId6" imgW="291960" imgH="241200" progId="">
                  <p:embed/>
                </p:oleObj>
              </mc:Choice>
              <mc:Fallback>
                <p:oleObj name="Equation" r:id="rId6" imgW="291960" imgH="24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8613" y="5382088"/>
                        <a:ext cx="1030287" cy="763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Connector 14"/>
          <p:cNvCxnSpPr/>
          <p:nvPr/>
        </p:nvCxnSpPr>
        <p:spPr bwMode="auto">
          <a:xfrm>
            <a:off x="3115175" y="1913401"/>
            <a:ext cx="3421063" cy="31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1880847303"/>
              </p:ext>
            </p:extLst>
          </p:nvPr>
        </p:nvGraphicFramePr>
        <p:xfrm>
          <a:off x="4524875" y="1340313"/>
          <a:ext cx="620713" cy="534988"/>
        </p:xfrm>
        <a:graphic>
          <a:graphicData uri="http://schemas.openxmlformats.org/presentationml/2006/ole">
            <mc:AlternateContent xmlns:mc="http://schemas.openxmlformats.org/markup-compatibility/2006">
              <mc:Choice xmlns:v="urn:schemas-microsoft-com:vml" Requires="v">
                <p:oleObj spid="_x0000_s1111" name="Equation" r:id="rId8" imgW="190500" imgH="190500" progId="Equation.3">
                  <p:embed/>
                </p:oleObj>
              </mc:Choice>
              <mc:Fallback>
                <p:oleObj name="Equation" r:id="rId8" imgW="190500" imgH="190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4875" y="1340313"/>
                        <a:ext cx="620713" cy="534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Straight Connector 16"/>
          <p:cNvCxnSpPr/>
          <p:nvPr/>
        </p:nvCxnSpPr>
        <p:spPr>
          <a:xfrm>
            <a:off x="3059613" y="4662950"/>
            <a:ext cx="3421062"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8" name="Object 13"/>
          <p:cNvGraphicFramePr>
            <a:graphicFrameLocks noChangeAspect="1"/>
          </p:cNvGraphicFramePr>
          <p:nvPr>
            <p:extLst>
              <p:ext uri="{D42A27DB-BD31-4B8C-83A1-F6EECF244321}">
                <p14:modId xmlns:p14="http://schemas.microsoft.com/office/powerpoint/2010/main" val="3308747748"/>
              </p:ext>
            </p:extLst>
          </p:nvPr>
        </p:nvGraphicFramePr>
        <p:xfrm>
          <a:off x="4467725" y="4648663"/>
          <a:ext cx="700088" cy="600075"/>
        </p:xfrm>
        <a:graphic>
          <a:graphicData uri="http://schemas.openxmlformats.org/presentationml/2006/ole">
            <mc:AlternateContent xmlns:mc="http://schemas.openxmlformats.org/markup-compatibility/2006">
              <mc:Choice xmlns:v="urn:schemas-microsoft-com:vml" Requires="v">
                <p:oleObj spid="_x0000_s1112" name="Equation" r:id="rId10" imgW="215900" imgH="190500" progId="Equation.3">
                  <p:embed/>
                </p:oleObj>
              </mc:Choice>
              <mc:Fallback>
                <p:oleObj name="Equation" r:id="rId10" imgW="215900" imgH="1905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7725" y="4648663"/>
                        <a:ext cx="700088" cy="60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1575437" y="2025575"/>
            <a:ext cx="3015000" cy="2520000"/>
            <a:chOff x="1575437" y="2025575"/>
            <a:chExt cx="3015000" cy="2520000"/>
          </a:xfrm>
        </p:grpSpPr>
        <p:cxnSp>
          <p:nvCxnSpPr>
            <p:cNvPr id="3" name="Straight Arrow Connector 2"/>
            <p:cNvCxnSpPr/>
            <p:nvPr/>
          </p:nvCxnSpPr>
          <p:spPr bwMode="auto">
            <a:xfrm>
              <a:off x="4140437" y="2025575"/>
              <a:ext cx="0" cy="2520000"/>
            </a:xfrm>
            <a:prstGeom prst="straightConnector1">
              <a:avLst/>
            </a:prstGeom>
            <a:solidFill>
              <a:schemeClr val="accent2"/>
            </a:solidFill>
            <a:ln w="44450" cap="flat" cmpd="sng" algn="ctr">
              <a:solidFill>
                <a:srgbClr val="FF0000"/>
              </a:solidFill>
              <a:prstDash val="solid"/>
              <a:round/>
              <a:headEnd type="arrow"/>
              <a:tailEnd type="arrow"/>
            </a:ln>
            <a:effectLst/>
          </p:spPr>
        </p:cxnSp>
        <p:sp>
          <p:nvSpPr>
            <p:cNvPr id="4" name="TextBox 3"/>
            <p:cNvSpPr txBox="1"/>
            <p:nvPr/>
          </p:nvSpPr>
          <p:spPr>
            <a:xfrm>
              <a:off x="1575437" y="2880575"/>
              <a:ext cx="3015000" cy="461665"/>
            </a:xfrm>
            <a:prstGeom prst="rect">
              <a:avLst/>
            </a:prstGeom>
            <a:noFill/>
          </p:spPr>
          <p:txBody>
            <a:bodyPr wrap="square" rtlCol="0">
              <a:spAutoFit/>
            </a:bodyPr>
            <a:lstStyle/>
            <a:p>
              <a:r>
                <a:rPr lang="en-US" sz="2400" dirty="0" smtClean="0">
                  <a:latin typeface="Comic Sans MS"/>
                </a:rPr>
                <a:t>Two ‘good’ levels</a:t>
              </a:r>
              <a:endParaRPr lang="en-US" sz="2400" dirty="0">
                <a:latin typeface="Comic Sans MS"/>
              </a:endParaRPr>
            </a:p>
          </p:txBody>
        </p:sp>
      </p:grpSp>
      <p:grpSp>
        <p:nvGrpSpPr>
          <p:cNvPr id="9" name="Group 8"/>
          <p:cNvGrpSpPr/>
          <p:nvPr/>
        </p:nvGrpSpPr>
        <p:grpSpPr>
          <a:xfrm>
            <a:off x="360437" y="4095575"/>
            <a:ext cx="5850000" cy="1170000"/>
            <a:chOff x="360437" y="4095575"/>
            <a:chExt cx="5850000" cy="1170000"/>
          </a:xfrm>
        </p:grpSpPr>
        <p:cxnSp>
          <p:nvCxnSpPr>
            <p:cNvPr id="19" name="Straight Arrow Connector 18"/>
            <p:cNvCxnSpPr/>
            <p:nvPr/>
          </p:nvCxnSpPr>
          <p:spPr bwMode="auto">
            <a:xfrm flipH="1">
              <a:off x="2160437" y="4095575"/>
              <a:ext cx="4050000" cy="1170000"/>
            </a:xfrm>
            <a:prstGeom prst="straightConnector1">
              <a:avLst/>
            </a:prstGeom>
            <a:solidFill>
              <a:schemeClr val="accent2"/>
            </a:solidFill>
            <a:ln w="44450" cap="flat" cmpd="sng" algn="ctr">
              <a:solidFill>
                <a:srgbClr val="FF0000"/>
              </a:solidFill>
              <a:prstDash val="solid"/>
              <a:round/>
              <a:headEnd type="arrow"/>
              <a:tailEnd type="arrow"/>
            </a:ln>
            <a:effectLst/>
          </p:spPr>
        </p:cxnSp>
        <p:sp>
          <p:nvSpPr>
            <p:cNvPr id="20" name="TextBox 19"/>
            <p:cNvSpPr txBox="1"/>
            <p:nvPr/>
          </p:nvSpPr>
          <p:spPr>
            <a:xfrm>
              <a:off x="360437" y="4725575"/>
              <a:ext cx="2925000" cy="461665"/>
            </a:xfrm>
            <a:prstGeom prst="rect">
              <a:avLst/>
            </a:prstGeom>
            <a:noFill/>
          </p:spPr>
          <p:txBody>
            <a:bodyPr wrap="square" rtlCol="0">
              <a:spAutoFit/>
            </a:bodyPr>
            <a:lstStyle/>
            <a:p>
              <a:r>
                <a:rPr lang="en-US" sz="2400" dirty="0" smtClean="0">
                  <a:latin typeface="Comic Sans MS"/>
                </a:rPr>
                <a:t>Two ‘sensing’ levels</a:t>
              </a:r>
              <a:endParaRPr lang="en-US" sz="2400" dirty="0">
                <a:latin typeface="Comic Sans MS"/>
              </a:endParaRPr>
            </a:p>
          </p:txBody>
        </p:sp>
      </p:grpSp>
      <p:sp>
        <p:nvSpPr>
          <p:cNvPr id="22" name="Rectangle 21"/>
          <p:cNvSpPr/>
          <p:nvPr/>
        </p:nvSpPr>
        <p:spPr>
          <a:xfrm>
            <a:off x="672527" y="6331611"/>
            <a:ext cx="5269892" cy="276999"/>
          </a:xfrm>
          <a:prstGeom prst="rect">
            <a:avLst/>
          </a:prstGeom>
        </p:spPr>
        <p:txBody>
          <a:bodyPr wrap="none">
            <a:spAutoFit/>
          </a:bodyPr>
          <a:lstStyle/>
          <a:p>
            <a:r>
              <a:rPr lang="en-US" sz="1200" b="1" dirty="0" smtClean="0">
                <a:latin typeface="Comic Sans MS"/>
              </a:rPr>
              <a:t>G. </a:t>
            </a:r>
            <a:r>
              <a:rPr lang="en-US" sz="1200" b="1" dirty="0" err="1" smtClean="0">
                <a:latin typeface="Comic Sans MS"/>
              </a:rPr>
              <a:t>Arrad</a:t>
            </a:r>
            <a:r>
              <a:rPr lang="en-US" sz="1200" b="1" dirty="0" smtClean="0">
                <a:latin typeface="Comic Sans MS"/>
              </a:rPr>
              <a:t>, Y. </a:t>
            </a:r>
            <a:r>
              <a:rPr lang="en-US" sz="1200" b="1" dirty="0" err="1" smtClean="0">
                <a:latin typeface="Comic Sans MS"/>
              </a:rPr>
              <a:t>Vinkler</a:t>
            </a:r>
            <a:r>
              <a:rPr lang="en-US" sz="1200" b="1" dirty="0" smtClean="0">
                <a:latin typeface="Comic Sans MS"/>
              </a:rPr>
              <a:t>, D. </a:t>
            </a:r>
            <a:r>
              <a:rPr lang="en-US" sz="1200" b="1" dirty="0" err="1">
                <a:latin typeface="Comic Sans MS"/>
              </a:rPr>
              <a:t>A</a:t>
            </a:r>
            <a:r>
              <a:rPr lang="en-US" sz="1200" b="1" dirty="0" err="1" smtClean="0">
                <a:latin typeface="Comic Sans MS"/>
              </a:rPr>
              <a:t>haronov</a:t>
            </a:r>
            <a:r>
              <a:rPr lang="en-US" sz="1200" b="1" dirty="0" smtClean="0">
                <a:latin typeface="Comic Sans MS"/>
              </a:rPr>
              <a:t>, </a:t>
            </a:r>
            <a:r>
              <a:rPr lang="en-US" sz="1200" b="1" dirty="0">
                <a:latin typeface="Comic Sans MS"/>
              </a:rPr>
              <a:t>A. </a:t>
            </a:r>
            <a:r>
              <a:rPr lang="en-US" sz="1200" b="1" dirty="0" smtClean="0">
                <a:latin typeface="Comic Sans MS"/>
              </a:rPr>
              <a:t>R, </a:t>
            </a:r>
            <a:r>
              <a:rPr lang="en-US" sz="1200" b="1" dirty="0">
                <a:latin typeface="Comic Sans MS"/>
              </a:rPr>
              <a:t>PRL 112, </a:t>
            </a:r>
            <a:r>
              <a:rPr lang="en-US" sz="1200" b="1" dirty="0" smtClean="0">
                <a:latin typeface="Comic Sans MS"/>
              </a:rPr>
              <a:t>150801(</a:t>
            </a:r>
            <a:r>
              <a:rPr lang="en-US" sz="1200" b="1" dirty="0">
                <a:latin typeface="Comic Sans MS"/>
              </a:rPr>
              <a:t>2014)</a:t>
            </a:r>
          </a:p>
        </p:txBody>
      </p:sp>
    </p:spTree>
    <p:extLst>
      <p:ext uri="{BB962C8B-B14F-4D97-AF65-F5344CB8AC3E}">
        <p14:creationId xmlns:p14="http://schemas.microsoft.com/office/powerpoint/2010/main" val="244820045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5"/>
          <p:cNvPicPr>
            <a:picLocks noChangeAspect="1"/>
          </p:cNvPicPr>
          <p:nvPr/>
        </p:nvPicPr>
        <p:blipFill>
          <a:blip r:embed="rId3"/>
          <a:stretch>
            <a:fillRect/>
          </a:stretch>
        </p:blipFill>
        <p:spPr>
          <a:xfrm rot="19039902">
            <a:off x="2325671" y="1718126"/>
            <a:ext cx="4332908" cy="3556872"/>
          </a:xfrm>
          <a:prstGeom prst="rect">
            <a:avLst/>
          </a:prstGeom>
        </p:spPr>
      </p:pic>
      <p:sp>
        <p:nvSpPr>
          <p:cNvPr id="10" name="Fußzeilenplatzhalter 3"/>
          <p:cNvSpPr txBox="1">
            <a:spLocks/>
          </p:cNvSpPr>
          <p:nvPr/>
        </p:nvSpPr>
        <p:spPr bwMode="auto">
          <a:xfrm>
            <a:off x="4225924"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PSAS2016 </a:t>
            </a: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2015</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 I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24.05.2016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Folie: </a:t>
            </a:r>
            <a:fld id="{FF1146A1-97AE-4BCE-8A46-8C7BB040F740}" type="slidenum">
              <a:rPr kumimoji="0" lang="de-DE" sz="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de-DE"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8" name="Titel 1"/>
          <p:cNvSpPr txBox="1">
            <a:spLocks/>
          </p:cNvSpPr>
          <p:nvPr/>
        </p:nvSpPr>
        <p:spPr>
          <a:xfrm>
            <a:off x="3330437" y="405575"/>
            <a:ext cx="2745000" cy="360363"/>
          </a:xfrm>
          <a:prstGeom prst="rect">
            <a:avLst/>
          </a:prstGeom>
        </p:spPr>
        <p:txBody>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r>
              <a:rPr lang="en-US" dirty="0" smtClean="0">
                <a:latin typeface="Comic Sans MS"/>
              </a:rPr>
              <a:t>Good and bad levels</a:t>
            </a:r>
            <a:endParaRPr lang="en-US" dirty="0">
              <a:latin typeface="Comic Sans MS"/>
            </a:endParaRPr>
          </a:p>
        </p:txBody>
      </p:sp>
      <p:sp>
        <p:nvSpPr>
          <p:cNvPr id="21" name="Titel 1"/>
          <p:cNvSpPr txBox="1">
            <a:spLocks/>
          </p:cNvSpPr>
          <p:nvPr/>
        </p:nvSpPr>
        <p:spPr>
          <a:xfrm>
            <a:off x="270437" y="1710575"/>
            <a:ext cx="3195000" cy="630000"/>
          </a:xfrm>
          <a:prstGeom prst="rect">
            <a:avLst/>
          </a:prstGeom>
        </p:spPr>
        <p:txBody>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pPr marL="285750" indent="-285750" algn="ctr">
              <a:buFont typeface="Arial"/>
              <a:buChar char="•"/>
            </a:pPr>
            <a:r>
              <a:rPr lang="en-US" sz="1800" dirty="0" smtClean="0">
                <a:solidFill>
                  <a:srgbClr val="0000FF"/>
                </a:solidFill>
                <a:latin typeface="Comic Sans MS"/>
              </a:rPr>
              <a:t>Weak coupling to noise</a:t>
            </a:r>
          </a:p>
          <a:p>
            <a:pPr marL="285750" indent="-285750" algn="ctr">
              <a:buFont typeface="Arial"/>
              <a:buChar char="•"/>
            </a:pPr>
            <a:r>
              <a:rPr lang="en-US" sz="1800" dirty="0" smtClean="0">
                <a:solidFill>
                  <a:srgbClr val="FF0000"/>
                </a:solidFill>
                <a:latin typeface="Comic Sans MS"/>
              </a:rPr>
              <a:t>Weak coupling to signal</a:t>
            </a:r>
            <a:endParaRPr lang="en-US" sz="1800" dirty="0">
              <a:solidFill>
                <a:srgbClr val="FF0000"/>
              </a:solidFill>
              <a:latin typeface="Comic Sans MS"/>
            </a:endParaRPr>
          </a:p>
        </p:txBody>
      </p:sp>
      <p:sp>
        <p:nvSpPr>
          <p:cNvPr id="23" name="Titel 1"/>
          <p:cNvSpPr txBox="1">
            <a:spLocks/>
          </p:cNvSpPr>
          <p:nvPr/>
        </p:nvSpPr>
        <p:spPr>
          <a:xfrm>
            <a:off x="360437" y="4320575"/>
            <a:ext cx="3195000" cy="630000"/>
          </a:xfrm>
          <a:prstGeom prst="rect">
            <a:avLst/>
          </a:prstGeom>
        </p:spPr>
        <p:txBody>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pPr marL="285750" indent="-285750" algn="ctr">
              <a:buFont typeface="Arial"/>
              <a:buChar char="•"/>
            </a:pPr>
            <a:r>
              <a:rPr lang="en-US" sz="1800" dirty="0" smtClean="0">
                <a:solidFill>
                  <a:srgbClr val="FF0000"/>
                </a:solidFill>
                <a:latin typeface="Comic Sans MS"/>
              </a:rPr>
              <a:t>Strong coupling to noise</a:t>
            </a:r>
          </a:p>
          <a:p>
            <a:pPr marL="285750" indent="-285750" algn="ctr">
              <a:buFont typeface="Arial"/>
              <a:buChar char="•"/>
            </a:pPr>
            <a:r>
              <a:rPr lang="en-US" sz="1800" dirty="0" smtClean="0">
                <a:solidFill>
                  <a:srgbClr val="0000FF"/>
                </a:solidFill>
                <a:latin typeface="Comic Sans MS"/>
              </a:rPr>
              <a:t>Strong coupling to signal</a:t>
            </a:r>
            <a:endParaRPr lang="en-US" sz="1800" dirty="0">
              <a:solidFill>
                <a:srgbClr val="0000FF"/>
              </a:solidFill>
              <a:latin typeface="Comic Sans MS"/>
            </a:endParaRPr>
          </a:p>
        </p:txBody>
      </p:sp>
      <p:sp>
        <p:nvSpPr>
          <p:cNvPr id="2" name="TextBox 1"/>
          <p:cNvSpPr txBox="1"/>
          <p:nvPr/>
        </p:nvSpPr>
        <p:spPr>
          <a:xfrm>
            <a:off x="6999111" y="6011970"/>
            <a:ext cx="184666" cy="338554"/>
          </a:xfrm>
          <a:prstGeom prst="rect">
            <a:avLst/>
          </a:prstGeom>
          <a:noFill/>
        </p:spPr>
        <p:txBody>
          <a:bodyPr wrap="none" rtlCol="0">
            <a:spAutoFit/>
          </a:bodyPr>
          <a:lstStyle/>
          <a:p>
            <a:endParaRPr lang="en-US" dirty="0"/>
          </a:p>
        </p:txBody>
      </p:sp>
      <p:grpSp>
        <p:nvGrpSpPr>
          <p:cNvPr id="4" name="Group 3"/>
          <p:cNvGrpSpPr/>
          <p:nvPr/>
        </p:nvGrpSpPr>
        <p:grpSpPr>
          <a:xfrm>
            <a:off x="4770437" y="3105575"/>
            <a:ext cx="4770438" cy="765000"/>
            <a:chOff x="4770437" y="3105575"/>
            <a:chExt cx="4770438" cy="765000"/>
          </a:xfrm>
        </p:grpSpPr>
        <p:sp>
          <p:nvSpPr>
            <p:cNvPr id="3" name="Right Arrow 2"/>
            <p:cNvSpPr/>
            <p:nvPr/>
          </p:nvSpPr>
          <p:spPr bwMode="auto">
            <a:xfrm>
              <a:off x="4770437" y="3105575"/>
              <a:ext cx="1620000" cy="76500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4" name="Titel 1"/>
            <p:cNvSpPr txBox="1">
              <a:spLocks/>
            </p:cNvSpPr>
            <p:nvPr/>
          </p:nvSpPr>
          <p:spPr>
            <a:xfrm>
              <a:off x="6345875" y="3195575"/>
              <a:ext cx="3195000" cy="630000"/>
            </a:xfrm>
            <a:prstGeom prst="rect">
              <a:avLst/>
            </a:prstGeom>
          </p:spPr>
          <p:txBody>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pPr marL="285750" indent="-285750" algn="ctr">
                <a:buFont typeface="Arial"/>
                <a:buChar char="•"/>
              </a:pPr>
              <a:r>
                <a:rPr lang="en-US" sz="1800" dirty="0" smtClean="0">
                  <a:solidFill>
                    <a:srgbClr val="0000FF"/>
                  </a:solidFill>
                  <a:latin typeface="Comic Sans MS"/>
                </a:rPr>
                <a:t>Weak coupling to noise</a:t>
              </a:r>
            </a:p>
            <a:p>
              <a:pPr marL="285750" indent="-285750" algn="ctr">
                <a:buFont typeface="Arial"/>
                <a:buChar char="•"/>
              </a:pPr>
              <a:r>
                <a:rPr lang="en-US" sz="1800" dirty="0" smtClean="0">
                  <a:solidFill>
                    <a:srgbClr val="0000FF"/>
                  </a:solidFill>
                  <a:latin typeface="Comic Sans MS"/>
                </a:rPr>
                <a:t>Strong coupling to signal</a:t>
              </a:r>
              <a:endParaRPr lang="en-US" sz="1800" dirty="0">
                <a:solidFill>
                  <a:srgbClr val="0000FF"/>
                </a:solidFill>
                <a:latin typeface="Comic Sans MS"/>
              </a:endParaRPr>
            </a:p>
          </p:txBody>
        </p:sp>
      </p:grpSp>
      <p:sp>
        <p:nvSpPr>
          <p:cNvPr id="25" name="Rectangle 24"/>
          <p:cNvSpPr/>
          <p:nvPr/>
        </p:nvSpPr>
        <p:spPr>
          <a:xfrm>
            <a:off x="672527" y="6331611"/>
            <a:ext cx="5269892" cy="276999"/>
          </a:xfrm>
          <a:prstGeom prst="rect">
            <a:avLst/>
          </a:prstGeom>
        </p:spPr>
        <p:txBody>
          <a:bodyPr wrap="none">
            <a:spAutoFit/>
          </a:bodyPr>
          <a:lstStyle/>
          <a:p>
            <a:r>
              <a:rPr lang="en-US" sz="1200" b="1" dirty="0" smtClean="0">
                <a:latin typeface="Comic Sans MS"/>
              </a:rPr>
              <a:t>G. </a:t>
            </a:r>
            <a:r>
              <a:rPr lang="en-US" sz="1200" b="1" dirty="0" err="1" smtClean="0">
                <a:latin typeface="Comic Sans MS"/>
              </a:rPr>
              <a:t>Arrad</a:t>
            </a:r>
            <a:r>
              <a:rPr lang="en-US" sz="1200" b="1" dirty="0" smtClean="0">
                <a:latin typeface="Comic Sans MS"/>
              </a:rPr>
              <a:t>, Y. </a:t>
            </a:r>
            <a:r>
              <a:rPr lang="en-US" sz="1200" b="1" dirty="0" err="1" smtClean="0">
                <a:latin typeface="Comic Sans MS"/>
              </a:rPr>
              <a:t>Vinkler</a:t>
            </a:r>
            <a:r>
              <a:rPr lang="en-US" sz="1200" b="1" dirty="0" smtClean="0">
                <a:latin typeface="Comic Sans MS"/>
              </a:rPr>
              <a:t>, D. </a:t>
            </a:r>
            <a:r>
              <a:rPr lang="en-US" sz="1200" b="1" dirty="0" err="1">
                <a:latin typeface="Comic Sans MS"/>
              </a:rPr>
              <a:t>A</a:t>
            </a:r>
            <a:r>
              <a:rPr lang="en-US" sz="1200" b="1" dirty="0" err="1" smtClean="0">
                <a:latin typeface="Comic Sans MS"/>
              </a:rPr>
              <a:t>haronov</a:t>
            </a:r>
            <a:r>
              <a:rPr lang="en-US" sz="1200" b="1" dirty="0" smtClean="0">
                <a:latin typeface="Comic Sans MS"/>
              </a:rPr>
              <a:t>, </a:t>
            </a:r>
            <a:r>
              <a:rPr lang="en-US" sz="1200" b="1" dirty="0">
                <a:latin typeface="Comic Sans MS"/>
              </a:rPr>
              <a:t>A. </a:t>
            </a:r>
            <a:r>
              <a:rPr lang="en-US" sz="1200" b="1" dirty="0" smtClean="0">
                <a:latin typeface="Comic Sans MS"/>
              </a:rPr>
              <a:t>R, </a:t>
            </a:r>
            <a:r>
              <a:rPr lang="en-US" sz="1200" b="1" dirty="0">
                <a:latin typeface="Comic Sans MS"/>
              </a:rPr>
              <a:t>PRL 112, </a:t>
            </a:r>
            <a:r>
              <a:rPr lang="en-US" sz="1200" b="1" dirty="0" smtClean="0">
                <a:latin typeface="Comic Sans MS"/>
              </a:rPr>
              <a:t>150801(</a:t>
            </a:r>
            <a:r>
              <a:rPr lang="en-US" sz="1200" b="1" dirty="0">
                <a:latin typeface="Comic Sans MS"/>
              </a:rPr>
              <a:t>2014)</a:t>
            </a:r>
          </a:p>
        </p:txBody>
      </p:sp>
    </p:spTree>
    <p:extLst>
      <p:ext uri="{BB962C8B-B14F-4D97-AF65-F5344CB8AC3E}">
        <p14:creationId xmlns:p14="http://schemas.microsoft.com/office/powerpoint/2010/main" val="73402570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2070437" y="90575"/>
            <a:ext cx="5670000" cy="7269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General Idea of error correction for quantum computing</a:t>
            </a:r>
            <a:endParaRPr lang="de-DE" sz="2800" dirty="0">
              <a:latin typeface="Comic Sans MS" charset="0"/>
            </a:endParaRPr>
          </a:p>
        </p:txBody>
      </p:sp>
      <p:graphicFrame>
        <p:nvGraphicFramePr>
          <p:cNvPr id="56" name="Object 9"/>
          <p:cNvGraphicFramePr>
            <a:graphicFrameLocks noChangeAspect="1"/>
          </p:cNvGraphicFramePr>
          <p:nvPr>
            <p:extLst>
              <p:ext uri="{D42A27DB-BD31-4B8C-83A1-F6EECF244321}">
                <p14:modId xmlns:p14="http://schemas.microsoft.com/office/powerpoint/2010/main" val="2473719214"/>
              </p:ext>
            </p:extLst>
          </p:nvPr>
        </p:nvGraphicFramePr>
        <p:xfrm>
          <a:off x="3465437" y="3555575"/>
          <a:ext cx="2209800" cy="463550"/>
        </p:xfrm>
        <a:graphic>
          <a:graphicData uri="http://schemas.openxmlformats.org/presentationml/2006/ole">
            <mc:AlternateContent xmlns:mc="http://schemas.openxmlformats.org/markup-compatibility/2006">
              <mc:Choice xmlns:v="urn:schemas-microsoft-com:vml" Requires="v">
                <p:oleObj spid="_x0000_s2122809" name="Equation" r:id="rId4" imgW="1282700" imgH="266700" progId="Equation.3">
                  <p:embed/>
                </p:oleObj>
              </mc:Choice>
              <mc:Fallback>
                <p:oleObj name="Equation" r:id="rId4" imgW="1282700" imgH="266700" progId="Equation.3">
                  <p:embed/>
                  <p:pic>
                    <p:nvPicPr>
                      <p:cNvPr id="0" name=""/>
                      <p:cNvPicPr>
                        <a:picLocks noChangeAspect="1" noChangeArrowheads="1"/>
                      </p:cNvPicPr>
                      <p:nvPr/>
                    </p:nvPicPr>
                    <p:blipFill>
                      <a:blip r:embed="rId5"/>
                      <a:srcRect/>
                      <a:stretch>
                        <a:fillRect/>
                      </a:stretch>
                    </p:blipFill>
                    <p:spPr bwMode="auto">
                      <a:xfrm>
                        <a:off x="3465437" y="3555575"/>
                        <a:ext cx="2209800" cy="4635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 name="Rectangle 2"/>
          <p:cNvSpPr>
            <a:spLocks noChangeArrowheads="1"/>
          </p:cNvSpPr>
          <p:nvPr/>
        </p:nvSpPr>
        <p:spPr bwMode="auto">
          <a:xfrm>
            <a:off x="4005437" y="3060575"/>
            <a:ext cx="1080000" cy="45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Code</a:t>
            </a:r>
            <a:endParaRPr lang="de-DE" sz="1400" dirty="0">
              <a:latin typeface="Comic Sans MS" charset="0"/>
            </a:endParaRPr>
          </a:p>
        </p:txBody>
      </p:sp>
      <p:sp>
        <p:nvSpPr>
          <p:cNvPr id="4" name="Oval 3"/>
          <p:cNvSpPr/>
          <p:nvPr/>
        </p:nvSpPr>
        <p:spPr bwMode="auto">
          <a:xfrm>
            <a:off x="3060437" y="2970575"/>
            <a:ext cx="3150000" cy="1395000"/>
          </a:xfrm>
          <a:prstGeom prst="ellipse">
            <a:avLst/>
          </a:prstGeom>
          <a:noFill/>
          <a:ln w="349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8" name="Group 7"/>
          <p:cNvGrpSpPr/>
          <p:nvPr/>
        </p:nvGrpSpPr>
        <p:grpSpPr>
          <a:xfrm>
            <a:off x="6705437" y="2880575"/>
            <a:ext cx="2565000" cy="1620000"/>
            <a:chOff x="6705437" y="2880575"/>
            <a:chExt cx="2565000" cy="1620000"/>
          </a:xfrm>
        </p:grpSpPr>
        <p:sp>
          <p:nvSpPr>
            <p:cNvPr id="6" name="Oval 5"/>
            <p:cNvSpPr/>
            <p:nvPr/>
          </p:nvSpPr>
          <p:spPr bwMode="auto">
            <a:xfrm>
              <a:off x="6705437" y="2880575"/>
              <a:ext cx="2340000" cy="945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7" name="Group 6"/>
            <p:cNvGrpSpPr/>
            <p:nvPr/>
          </p:nvGrpSpPr>
          <p:grpSpPr>
            <a:xfrm>
              <a:off x="6840437" y="3150575"/>
              <a:ext cx="2430000" cy="1350000"/>
              <a:chOff x="6840437" y="3195575"/>
              <a:chExt cx="2430000" cy="1350000"/>
            </a:xfrm>
          </p:grpSpPr>
          <p:sp>
            <p:nvSpPr>
              <p:cNvPr id="26" name="Oval 25"/>
              <p:cNvSpPr/>
              <p:nvPr/>
            </p:nvSpPr>
            <p:spPr bwMode="auto">
              <a:xfrm>
                <a:off x="6840437" y="3195575"/>
                <a:ext cx="2340000" cy="945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7" name="Oval 26"/>
              <p:cNvSpPr/>
              <p:nvPr/>
            </p:nvSpPr>
            <p:spPr bwMode="auto">
              <a:xfrm>
                <a:off x="6930437" y="3600575"/>
                <a:ext cx="2340000" cy="945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grpSp>
      <p:grpSp>
        <p:nvGrpSpPr>
          <p:cNvPr id="2" name="Group 1"/>
          <p:cNvGrpSpPr/>
          <p:nvPr/>
        </p:nvGrpSpPr>
        <p:grpSpPr>
          <a:xfrm>
            <a:off x="360437" y="1215575"/>
            <a:ext cx="3375000" cy="1800000"/>
            <a:chOff x="360437" y="1215575"/>
            <a:chExt cx="3375000" cy="1800000"/>
          </a:xfrm>
        </p:grpSpPr>
        <p:grpSp>
          <p:nvGrpSpPr>
            <p:cNvPr id="5" name="Group 4"/>
            <p:cNvGrpSpPr/>
            <p:nvPr/>
          </p:nvGrpSpPr>
          <p:grpSpPr>
            <a:xfrm>
              <a:off x="360437" y="1215575"/>
              <a:ext cx="3150000" cy="1395000"/>
              <a:chOff x="360437" y="1215575"/>
              <a:chExt cx="3150000" cy="1395000"/>
            </a:xfrm>
          </p:grpSpPr>
          <p:sp>
            <p:nvSpPr>
              <p:cNvPr id="17" name="Oval 16"/>
              <p:cNvSpPr/>
              <p:nvPr/>
            </p:nvSpPr>
            <p:spPr bwMode="auto">
              <a:xfrm>
                <a:off x="360437" y="1215575"/>
                <a:ext cx="3150000" cy="1395000"/>
              </a:xfrm>
              <a:prstGeom prst="ellipse">
                <a:avLst/>
              </a:prstGeom>
              <a:noFill/>
              <a:ln w="349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aphicFrame>
            <p:nvGraphicFramePr>
              <p:cNvPr id="18" name="Object 9"/>
              <p:cNvGraphicFramePr>
                <a:graphicFrameLocks noChangeAspect="1"/>
              </p:cNvGraphicFramePr>
              <p:nvPr>
                <p:extLst>
                  <p:ext uri="{D42A27DB-BD31-4B8C-83A1-F6EECF244321}">
                    <p14:modId xmlns:p14="http://schemas.microsoft.com/office/powerpoint/2010/main" val="2147677536"/>
                  </p:ext>
                </p:extLst>
              </p:nvPr>
            </p:nvGraphicFramePr>
            <p:xfrm>
              <a:off x="855437" y="1845575"/>
              <a:ext cx="2209800" cy="463550"/>
            </p:xfrm>
            <a:graphic>
              <a:graphicData uri="http://schemas.openxmlformats.org/presentationml/2006/ole">
                <mc:AlternateContent xmlns:mc="http://schemas.openxmlformats.org/markup-compatibility/2006">
                  <mc:Choice xmlns:v="urn:schemas-microsoft-com:vml" Requires="v">
                    <p:oleObj spid="_x0000_s2122810" name="Equation" r:id="rId6" imgW="1282700" imgH="266700" progId="Equation.3">
                      <p:embed/>
                    </p:oleObj>
                  </mc:Choice>
                  <mc:Fallback>
                    <p:oleObj name="Equation" r:id="rId6" imgW="1282700" imgH="266700" progId="Equation.3">
                      <p:embed/>
                      <p:pic>
                        <p:nvPicPr>
                          <p:cNvPr id="0" name=""/>
                          <p:cNvPicPr>
                            <a:picLocks noChangeAspect="1" noChangeArrowheads="1"/>
                          </p:cNvPicPr>
                          <p:nvPr/>
                        </p:nvPicPr>
                        <p:blipFill>
                          <a:blip r:embed="rId5"/>
                          <a:srcRect/>
                          <a:stretch>
                            <a:fillRect/>
                          </a:stretch>
                        </p:blipFill>
                        <p:spPr bwMode="auto">
                          <a:xfrm>
                            <a:off x="855437" y="1845575"/>
                            <a:ext cx="2209800" cy="4635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2"/>
              <p:cNvSpPr>
                <a:spLocks noChangeArrowheads="1"/>
              </p:cNvSpPr>
              <p:nvPr/>
            </p:nvSpPr>
            <p:spPr bwMode="auto">
              <a:xfrm>
                <a:off x="1395437" y="1350575"/>
                <a:ext cx="1080000" cy="45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error1</a:t>
                </a:r>
                <a:endParaRPr lang="de-DE" sz="1400" dirty="0">
                  <a:latin typeface="Comic Sans MS" charset="0"/>
                </a:endParaRPr>
              </a:p>
            </p:txBody>
          </p:sp>
        </p:grpSp>
        <p:cxnSp>
          <p:nvCxnSpPr>
            <p:cNvPr id="13" name="Straight Arrow Connector 12"/>
            <p:cNvCxnSpPr>
              <a:endCxn id="17" idx="5"/>
            </p:cNvCxnSpPr>
            <p:nvPr/>
          </p:nvCxnSpPr>
          <p:spPr bwMode="auto">
            <a:xfrm flipH="1" flipV="1">
              <a:off x="3049130" y="2406282"/>
              <a:ext cx="686307" cy="609293"/>
            </a:xfrm>
            <a:prstGeom prst="straightConnector1">
              <a:avLst/>
            </a:prstGeom>
            <a:solidFill>
              <a:schemeClr val="accent2"/>
            </a:solidFill>
            <a:ln w="9525" cap="flat" cmpd="sng" algn="ctr">
              <a:solidFill>
                <a:schemeClr val="tx1"/>
              </a:solidFill>
              <a:prstDash val="solid"/>
              <a:round/>
              <a:headEnd type="none" w="med" len="med"/>
              <a:tailEnd type="arrow"/>
            </a:ln>
            <a:effectLst/>
          </p:spPr>
        </p:cxnSp>
      </p:grpSp>
      <p:grpSp>
        <p:nvGrpSpPr>
          <p:cNvPr id="3" name="Group 2"/>
          <p:cNvGrpSpPr/>
          <p:nvPr/>
        </p:nvGrpSpPr>
        <p:grpSpPr>
          <a:xfrm>
            <a:off x="5895438" y="1305575"/>
            <a:ext cx="3194999" cy="1890001"/>
            <a:chOff x="5895438" y="1305575"/>
            <a:chExt cx="3194999" cy="1890001"/>
          </a:xfrm>
        </p:grpSpPr>
        <p:grpSp>
          <p:nvGrpSpPr>
            <p:cNvPr id="21" name="Group 20"/>
            <p:cNvGrpSpPr/>
            <p:nvPr/>
          </p:nvGrpSpPr>
          <p:grpSpPr>
            <a:xfrm>
              <a:off x="5940437" y="1305575"/>
              <a:ext cx="3150000" cy="1395000"/>
              <a:chOff x="360437" y="1215575"/>
              <a:chExt cx="3150000" cy="1395000"/>
            </a:xfrm>
          </p:grpSpPr>
          <p:sp>
            <p:nvSpPr>
              <p:cNvPr id="22" name="Oval 21"/>
              <p:cNvSpPr/>
              <p:nvPr/>
            </p:nvSpPr>
            <p:spPr bwMode="auto">
              <a:xfrm>
                <a:off x="360437" y="1215575"/>
                <a:ext cx="3150000" cy="1395000"/>
              </a:xfrm>
              <a:prstGeom prst="ellipse">
                <a:avLst/>
              </a:prstGeom>
              <a:noFill/>
              <a:ln w="349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aphicFrame>
            <p:nvGraphicFramePr>
              <p:cNvPr id="23" name="Object 9"/>
              <p:cNvGraphicFramePr>
                <a:graphicFrameLocks noChangeAspect="1"/>
              </p:cNvGraphicFramePr>
              <p:nvPr>
                <p:extLst>
                  <p:ext uri="{D42A27DB-BD31-4B8C-83A1-F6EECF244321}">
                    <p14:modId xmlns:p14="http://schemas.microsoft.com/office/powerpoint/2010/main" val="1368441332"/>
                  </p:ext>
                </p:extLst>
              </p:nvPr>
            </p:nvGraphicFramePr>
            <p:xfrm>
              <a:off x="855437" y="1845575"/>
              <a:ext cx="2209800" cy="463550"/>
            </p:xfrm>
            <a:graphic>
              <a:graphicData uri="http://schemas.openxmlformats.org/presentationml/2006/ole">
                <mc:AlternateContent xmlns:mc="http://schemas.openxmlformats.org/markup-compatibility/2006">
                  <mc:Choice xmlns:v="urn:schemas-microsoft-com:vml" Requires="v">
                    <p:oleObj spid="_x0000_s2122811" name="Equation" r:id="rId7" imgW="1282700" imgH="266700" progId="Equation.3">
                      <p:embed/>
                    </p:oleObj>
                  </mc:Choice>
                  <mc:Fallback>
                    <p:oleObj name="Equation" r:id="rId7" imgW="1282700" imgH="266700" progId="Equation.3">
                      <p:embed/>
                      <p:pic>
                        <p:nvPicPr>
                          <p:cNvPr id="0" name=""/>
                          <p:cNvPicPr>
                            <a:picLocks noChangeAspect="1" noChangeArrowheads="1"/>
                          </p:cNvPicPr>
                          <p:nvPr/>
                        </p:nvPicPr>
                        <p:blipFill>
                          <a:blip r:embed="rId5"/>
                          <a:srcRect/>
                          <a:stretch>
                            <a:fillRect/>
                          </a:stretch>
                        </p:blipFill>
                        <p:spPr bwMode="auto">
                          <a:xfrm>
                            <a:off x="855437" y="1845575"/>
                            <a:ext cx="2209800" cy="4635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2"/>
              <p:cNvSpPr>
                <a:spLocks noChangeArrowheads="1"/>
              </p:cNvSpPr>
              <p:nvPr/>
            </p:nvSpPr>
            <p:spPr bwMode="auto">
              <a:xfrm>
                <a:off x="1395437" y="1350575"/>
                <a:ext cx="1080000" cy="45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error2</a:t>
                </a:r>
                <a:endParaRPr lang="de-DE" sz="1400" dirty="0">
                  <a:latin typeface="Comic Sans MS" charset="0"/>
                </a:endParaRPr>
              </a:p>
            </p:txBody>
          </p:sp>
        </p:grpSp>
        <p:cxnSp>
          <p:nvCxnSpPr>
            <p:cNvPr id="41" name="Straight Arrow Connector 40"/>
            <p:cNvCxnSpPr/>
            <p:nvPr/>
          </p:nvCxnSpPr>
          <p:spPr bwMode="auto">
            <a:xfrm flipV="1">
              <a:off x="5895438" y="2610575"/>
              <a:ext cx="584999" cy="585001"/>
            </a:xfrm>
            <a:prstGeom prst="straightConnector1">
              <a:avLst/>
            </a:prstGeom>
            <a:solidFill>
              <a:schemeClr val="accent2"/>
            </a:solidFill>
            <a:ln w="9525" cap="flat" cmpd="sng" algn="ctr">
              <a:solidFill>
                <a:schemeClr val="tx1"/>
              </a:solidFill>
              <a:prstDash val="solid"/>
              <a:round/>
              <a:headEnd type="none" w="med" len="med"/>
              <a:tailEnd type="arrow"/>
            </a:ln>
            <a:effectLst/>
          </p:spPr>
        </p:cxnSp>
      </p:grpSp>
      <p:grpSp>
        <p:nvGrpSpPr>
          <p:cNvPr id="9" name="Group 8"/>
          <p:cNvGrpSpPr/>
          <p:nvPr/>
        </p:nvGrpSpPr>
        <p:grpSpPr>
          <a:xfrm>
            <a:off x="5490437" y="4365575"/>
            <a:ext cx="4050438" cy="1755000"/>
            <a:chOff x="5490437" y="4365575"/>
            <a:chExt cx="4050438" cy="1755000"/>
          </a:xfrm>
        </p:grpSpPr>
        <p:grpSp>
          <p:nvGrpSpPr>
            <p:cNvPr id="28" name="Group 27"/>
            <p:cNvGrpSpPr/>
            <p:nvPr/>
          </p:nvGrpSpPr>
          <p:grpSpPr>
            <a:xfrm>
              <a:off x="6390875" y="4725575"/>
              <a:ext cx="3150000" cy="1395000"/>
              <a:chOff x="360437" y="1215575"/>
              <a:chExt cx="3150000" cy="1395000"/>
            </a:xfrm>
          </p:grpSpPr>
          <p:sp>
            <p:nvSpPr>
              <p:cNvPr id="29" name="Oval 28"/>
              <p:cNvSpPr/>
              <p:nvPr/>
            </p:nvSpPr>
            <p:spPr bwMode="auto">
              <a:xfrm>
                <a:off x="360437" y="1215575"/>
                <a:ext cx="3150000" cy="1395000"/>
              </a:xfrm>
              <a:prstGeom prst="ellipse">
                <a:avLst/>
              </a:prstGeom>
              <a:noFill/>
              <a:ln w="349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aphicFrame>
            <p:nvGraphicFramePr>
              <p:cNvPr id="30" name="Object 9"/>
              <p:cNvGraphicFramePr>
                <a:graphicFrameLocks noChangeAspect="1"/>
              </p:cNvGraphicFramePr>
              <p:nvPr>
                <p:extLst>
                  <p:ext uri="{D42A27DB-BD31-4B8C-83A1-F6EECF244321}">
                    <p14:modId xmlns:p14="http://schemas.microsoft.com/office/powerpoint/2010/main" val="1034756061"/>
                  </p:ext>
                </p:extLst>
              </p:nvPr>
            </p:nvGraphicFramePr>
            <p:xfrm>
              <a:off x="855437" y="1845575"/>
              <a:ext cx="2209800" cy="463550"/>
            </p:xfrm>
            <a:graphic>
              <a:graphicData uri="http://schemas.openxmlformats.org/presentationml/2006/ole">
                <mc:AlternateContent xmlns:mc="http://schemas.openxmlformats.org/markup-compatibility/2006">
                  <mc:Choice xmlns:v="urn:schemas-microsoft-com:vml" Requires="v">
                    <p:oleObj spid="_x0000_s2122812" name="Equation" r:id="rId8" imgW="1282700" imgH="266700" progId="Equation.3">
                      <p:embed/>
                    </p:oleObj>
                  </mc:Choice>
                  <mc:Fallback>
                    <p:oleObj name="Equation" r:id="rId8" imgW="1282700" imgH="266700" progId="Equation.3">
                      <p:embed/>
                      <p:pic>
                        <p:nvPicPr>
                          <p:cNvPr id="0" name=""/>
                          <p:cNvPicPr>
                            <a:picLocks noChangeAspect="1" noChangeArrowheads="1"/>
                          </p:cNvPicPr>
                          <p:nvPr/>
                        </p:nvPicPr>
                        <p:blipFill>
                          <a:blip r:embed="rId5"/>
                          <a:srcRect/>
                          <a:stretch>
                            <a:fillRect/>
                          </a:stretch>
                        </p:blipFill>
                        <p:spPr bwMode="auto">
                          <a:xfrm>
                            <a:off x="855437" y="1845575"/>
                            <a:ext cx="2209800" cy="4635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2"/>
              <p:cNvSpPr>
                <a:spLocks noChangeArrowheads="1"/>
              </p:cNvSpPr>
              <p:nvPr/>
            </p:nvSpPr>
            <p:spPr bwMode="auto">
              <a:xfrm>
                <a:off x="1395437" y="1350575"/>
                <a:ext cx="1080000" cy="45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Error N</a:t>
                </a:r>
                <a:endParaRPr lang="de-DE" sz="1400" dirty="0">
                  <a:latin typeface="Comic Sans MS" charset="0"/>
                </a:endParaRPr>
              </a:p>
            </p:txBody>
          </p:sp>
        </p:grpSp>
        <p:cxnSp>
          <p:nvCxnSpPr>
            <p:cNvPr id="43" name="Straight Arrow Connector 42"/>
            <p:cNvCxnSpPr/>
            <p:nvPr/>
          </p:nvCxnSpPr>
          <p:spPr bwMode="auto">
            <a:xfrm>
              <a:off x="5490437" y="4365575"/>
              <a:ext cx="1125000" cy="6300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grpSp>
      <p:grpSp>
        <p:nvGrpSpPr>
          <p:cNvPr id="10" name="Group 9"/>
          <p:cNvGrpSpPr/>
          <p:nvPr/>
        </p:nvGrpSpPr>
        <p:grpSpPr>
          <a:xfrm>
            <a:off x="3735437" y="4006675"/>
            <a:ext cx="1395000" cy="1483900"/>
            <a:chOff x="3735437" y="4006675"/>
            <a:chExt cx="1395000" cy="1483900"/>
          </a:xfrm>
        </p:grpSpPr>
        <p:cxnSp>
          <p:nvCxnSpPr>
            <p:cNvPr id="40" name="Straight Arrow Connector 39"/>
            <p:cNvCxnSpPr/>
            <p:nvPr/>
          </p:nvCxnSpPr>
          <p:spPr bwMode="auto">
            <a:xfrm flipH="1" flipV="1">
              <a:off x="3780437" y="4050575"/>
              <a:ext cx="630000" cy="6750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44" name="Straight Arrow Connector 43"/>
            <p:cNvCxnSpPr/>
            <p:nvPr/>
          </p:nvCxnSpPr>
          <p:spPr bwMode="auto">
            <a:xfrm flipV="1">
              <a:off x="4455437" y="4006675"/>
              <a:ext cx="469600" cy="7385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61" name="Rectangle 2"/>
            <p:cNvSpPr>
              <a:spLocks noChangeArrowheads="1"/>
            </p:cNvSpPr>
            <p:nvPr/>
          </p:nvSpPr>
          <p:spPr bwMode="auto">
            <a:xfrm>
              <a:off x="3735437" y="4680575"/>
              <a:ext cx="1395000" cy="810000"/>
            </a:xfrm>
            <a:prstGeom prst="rect">
              <a:avLst/>
            </a:prstGeom>
            <a:solidFill>
              <a:schemeClr val="bg1"/>
            </a:solid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000" dirty="0" smtClean="0">
                  <a:latin typeface="Comic Sans MS" charset="0"/>
                </a:rPr>
                <a:t>Logical operation</a:t>
              </a:r>
              <a:endParaRPr lang="de-DE" sz="2000" dirty="0">
                <a:latin typeface="Comic Sans MS" charset="0"/>
              </a:endParaRPr>
            </a:p>
          </p:txBody>
        </p:sp>
      </p:grpSp>
      <p:sp>
        <p:nvSpPr>
          <p:cNvPr id="11" name="Footer Placeholder 10"/>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sp>
        <p:nvSpPr>
          <p:cNvPr id="34" name="Rectangle 33"/>
          <p:cNvSpPr/>
          <p:nvPr/>
        </p:nvSpPr>
        <p:spPr>
          <a:xfrm>
            <a:off x="940545" y="6331611"/>
            <a:ext cx="5269892" cy="276999"/>
          </a:xfrm>
          <a:prstGeom prst="rect">
            <a:avLst/>
          </a:prstGeom>
        </p:spPr>
        <p:txBody>
          <a:bodyPr wrap="none">
            <a:spAutoFit/>
          </a:bodyPr>
          <a:lstStyle/>
          <a:p>
            <a:r>
              <a:rPr lang="en-US" sz="1200" b="1" dirty="0" smtClean="0">
                <a:latin typeface="Comic Sans MS"/>
              </a:rPr>
              <a:t>G. </a:t>
            </a:r>
            <a:r>
              <a:rPr lang="en-US" sz="1200" b="1" dirty="0" err="1" smtClean="0">
                <a:latin typeface="Comic Sans MS"/>
              </a:rPr>
              <a:t>Arrad</a:t>
            </a:r>
            <a:r>
              <a:rPr lang="en-US" sz="1200" b="1" dirty="0" smtClean="0">
                <a:latin typeface="Comic Sans MS"/>
              </a:rPr>
              <a:t>, Y. </a:t>
            </a:r>
            <a:r>
              <a:rPr lang="en-US" sz="1200" b="1" dirty="0" err="1" smtClean="0">
                <a:latin typeface="Comic Sans MS"/>
              </a:rPr>
              <a:t>Vinkler</a:t>
            </a:r>
            <a:r>
              <a:rPr lang="en-US" sz="1200" b="1" dirty="0" smtClean="0">
                <a:latin typeface="Comic Sans MS"/>
              </a:rPr>
              <a:t>, D. </a:t>
            </a:r>
            <a:r>
              <a:rPr lang="en-US" sz="1200" b="1" dirty="0" err="1">
                <a:latin typeface="Comic Sans MS"/>
              </a:rPr>
              <a:t>A</a:t>
            </a:r>
            <a:r>
              <a:rPr lang="en-US" sz="1200" b="1" dirty="0" err="1" smtClean="0">
                <a:latin typeface="Comic Sans MS"/>
              </a:rPr>
              <a:t>haronov</a:t>
            </a:r>
            <a:r>
              <a:rPr lang="en-US" sz="1200" b="1" dirty="0" smtClean="0">
                <a:latin typeface="Comic Sans MS"/>
              </a:rPr>
              <a:t>, </a:t>
            </a:r>
            <a:r>
              <a:rPr lang="en-US" sz="1200" b="1" dirty="0">
                <a:latin typeface="Comic Sans MS"/>
              </a:rPr>
              <a:t>A. </a:t>
            </a:r>
            <a:r>
              <a:rPr lang="en-US" sz="1200" b="1" dirty="0" smtClean="0">
                <a:latin typeface="Comic Sans MS"/>
              </a:rPr>
              <a:t>R, </a:t>
            </a:r>
            <a:r>
              <a:rPr lang="en-US" sz="1200" b="1" dirty="0">
                <a:latin typeface="Comic Sans MS"/>
              </a:rPr>
              <a:t>PRL 112, </a:t>
            </a:r>
            <a:r>
              <a:rPr lang="en-US" sz="1200" b="1" dirty="0" smtClean="0">
                <a:latin typeface="Comic Sans MS"/>
              </a:rPr>
              <a:t>150801(</a:t>
            </a:r>
            <a:r>
              <a:rPr lang="en-US" sz="1200" b="1" dirty="0">
                <a:latin typeface="Comic Sans MS"/>
              </a:rPr>
              <a:t>2014)</a:t>
            </a:r>
          </a:p>
        </p:txBody>
      </p:sp>
    </p:spTree>
    <p:extLst>
      <p:ext uri="{BB962C8B-B14F-4D97-AF65-F5344CB8AC3E}">
        <p14:creationId xmlns:p14="http://schemas.microsoft.com/office/powerpoint/2010/main" val="42109828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2295437" y="180575"/>
            <a:ext cx="5439200" cy="630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Error correction – </a:t>
            </a:r>
            <a:r>
              <a:rPr lang="en-US" sz="2400" dirty="0" smtClean="0">
                <a:latin typeface="Comic Sans MS" charset="0"/>
              </a:rPr>
              <a:t>majority vote</a:t>
            </a:r>
            <a:endParaRPr lang="de-DE" sz="2400" dirty="0">
              <a:latin typeface="Comic Sans MS" charset="0"/>
            </a:endParaRPr>
          </a:p>
        </p:txBody>
      </p:sp>
      <p:grpSp>
        <p:nvGrpSpPr>
          <p:cNvPr id="7" name="Group 6"/>
          <p:cNvGrpSpPr/>
          <p:nvPr/>
        </p:nvGrpSpPr>
        <p:grpSpPr>
          <a:xfrm>
            <a:off x="2070437" y="1485575"/>
            <a:ext cx="4680000" cy="668337"/>
            <a:chOff x="1935437" y="1170575"/>
            <a:chExt cx="4680000" cy="668337"/>
          </a:xfrm>
        </p:grpSpPr>
        <p:graphicFrame>
          <p:nvGraphicFramePr>
            <p:cNvPr id="22" name="Object 9"/>
            <p:cNvGraphicFramePr>
              <a:graphicFrameLocks noChangeAspect="1"/>
            </p:cNvGraphicFramePr>
            <p:nvPr>
              <p:extLst>
                <p:ext uri="{D42A27DB-BD31-4B8C-83A1-F6EECF244321}">
                  <p14:modId xmlns:p14="http://schemas.microsoft.com/office/powerpoint/2010/main" val="1450288061"/>
                </p:ext>
              </p:extLst>
            </p:nvPr>
          </p:nvGraphicFramePr>
          <p:xfrm>
            <a:off x="3870650" y="1170575"/>
            <a:ext cx="2744787" cy="668337"/>
          </p:xfrm>
          <a:graphic>
            <a:graphicData uri="http://schemas.openxmlformats.org/presentationml/2006/ole">
              <mc:AlternateContent xmlns:mc="http://schemas.openxmlformats.org/markup-compatibility/2006">
                <mc:Choice xmlns:v="urn:schemas-microsoft-com:vml" Requires="v">
                  <p:oleObj spid="_x0000_s2123829" name="Equation" r:id="rId4" imgW="1104900" imgH="266700" progId="Equation.3">
                    <p:embed/>
                  </p:oleObj>
                </mc:Choice>
                <mc:Fallback>
                  <p:oleObj name="Equation" r:id="rId4" imgW="1104900" imgH="266700" progId="Equation.3">
                    <p:embed/>
                    <p:pic>
                      <p:nvPicPr>
                        <p:cNvPr id="0" name=""/>
                        <p:cNvPicPr>
                          <a:picLocks noChangeAspect="1" noChangeArrowheads="1"/>
                        </p:cNvPicPr>
                        <p:nvPr/>
                      </p:nvPicPr>
                      <p:blipFill>
                        <a:blip r:embed="rId5"/>
                        <a:srcRect/>
                        <a:stretch>
                          <a:fillRect/>
                        </a:stretch>
                      </p:blipFill>
                      <p:spPr bwMode="auto">
                        <a:xfrm>
                          <a:off x="3870650" y="1170575"/>
                          <a:ext cx="2744787" cy="668337"/>
                        </a:xfrm>
                        <a:prstGeom prst="rect">
                          <a:avLst/>
                        </a:prstGeom>
                        <a:noFill/>
                        <a:ln w="9525">
                          <a:solidFill>
                            <a:srgbClr val="0000FF"/>
                          </a:solidFill>
                          <a:miter lim="800000"/>
                          <a:headEnd/>
                          <a:tailEnd/>
                        </a:ln>
                        <a:extLst/>
                      </p:spPr>
                    </p:pic>
                  </p:oleObj>
                </mc:Fallback>
              </mc:AlternateContent>
            </a:graphicData>
          </a:graphic>
        </p:graphicFrame>
        <p:sp>
          <p:nvSpPr>
            <p:cNvPr id="25" name="Rectangle 2"/>
            <p:cNvSpPr>
              <a:spLocks noChangeArrowheads="1"/>
            </p:cNvSpPr>
            <p:nvPr/>
          </p:nvSpPr>
          <p:spPr bwMode="auto">
            <a:xfrm>
              <a:off x="1935437" y="1260575"/>
              <a:ext cx="1575000" cy="495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Regular majority vote code</a:t>
              </a:r>
              <a:endParaRPr lang="de-DE" sz="1400" dirty="0">
                <a:latin typeface="Comic Sans MS" charset="0"/>
              </a:endParaRPr>
            </a:p>
          </p:txBody>
        </p:sp>
      </p:grpSp>
      <p:grpSp>
        <p:nvGrpSpPr>
          <p:cNvPr id="9" name="Group 8"/>
          <p:cNvGrpSpPr/>
          <p:nvPr/>
        </p:nvGrpSpPr>
        <p:grpSpPr>
          <a:xfrm>
            <a:off x="585437" y="2430575"/>
            <a:ext cx="3465000" cy="1620000"/>
            <a:chOff x="585437" y="2430575"/>
            <a:chExt cx="3465000" cy="1620000"/>
          </a:xfrm>
        </p:grpSpPr>
        <p:graphicFrame>
          <p:nvGraphicFramePr>
            <p:cNvPr id="21" name="Object 9"/>
            <p:cNvGraphicFramePr>
              <a:graphicFrameLocks noChangeAspect="1"/>
            </p:cNvGraphicFramePr>
            <p:nvPr>
              <p:extLst>
                <p:ext uri="{D42A27DB-BD31-4B8C-83A1-F6EECF244321}">
                  <p14:modId xmlns:p14="http://schemas.microsoft.com/office/powerpoint/2010/main" val="1567637460"/>
                </p:ext>
              </p:extLst>
            </p:nvPr>
          </p:nvGraphicFramePr>
          <p:xfrm>
            <a:off x="585437" y="3382238"/>
            <a:ext cx="2744787" cy="668337"/>
          </p:xfrm>
          <a:graphic>
            <a:graphicData uri="http://schemas.openxmlformats.org/presentationml/2006/ole">
              <mc:AlternateContent xmlns:mc="http://schemas.openxmlformats.org/markup-compatibility/2006">
                <mc:Choice xmlns:v="urn:schemas-microsoft-com:vml" Requires="v">
                  <p:oleObj spid="_x0000_s2123830" name="Equation" r:id="rId6" imgW="1104900" imgH="266700" progId="Equation.3">
                    <p:embed/>
                  </p:oleObj>
                </mc:Choice>
                <mc:Fallback>
                  <p:oleObj name="Equation" r:id="rId6" imgW="1104900" imgH="266700" progId="Equation.3">
                    <p:embed/>
                    <p:pic>
                      <p:nvPicPr>
                        <p:cNvPr id="0" name=""/>
                        <p:cNvPicPr>
                          <a:picLocks noChangeAspect="1" noChangeArrowheads="1"/>
                        </p:cNvPicPr>
                        <p:nvPr/>
                      </p:nvPicPr>
                      <p:blipFill>
                        <a:blip r:embed="rId7"/>
                        <a:srcRect/>
                        <a:stretch>
                          <a:fillRect/>
                        </a:stretch>
                      </p:blipFill>
                      <p:spPr bwMode="auto">
                        <a:xfrm>
                          <a:off x="585437" y="3382238"/>
                          <a:ext cx="2744787" cy="668337"/>
                        </a:xfrm>
                        <a:prstGeom prst="rect">
                          <a:avLst/>
                        </a:prstGeom>
                        <a:noFill/>
                        <a:ln w="9525">
                          <a:solidFill>
                            <a:srgbClr val="0000FF"/>
                          </a:solidFill>
                          <a:miter lim="800000"/>
                          <a:headEnd/>
                          <a:tailEnd/>
                        </a:ln>
                        <a:extLst/>
                      </p:spPr>
                    </p:pic>
                  </p:oleObj>
                </mc:Fallback>
              </mc:AlternateContent>
            </a:graphicData>
          </a:graphic>
        </p:graphicFrame>
        <p:grpSp>
          <p:nvGrpSpPr>
            <p:cNvPr id="8" name="Group 7"/>
            <p:cNvGrpSpPr/>
            <p:nvPr/>
          </p:nvGrpSpPr>
          <p:grpSpPr>
            <a:xfrm>
              <a:off x="2880437" y="2430575"/>
              <a:ext cx="1170000" cy="765000"/>
              <a:chOff x="2880437" y="2430575"/>
              <a:chExt cx="1170000" cy="765000"/>
            </a:xfrm>
          </p:grpSpPr>
          <p:cxnSp>
            <p:nvCxnSpPr>
              <p:cNvPr id="3" name="Straight Arrow Connector 2"/>
              <p:cNvCxnSpPr/>
              <p:nvPr/>
            </p:nvCxnSpPr>
            <p:spPr bwMode="auto">
              <a:xfrm flipH="1">
                <a:off x="3285437" y="2430575"/>
                <a:ext cx="765000" cy="7650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29" name="Rectangle 2"/>
              <p:cNvSpPr>
                <a:spLocks noChangeArrowheads="1"/>
              </p:cNvSpPr>
              <p:nvPr/>
            </p:nvSpPr>
            <p:spPr bwMode="auto">
              <a:xfrm>
                <a:off x="2880437" y="2475575"/>
                <a:ext cx="917400" cy="495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Error1</a:t>
                </a:r>
                <a:endParaRPr lang="de-DE" sz="1400" dirty="0">
                  <a:latin typeface="Comic Sans MS" charset="0"/>
                </a:endParaRPr>
              </a:p>
            </p:txBody>
          </p:sp>
        </p:grpSp>
      </p:grpSp>
      <p:grpSp>
        <p:nvGrpSpPr>
          <p:cNvPr id="14" name="Group 13"/>
          <p:cNvGrpSpPr/>
          <p:nvPr/>
        </p:nvGrpSpPr>
        <p:grpSpPr>
          <a:xfrm>
            <a:off x="3825650" y="2430575"/>
            <a:ext cx="2744787" cy="3465000"/>
            <a:chOff x="3825650" y="2430575"/>
            <a:chExt cx="2744787" cy="3465000"/>
          </a:xfrm>
        </p:grpSpPr>
        <p:graphicFrame>
          <p:nvGraphicFramePr>
            <p:cNvPr id="26" name="Object 9"/>
            <p:cNvGraphicFramePr>
              <a:graphicFrameLocks noChangeAspect="1"/>
            </p:cNvGraphicFramePr>
            <p:nvPr>
              <p:extLst>
                <p:ext uri="{D42A27DB-BD31-4B8C-83A1-F6EECF244321}">
                  <p14:modId xmlns:p14="http://schemas.microsoft.com/office/powerpoint/2010/main" val="598698545"/>
                </p:ext>
              </p:extLst>
            </p:nvPr>
          </p:nvGraphicFramePr>
          <p:xfrm>
            <a:off x="3825650" y="5227238"/>
            <a:ext cx="2744787" cy="668337"/>
          </p:xfrm>
          <a:graphic>
            <a:graphicData uri="http://schemas.openxmlformats.org/presentationml/2006/ole">
              <mc:AlternateContent xmlns:mc="http://schemas.openxmlformats.org/markup-compatibility/2006">
                <mc:Choice xmlns:v="urn:schemas-microsoft-com:vml" Requires="v">
                  <p:oleObj spid="_x0000_s2123831" name="Equation" r:id="rId8" imgW="1104900" imgH="266700" progId="Equation.3">
                    <p:embed/>
                  </p:oleObj>
                </mc:Choice>
                <mc:Fallback>
                  <p:oleObj name="Equation" r:id="rId8" imgW="1104900" imgH="266700" progId="Equation.3">
                    <p:embed/>
                    <p:pic>
                      <p:nvPicPr>
                        <p:cNvPr id="0" name=""/>
                        <p:cNvPicPr>
                          <a:picLocks noChangeAspect="1" noChangeArrowheads="1"/>
                        </p:cNvPicPr>
                        <p:nvPr/>
                      </p:nvPicPr>
                      <p:blipFill>
                        <a:blip r:embed="rId9"/>
                        <a:srcRect/>
                        <a:stretch>
                          <a:fillRect/>
                        </a:stretch>
                      </p:blipFill>
                      <p:spPr bwMode="auto">
                        <a:xfrm>
                          <a:off x="3825650" y="5227238"/>
                          <a:ext cx="2744787" cy="668337"/>
                        </a:xfrm>
                        <a:prstGeom prst="rect">
                          <a:avLst/>
                        </a:prstGeom>
                        <a:noFill/>
                        <a:ln w="9525">
                          <a:solidFill>
                            <a:srgbClr val="0000FF"/>
                          </a:solidFill>
                          <a:miter lim="800000"/>
                          <a:headEnd/>
                          <a:tailEnd/>
                        </a:ln>
                        <a:extLst/>
                      </p:spPr>
                    </p:pic>
                  </p:oleObj>
                </mc:Fallback>
              </mc:AlternateContent>
            </a:graphicData>
          </a:graphic>
        </p:graphicFrame>
        <p:cxnSp>
          <p:nvCxnSpPr>
            <p:cNvPr id="11" name="Straight Arrow Connector 10"/>
            <p:cNvCxnSpPr/>
            <p:nvPr/>
          </p:nvCxnSpPr>
          <p:spPr bwMode="auto">
            <a:xfrm flipH="1">
              <a:off x="5400437" y="2430575"/>
              <a:ext cx="90000" cy="25650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30" name="Rectangle 2"/>
            <p:cNvSpPr>
              <a:spLocks noChangeArrowheads="1"/>
            </p:cNvSpPr>
            <p:nvPr/>
          </p:nvSpPr>
          <p:spPr bwMode="auto">
            <a:xfrm>
              <a:off x="4590437" y="3285575"/>
              <a:ext cx="917400" cy="495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Error2</a:t>
              </a:r>
              <a:endParaRPr lang="de-DE" sz="1400" dirty="0">
                <a:latin typeface="Comic Sans MS" charset="0"/>
              </a:endParaRPr>
            </a:p>
          </p:txBody>
        </p:sp>
      </p:grpSp>
      <p:grpSp>
        <p:nvGrpSpPr>
          <p:cNvPr id="34" name="Group 33"/>
          <p:cNvGrpSpPr/>
          <p:nvPr/>
        </p:nvGrpSpPr>
        <p:grpSpPr>
          <a:xfrm>
            <a:off x="6615437" y="2250575"/>
            <a:ext cx="2744787" cy="1800000"/>
            <a:chOff x="6615437" y="2250575"/>
            <a:chExt cx="2744787" cy="1800000"/>
          </a:xfrm>
        </p:grpSpPr>
        <p:graphicFrame>
          <p:nvGraphicFramePr>
            <p:cNvPr id="28" name="Object 9"/>
            <p:cNvGraphicFramePr>
              <a:graphicFrameLocks noChangeAspect="1"/>
            </p:cNvGraphicFramePr>
            <p:nvPr>
              <p:extLst>
                <p:ext uri="{D42A27DB-BD31-4B8C-83A1-F6EECF244321}">
                  <p14:modId xmlns:p14="http://schemas.microsoft.com/office/powerpoint/2010/main" val="3467500762"/>
                </p:ext>
              </p:extLst>
            </p:nvPr>
          </p:nvGraphicFramePr>
          <p:xfrm>
            <a:off x="6615437" y="3382238"/>
            <a:ext cx="2744787" cy="668337"/>
          </p:xfrm>
          <a:graphic>
            <a:graphicData uri="http://schemas.openxmlformats.org/presentationml/2006/ole">
              <mc:AlternateContent xmlns:mc="http://schemas.openxmlformats.org/markup-compatibility/2006">
                <mc:Choice xmlns:v="urn:schemas-microsoft-com:vml" Requires="v">
                  <p:oleObj spid="_x0000_s2123832" name="Equation" r:id="rId10" imgW="1104900" imgH="266700" progId="Equation.3">
                    <p:embed/>
                  </p:oleObj>
                </mc:Choice>
                <mc:Fallback>
                  <p:oleObj name="Equation" r:id="rId10" imgW="1104900" imgH="266700" progId="Equation.3">
                    <p:embed/>
                    <p:pic>
                      <p:nvPicPr>
                        <p:cNvPr id="0" name=""/>
                        <p:cNvPicPr>
                          <a:picLocks noChangeAspect="1" noChangeArrowheads="1"/>
                        </p:cNvPicPr>
                        <p:nvPr/>
                      </p:nvPicPr>
                      <p:blipFill>
                        <a:blip r:embed="rId11"/>
                        <a:srcRect/>
                        <a:stretch>
                          <a:fillRect/>
                        </a:stretch>
                      </p:blipFill>
                      <p:spPr bwMode="auto">
                        <a:xfrm>
                          <a:off x="6615437" y="3382238"/>
                          <a:ext cx="2744787" cy="668337"/>
                        </a:xfrm>
                        <a:prstGeom prst="rect">
                          <a:avLst/>
                        </a:prstGeom>
                        <a:noFill/>
                        <a:ln w="9525">
                          <a:solidFill>
                            <a:srgbClr val="0000FF"/>
                          </a:solidFill>
                          <a:miter lim="800000"/>
                          <a:headEnd/>
                          <a:tailEnd/>
                        </a:ln>
                        <a:extLst/>
                      </p:spPr>
                    </p:pic>
                  </p:oleObj>
                </mc:Fallback>
              </mc:AlternateContent>
            </a:graphicData>
          </a:graphic>
        </p:graphicFrame>
        <p:cxnSp>
          <p:nvCxnSpPr>
            <p:cNvPr id="31" name="Straight Arrow Connector 30"/>
            <p:cNvCxnSpPr/>
            <p:nvPr/>
          </p:nvCxnSpPr>
          <p:spPr bwMode="auto">
            <a:xfrm>
              <a:off x="6660437" y="2250575"/>
              <a:ext cx="1710000" cy="9900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32" name="Rectangle 2"/>
            <p:cNvSpPr>
              <a:spLocks noChangeArrowheads="1"/>
            </p:cNvSpPr>
            <p:nvPr/>
          </p:nvSpPr>
          <p:spPr bwMode="auto">
            <a:xfrm>
              <a:off x="6823037" y="2655575"/>
              <a:ext cx="917400" cy="495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Error3</a:t>
              </a:r>
              <a:endParaRPr lang="de-DE" sz="1400" dirty="0">
                <a:latin typeface="Comic Sans MS" charset="0"/>
              </a:endParaRPr>
            </a:p>
          </p:txBody>
        </p:sp>
      </p:grpSp>
    </p:spTree>
    <p:extLst>
      <p:ext uri="{BB962C8B-B14F-4D97-AF65-F5344CB8AC3E}">
        <p14:creationId xmlns:p14="http://schemas.microsoft.com/office/powerpoint/2010/main" val="22341289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530437" y="225575"/>
            <a:ext cx="7110000" cy="4881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General Idea of error correction for quantum sensing</a:t>
            </a:r>
            <a:endParaRPr lang="de-DE" sz="2800" dirty="0">
              <a:latin typeface="Comic Sans MS" charset="0"/>
            </a:endParaRPr>
          </a:p>
        </p:txBody>
      </p:sp>
      <p:graphicFrame>
        <p:nvGraphicFramePr>
          <p:cNvPr id="56" name="Object 9"/>
          <p:cNvGraphicFramePr>
            <a:graphicFrameLocks noChangeAspect="1"/>
          </p:cNvGraphicFramePr>
          <p:nvPr>
            <p:extLst>
              <p:ext uri="{D42A27DB-BD31-4B8C-83A1-F6EECF244321}">
                <p14:modId xmlns:p14="http://schemas.microsoft.com/office/powerpoint/2010/main" val="2588764224"/>
              </p:ext>
            </p:extLst>
          </p:nvPr>
        </p:nvGraphicFramePr>
        <p:xfrm>
          <a:off x="3465437" y="3555575"/>
          <a:ext cx="2209800" cy="463550"/>
        </p:xfrm>
        <a:graphic>
          <a:graphicData uri="http://schemas.openxmlformats.org/presentationml/2006/ole">
            <mc:AlternateContent xmlns:mc="http://schemas.openxmlformats.org/markup-compatibility/2006">
              <mc:Choice xmlns:v="urn:schemas-microsoft-com:vml" Requires="v">
                <p:oleObj spid="_x0000_s2125877" name="Equation" r:id="rId4" imgW="1282700" imgH="266700" progId="Equation.3">
                  <p:embed/>
                </p:oleObj>
              </mc:Choice>
              <mc:Fallback>
                <p:oleObj name="Equation" r:id="rId4" imgW="1282700" imgH="266700" progId="Equation.3">
                  <p:embed/>
                  <p:pic>
                    <p:nvPicPr>
                      <p:cNvPr id="0" name=""/>
                      <p:cNvPicPr>
                        <a:picLocks noChangeAspect="1" noChangeArrowheads="1"/>
                      </p:cNvPicPr>
                      <p:nvPr/>
                    </p:nvPicPr>
                    <p:blipFill>
                      <a:blip r:embed="rId5"/>
                      <a:srcRect/>
                      <a:stretch>
                        <a:fillRect/>
                      </a:stretch>
                    </p:blipFill>
                    <p:spPr bwMode="auto">
                      <a:xfrm>
                        <a:off x="3465437" y="3555575"/>
                        <a:ext cx="2209800" cy="4635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 name="Rectangle 2"/>
          <p:cNvSpPr>
            <a:spLocks noChangeArrowheads="1"/>
          </p:cNvSpPr>
          <p:nvPr/>
        </p:nvSpPr>
        <p:spPr bwMode="auto">
          <a:xfrm>
            <a:off x="4005437" y="3060575"/>
            <a:ext cx="1080000" cy="45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Code</a:t>
            </a:r>
            <a:endParaRPr lang="de-DE" sz="1400" dirty="0">
              <a:latin typeface="Comic Sans MS" charset="0"/>
            </a:endParaRPr>
          </a:p>
        </p:txBody>
      </p:sp>
      <p:sp>
        <p:nvSpPr>
          <p:cNvPr id="4" name="Oval 3"/>
          <p:cNvSpPr/>
          <p:nvPr/>
        </p:nvSpPr>
        <p:spPr bwMode="auto">
          <a:xfrm>
            <a:off x="3060437" y="2970575"/>
            <a:ext cx="3150000" cy="1395000"/>
          </a:xfrm>
          <a:prstGeom prst="ellipse">
            <a:avLst/>
          </a:prstGeom>
          <a:noFill/>
          <a:ln w="349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5" name="Group 4"/>
          <p:cNvGrpSpPr/>
          <p:nvPr/>
        </p:nvGrpSpPr>
        <p:grpSpPr>
          <a:xfrm>
            <a:off x="360437" y="1215575"/>
            <a:ext cx="3150000" cy="1395000"/>
            <a:chOff x="360437" y="1215575"/>
            <a:chExt cx="3150000" cy="1395000"/>
          </a:xfrm>
        </p:grpSpPr>
        <p:sp>
          <p:nvSpPr>
            <p:cNvPr id="17" name="Oval 16"/>
            <p:cNvSpPr/>
            <p:nvPr/>
          </p:nvSpPr>
          <p:spPr bwMode="auto">
            <a:xfrm>
              <a:off x="360437" y="1215575"/>
              <a:ext cx="3150000" cy="1395000"/>
            </a:xfrm>
            <a:prstGeom prst="ellipse">
              <a:avLst/>
            </a:prstGeom>
            <a:noFill/>
            <a:ln w="349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aphicFrame>
          <p:nvGraphicFramePr>
            <p:cNvPr id="18" name="Object 9"/>
            <p:cNvGraphicFramePr>
              <a:graphicFrameLocks noChangeAspect="1"/>
            </p:cNvGraphicFramePr>
            <p:nvPr>
              <p:extLst>
                <p:ext uri="{D42A27DB-BD31-4B8C-83A1-F6EECF244321}">
                  <p14:modId xmlns:p14="http://schemas.microsoft.com/office/powerpoint/2010/main" val="2876508746"/>
                </p:ext>
              </p:extLst>
            </p:nvPr>
          </p:nvGraphicFramePr>
          <p:xfrm>
            <a:off x="855437" y="1845575"/>
            <a:ext cx="2209800" cy="463550"/>
          </p:xfrm>
          <a:graphic>
            <a:graphicData uri="http://schemas.openxmlformats.org/presentationml/2006/ole">
              <mc:AlternateContent xmlns:mc="http://schemas.openxmlformats.org/markup-compatibility/2006">
                <mc:Choice xmlns:v="urn:schemas-microsoft-com:vml" Requires="v">
                  <p:oleObj spid="_x0000_s2125878" name="Equation" r:id="rId6" imgW="1282700" imgH="266700" progId="Equation.3">
                    <p:embed/>
                  </p:oleObj>
                </mc:Choice>
                <mc:Fallback>
                  <p:oleObj name="Equation" r:id="rId6" imgW="1282700" imgH="266700" progId="Equation.3">
                    <p:embed/>
                    <p:pic>
                      <p:nvPicPr>
                        <p:cNvPr id="0" name=""/>
                        <p:cNvPicPr>
                          <a:picLocks noChangeAspect="1" noChangeArrowheads="1"/>
                        </p:cNvPicPr>
                        <p:nvPr/>
                      </p:nvPicPr>
                      <p:blipFill>
                        <a:blip r:embed="rId5"/>
                        <a:srcRect/>
                        <a:stretch>
                          <a:fillRect/>
                        </a:stretch>
                      </p:blipFill>
                      <p:spPr bwMode="auto">
                        <a:xfrm>
                          <a:off x="855437" y="1845575"/>
                          <a:ext cx="2209800" cy="4635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2"/>
            <p:cNvSpPr>
              <a:spLocks noChangeArrowheads="1"/>
            </p:cNvSpPr>
            <p:nvPr/>
          </p:nvSpPr>
          <p:spPr bwMode="auto">
            <a:xfrm>
              <a:off x="1395437" y="1350575"/>
              <a:ext cx="1080000" cy="45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error1</a:t>
              </a:r>
              <a:endParaRPr lang="de-DE" sz="1400" dirty="0">
                <a:latin typeface="Comic Sans MS" charset="0"/>
              </a:endParaRPr>
            </a:p>
          </p:txBody>
        </p:sp>
      </p:grpSp>
      <p:grpSp>
        <p:nvGrpSpPr>
          <p:cNvPr id="21" name="Group 20"/>
          <p:cNvGrpSpPr/>
          <p:nvPr/>
        </p:nvGrpSpPr>
        <p:grpSpPr>
          <a:xfrm>
            <a:off x="5940437" y="1305575"/>
            <a:ext cx="3150000" cy="1395000"/>
            <a:chOff x="360437" y="1215575"/>
            <a:chExt cx="3150000" cy="1395000"/>
          </a:xfrm>
        </p:grpSpPr>
        <p:sp>
          <p:nvSpPr>
            <p:cNvPr id="22" name="Oval 21"/>
            <p:cNvSpPr/>
            <p:nvPr/>
          </p:nvSpPr>
          <p:spPr bwMode="auto">
            <a:xfrm>
              <a:off x="360437" y="1215575"/>
              <a:ext cx="3150000" cy="1395000"/>
            </a:xfrm>
            <a:prstGeom prst="ellipse">
              <a:avLst/>
            </a:prstGeom>
            <a:noFill/>
            <a:ln w="349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aphicFrame>
          <p:nvGraphicFramePr>
            <p:cNvPr id="23" name="Object 9"/>
            <p:cNvGraphicFramePr>
              <a:graphicFrameLocks noChangeAspect="1"/>
            </p:cNvGraphicFramePr>
            <p:nvPr>
              <p:extLst>
                <p:ext uri="{D42A27DB-BD31-4B8C-83A1-F6EECF244321}">
                  <p14:modId xmlns:p14="http://schemas.microsoft.com/office/powerpoint/2010/main" val="2174555627"/>
                </p:ext>
              </p:extLst>
            </p:nvPr>
          </p:nvGraphicFramePr>
          <p:xfrm>
            <a:off x="855437" y="1845575"/>
            <a:ext cx="2209800" cy="463550"/>
          </p:xfrm>
          <a:graphic>
            <a:graphicData uri="http://schemas.openxmlformats.org/presentationml/2006/ole">
              <mc:AlternateContent xmlns:mc="http://schemas.openxmlformats.org/markup-compatibility/2006">
                <mc:Choice xmlns:v="urn:schemas-microsoft-com:vml" Requires="v">
                  <p:oleObj spid="_x0000_s2125879" name="Equation" r:id="rId7" imgW="1282700" imgH="266700" progId="Equation.3">
                    <p:embed/>
                  </p:oleObj>
                </mc:Choice>
                <mc:Fallback>
                  <p:oleObj name="Equation" r:id="rId7" imgW="1282700" imgH="266700" progId="Equation.3">
                    <p:embed/>
                    <p:pic>
                      <p:nvPicPr>
                        <p:cNvPr id="0" name=""/>
                        <p:cNvPicPr>
                          <a:picLocks noChangeAspect="1" noChangeArrowheads="1"/>
                        </p:cNvPicPr>
                        <p:nvPr/>
                      </p:nvPicPr>
                      <p:blipFill>
                        <a:blip r:embed="rId5"/>
                        <a:srcRect/>
                        <a:stretch>
                          <a:fillRect/>
                        </a:stretch>
                      </p:blipFill>
                      <p:spPr bwMode="auto">
                        <a:xfrm>
                          <a:off x="855437" y="1845575"/>
                          <a:ext cx="2209800" cy="4635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2"/>
            <p:cNvSpPr>
              <a:spLocks noChangeArrowheads="1"/>
            </p:cNvSpPr>
            <p:nvPr/>
          </p:nvSpPr>
          <p:spPr bwMode="auto">
            <a:xfrm>
              <a:off x="1395437" y="1350575"/>
              <a:ext cx="1080000" cy="45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error2</a:t>
              </a:r>
              <a:endParaRPr lang="de-DE" sz="1400" dirty="0">
                <a:latin typeface="Comic Sans MS" charset="0"/>
              </a:endParaRPr>
            </a:p>
          </p:txBody>
        </p:sp>
      </p:grpSp>
      <p:sp>
        <p:nvSpPr>
          <p:cNvPr id="6" name="Oval 5"/>
          <p:cNvSpPr/>
          <p:nvPr/>
        </p:nvSpPr>
        <p:spPr bwMode="auto">
          <a:xfrm>
            <a:off x="6705437" y="2880575"/>
            <a:ext cx="2340000" cy="945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6" name="Oval 25"/>
          <p:cNvSpPr/>
          <p:nvPr/>
        </p:nvSpPr>
        <p:spPr bwMode="auto">
          <a:xfrm>
            <a:off x="6840437" y="3195575"/>
            <a:ext cx="2340000" cy="945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7" name="Oval 26"/>
          <p:cNvSpPr/>
          <p:nvPr/>
        </p:nvSpPr>
        <p:spPr bwMode="auto">
          <a:xfrm>
            <a:off x="6930437" y="3600575"/>
            <a:ext cx="2340000" cy="945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28" name="Group 27"/>
          <p:cNvGrpSpPr/>
          <p:nvPr/>
        </p:nvGrpSpPr>
        <p:grpSpPr>
          <a:xfrm>
            <a:off x="6390875" y="4725575"/>
            <a:ext cx="3150000" cy="1395000"/>
            <a:chOff x="360437" y="1215575"/>
            <a:chExt cx="3150000" cy="1395000"/>
          </a:xfrm>
        </p:grpSpPr>
        <p:sp>
          <p:nvSpPr>
            <p:cNvPr id="29" name="Oval 28"/>
            <p:cNvSpPr/>
            <p:nvPr/>
          </p:nvSpPr>
          <p:spPr bwMode="auto">
            <a:xfrm>
              <a:off x="360437" y="1215575"/>
              <a:ext cx="3150000" cy="1395000"/>
            </a:xfrm>
            <a:prstGeom prst="ellipse">
              <a:avLst/>
            </a:prstGeom>
            <a:noFill/>
            <a:ln w="349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aphicFrame>
          <p:nvGraphicFramePr>
            <p:cNvPr id="30" name="Object 9"/>
            <p:cNvGraphicFramePr>
              <a:graphicFrameLocks noChangeAspect="1"/>
            </p:cNvGraphicFramePr>
            <p:nvPr>
              <p:extLst>
                <p:ext uri="{D42A27DB-BD31-4B8C-83A1-F6EECF244321}">
                  <p14:modId xmlns:p14="http://schemas.microsoft.com/office/powerpoint/2010/main" val="146689326"/>
                </p:ext>
              </p:extLst>
            </p:nvPr>
          </p:nvGraphicFramePr>
          <p:xfrm>
            <a:off x="855437" y="1845575"/>
            <a:ext cx="2209800" cy="463550"/>
          </p:xfrm>
          <a:graphic>
            <a:graphicData uri="http://schemas.openxmlformats.org/presentationml/2006/ole">
              <mc:AlternateContent xmlns:mc="http://schemas.openxmlformats.org/markup-compatibility/2006">
                <mc:Choice xmlns:v="urn:schemas-microsoft-com:vml" Requires="v">
                  <p:oleObj spid="_x0000_s2125880" name="Equation" r:id="rId8" imgW="1282700" imgH="266700" progId="Equation.3">
                    <p:embed/>
                  </p:oleObj>
                </mc:Choice>
                <mc:Fallback>
                  <p:oleObj name="Equation" r:id="rId8" imgW="1282700" imgH="266700" progId="Equation.3">
                    <p:embed/>
                    <p:pic>
                      <p:nvPicPr>
                        <p:cNvPr id="0" name=""/>
                        <p:cNvPicPr>
                          <a:picLocks noChangeAspect="1" noChangeArrowheads="1"/>
                        </p:cNvPicPr>
                        <p:nvPr/>
                      </p:nvPicPr>
                      <p:blipFill>
                        <a:blip r:embed="rId5"/>
                        <a:srcRect/>
                        <a:stretch>
                          <a:fillRect/>
                        </a:stretch>
                      </p:blipFill>
                      <p:spPr bwMode="auto">
                        <a:xfrm>
                          <a:off x="855437" y="1845575"/>
                          <a:ext cx="2209800" cy="4635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2"/>
            <p:cNvSpPr>
              <a:spLocks noChangeArrowheads="1"/>
            </p:cNvSpPr>
            <p:nvPr/>
          </p:nvSpPr>
          <p:spPr bwMode="auto">
            <a:xfrm>
              <a:off x="1395437" y="1350575"/>
              <a:ext cx="1080000" cy="45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Error N</a:t>
              </a:r>
              <a:endParaRPr lang="de-DE" sz="1400" dirty="0">
                <a:latin typeface="Comic Sans MS" charset="0"/>
              </a:endParaRPr>
            </a:p>
          </p:txBody>
        </p:sp>
      </p:grpSp>
      <p:cxnSp>
        <p:nvCxnSpPr>
          <p:cNvPr id="13" name="Straight Arrow Connector 12"/>
          <p:cNvCxnSpPr>
            <a:endCxn id="17" idx="5"/>
          </p:cNvCxnSpPr>
          <p:nvPr/>
        </p:nvCxnSpPr>
        <p:spPr bwMode="auto">
          <a:xfrm flipH="1" flipV="1">
            <a:off x="3049130" y="2406282"/>
            <a:ext cx="686307" cy="609293"/>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41" name="Straight Arrow Connector 40"/>
          <p:cNvCxnSpPr/>
          <p:nvPr/>
        </p:nvCxnSpPr>
        <p:spPr bwMode="auto">
          <a:xfrm flipV="1">
            <a:off x="5895438" y="2610575"/>
            <a:ext cx="584999" cy="585001"/>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a:off x="5490437" y="4365575"/>
            <a:ext cx="1125000" cy="6300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flipH="1" flipV="1">
            <a:off x="3780437" y="4050575"/>
            <a:ext cx="630000" cy="6750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44" name="Straight Arrow Connector 43"/>
          <p:cNvCxnSpPr/>
          <p:nvPr/>
        </p:nvCxnSpPr>
        <p:spPr bwMode="auto">
          <a:xfrm flipV="1">
            <a:off x="4455437" y="4006675"/>
            <a:ext cx="469600" cy="7385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61" name="Rectangle 2"/>
          <p:cNvSpPr>
            <a:spLocks noChangeArrowheads="1"/>
          </p:cNvSpPr>
          <p:nvPr/>
        </p:nvSpPr>
        <p:spPr bwMode="auto">
          <a:xfrm>
            <a:off x="3555437" y="4680575"/>
            <a:ext cx="1395000" cy="810000"/>
          </a:xfrm>
          <a:prstGeom prst="rect">
            <a:avLst/>
          </a:prstGeom>
          <a:solidFill>
            <a:schemeClr val="bg1"/>
          </a:solid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000" dirty="0" smtClean="0">
                <a:latin typeface="Comic Sans MS" charset="0"/>
              </a:rPr>
              <a:t>Sensing signal</a:t>
            </a:r>
            <a:endParaRPr lang="de-DE" sz="2000" dirty="0">
              <a:latin typeface="Comic Sans MS" charset="0"/>
            </a:endParaRPr>
          </a:p>
        </p:txBody>
      </p:sp>
      <p:sp>
        <p:nvSpPr>
          <p:cNvPr id="32" name="Rectangle 2"/>
          <p:cNvSpPr>
            <a:spLocks noChangeArrowheads="1"/>
          </p:cNvSpPr>
          <p:nvPr/>
        </p:nvSpPr>
        <p:spPr bwMode="auto">
          <a:xfrm>
            <a:off x="90437" y="3285575"/>
            <a:ext cx="2880437" cy="2655000"/>
          </a:xfrm>
          <a:prstGeom prst="rect">
            <a:avLst/>
          </a:prstGeom>
          <a:solidFill>
            <a:schemeClr val="bg1"/>
          </a:solid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solidFill>
                  <a:srgbClr val="FF0000"/>
                </a:solidFill>
                <a:latin typeface="Comic Sans MS" charset="0"/>
              </a:rPr>
              <a:t>However, the sensing signal is weak/slow and the logical operation is strong/fast</a:t>
            </a:r>
            <a:endParaRPr lang="de-DE" sz="2800" dirty="0">
              <a:solidFill>
                <a:srgbClr val="FF0000"/>
              </a:solidFill>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spTree>
    <p:extLst>
      <p:ext uri="{BB962C8B-B14F-4D97-AF65-F5344CB8AC3E}">
        <p14:creationId xmlns:p14="http://schemas.microsoft.com/office/powerpoint/2010/main" val="19551046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Comic Sans MS"/>
              </a:rPr>
              <a:t>Hahn Echo:</a:t>
            </a:r>
            <a:endParaRPr lang="de-DE" dirty="0">
              <a:latin typeface="Comic Sans MS"/>
            </a:endParaRPr>
          </a:p>
        </p:txBody>
      </p:sp>
      <p:sp>
        <p:nvSpPr>
          <p:cNvPr id="4" name="Fußzeilenplatzhalter 3"/>
          <p:cNvSpPr>
            <a:spLocks noGrp="1"/>
          </p:cNvSpPr>
          <p:nvPr>
            <p:ph type="ftr" sz="quarter" idx="10"/>
          </p:nvPr>
        </p:nvSpPr>
        <p:spPr/>
        <p:txBody>
          <a:bodyPr/>
          <a:lstStyle/>
          <a:p>
            <a:r>
              <a:rPr lang="en-US" dirty="0" smtClean="0"/>
              <a:t>PSAS2016</a:t>
            </a:r>
            <a:r>
              <a:rPr lang="de-DE" dirty="0" smtClean="0"/>
              <a:t>I  24.05.2016I </a:t>
            </a:r>
            <a:r>
              <a:rPr lang="de-DE" dirty="0" smtClean="0"/>
              <a:t>Slide: </a:t>
            </a:r>
            <a:fld id="{FF1146A1-97AE-4BCE-8A46-8C7BB040F740}" type="slidenum">
              <a:rPr lang="de-DE" smtClean="0"/>
              <a:pPr/>
              <a:t>3</a:t>
            </a:fld>
            <a:endParaRPr lang="de-DE" dirty="0"/>
          </a:p>
        </p:txBody>
      </p:sp>
      <p:pic>
        <p:nvPicPr>
          <p:cNvPr id="6" name="Picture 5" descr="Spin_Echo_Diagram.jpg"/>
          <p:cNvPicPr>
            <a:picLocks noChangeAspect="1"/>
          </p:cNvPicPr>
          <p:nvPr/>
        </p:nvPicPr>
        <p:blipFill>
          <a:blip r:embed="rId2"/>
          <a:stretch>
            <a:fillRect/>
          </a:stretch>
        </p:blipFill>
        <p:spPr>
          <a:xfrm>
            <a:off x="568769" y="1882775"/>
            <a:ext cx="8403336" cy="4014216"/>
          </a:xfrm>
          <a:prstGeom prst="rect">
            <a:avLst/>
          </a:prstGeom>
        </p:spPr>
      </p:pic>
    </p:spTree>
    <p:extLst>
      <p:ext uri="{BB962C8B-B14F-4D97-AF65-F5344CB8AC3E}">
        <p14:creationId xmlns:p14="http://schemas.microsoft.com/office/powerpoint/2010/main" val="9853440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900437" y="405575"/>
            <a:ext cx="7785000" cy="4881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Advantage – use of protected </a:t>
            </a:r>
            <a:r>
              <a:rPr lang="en-US" sz="2800" dirty="0" err="1" smtClean="0">
                <a:latin typeface="Comic Sans MS" charset="0"/>
              </a:rPr>
              <a:t>qubits</a:t>
            </a:r>
            <a:endParaRPr lang="de-DE" sz="2800" dirty="0">
              <a:latin typeface="Comic Sans MS" charset="0"/>
            </a:endParaRPr>
          </a:p>
        </p:txBody>
      </p:sp>
      <p:grpSp>
        <p:nvGrpSpPr>
          <p:cNvPr id="2" name="Group 1"/>
          <p:cNvGrpSpPr/>
          <p:nvPr/>
        </p:nvGrpSpPr>
        <p:grpSpPr>
          <a:xfrm>
            <a:off x="2790437" y="1125575"/>
            <a:ext cx="3150000" cy="1395000"/>
            <a:chOff x="3060437" y="2970575"/>
            <a:chExt cx="3150000" cy="1395000"/>
          </a:xfrm>
        </p:grpSpPr>
        <p:graphicFrame>
          <p:nvGraphicFramePr>
            <p:cNvPr id="56" name="Object 9"/>
            <p:cNvGraphicFramePr>
              <a:graphicFrameLocks noChangeAspect="1"/>
            </p:cNvGraphicFramePr>
            <p:nvPr>
              <p:extLst>
                <p:ext uri="{D42A27DB-BD31-4B8C-83A1-F6EECF244321}">
                  <p14:modId xmlns:p14="http://schemas.microsoft.com/office/powerpoint/2010/main" val="2241826237"/>
                </p:ext>
              </p:extLst>
            </p:nvPr>
          </p:nvGraphicFramePr>
          <p:xfrm>
            <a:off x="3465437" y="3555575"/>
            <a:ext cx="2209800" cy="463550"/>
          </p:xfrm>
          <a:graphic>
            <a:graphicData uri="http://schemas.openxmlformats.org/presentationml/2006/ole">
              <mc:AlternateContent xmlns:mc="http://schemas.openxmlformats.org/markup-compatibility/2006">
                <mc:Choice xmlns:v="urn:schemas-microsoft-com:vml" Requires="v">
                  <p:oleObj spid="_x0000_s2126875" name="Equation" r:id="rId4" imgW="1282700" imgH="266700" progId="Equation.3">
                    <p:embed/>
                  </p:oleObj>
                </mc:Choice>
                <mc:Fallback>
                  <p:oleObj name="Equation" r:id="rId4" imgW="1282700" imgH="266700" progId="Equation.3">
                    <p:embed/>
                    <p:pic>
                      <p:nvPicPr>
                        <p:cNvPr id="0" name=""/>
                        <p:cNvPicPr>
                          <a:picLocks noChangeAspect="1" noChangeArrowheads="1"/>
                        </p:cNvPicPr>
                        <p:nvPr/>
                      </p:nvPicPr>
                      <p:blipFill>
                        <a:blip r:embed="rId5"/>
                        <a:srcRect/>
                        <a:stretch>
                          <a:fillRect/>
                        </a:stretch>
                      </p:blipFill>
                      <p:spPr bwMode="auto">
                        <a:xfrm>
                          <a:off x="3465437" y="3555575"/>
                          <a:ext cx="2209800" cy="4635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 name="Rectangle 2"/>
            <p:cNvSpPr>
              <a:spLocks noChangeArrowheads="1"/>
            </p:cNvSpPr>
            <p:nvPr/>
          </p:nvSpPr>
          <p:spPr bwMode="auto">
            <a:xfrm>
              <a:off x="4005437" y="3060575"/>
              <a:ext cx="1080000" cy="45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Code</a:t>
              </a:r>
              <a:endParaRPr lang="de-DE" sz="1400" dirty="0">
                <a:latin typeface="Comic Sans MS" charset="0"/>
              </a:endParaRPr>
            </a:p>
          </p:txBody>
        </p:sp>
        <p:sp>
          <p:nvSpPr>
            <p:cNvPr id="4" name="Oval 3"/>
            <p:cNvSpPr/>
            <p:nvPr/>
          </p:nvSpPr>
          <p:spPr bwMode="auto">
            <a:xfrm>
              <a:off x="3060437" y="2970575"/>
              <a:ext cx="3150000" cy="1395000"/>
            </a:xfrm>
            <a:prstGeom prst="ellipse">
              <a:avLst/>
            </a:prstGeom>
            <a:noFill/>
            <a:ln w="349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grpSp>
        <p:nvGrpSpPr>
          <p:cNvPr id="16" name="Group 15"/>
          <p:cNvGrpSpPr/>
          <p:nvPr/>
        </p:nvGrpSpPr>
        <p:grpSpPr>
          <a:xfrm>
            <a:off x="1843088" y="2655575"/>
            <a:ext cx="5446712" cy="3510000"/>
            <a:chOff x="1843088" y="2655575"/>
            <a:chExt cx="5446712" cy="3510000"/>
          </a:xfrm>
        </p:grpSpPr>
        <p:cxnSp>
          <p:nvCxnSpPr>
            <p:cNvPr id="40" name="Straight Arrow Connector 39"/>
            <p:cNvCxnSpPr/>
            <p:nvPr/>
          </p:nvCxnSpPr>
          <p:spPr bwMode="auto">
            <a:xfrm flipV="1">
              <a:off x="3195437" y="3960575"/>
              <a:ext cx="270000" cy="10800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61" name="Rectangle 2"/>
            <p:cNvSpPr>
              <a:spLocks noChangeArrowheads="1"/>
            </p:cNvSpPr>
            <p:nvPr/>
          </p:nvSpPr>
          <p:spPr bwMode="auto">
            <a:xfrm>
              <a:off x="2475437" y="5040575"/>
              <a:ext cx="1395000" cy="810000"/>
            </a:xfrm>
            <a:prstGeom prst="rect">
              <a:avLst/>
            </a:prstGeom>
            <a:solidFill>
              <a:schemeClr val="bg1"/>
            </a:solid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000" dirty="0" smtClean="0">
                  <a:latin typeface="Comic Sans MS" charset="0"/>
                </a:rPr>
                <a:t>Sensing </a:t>
              </a:r>
              <a:r>
                <a:rPr lang="en-US" sz="2000" dirty="0" err="1" smtClean="0">
                  <a:latin typeface="Comic Sans MS" charset="0"/>
                </a:rPr>
                <a:t>qubit</a:t>
              </a:r>
              <a:endParaRPr lang="de-DE" sz="2000" dirty="0">
                <a:latin typeface="Comic Sans MS" charset="0"/>
              </a:endParaRPr>
            </a:p>
          </p:txBody>
        </p:sp>
        <p:sp>
          <p:nvSpPr>
            <p:cNvPr id="3" name="Down Arrow 2"/>
            <p:cNvSpPr/>
            <p:nvPr/>
          </p:nvSpPr>
          <p:spPr bwMode="auto">
            <a:xfrm>
              <a:off x="4095437" y="2655575"/>
              <a:ext cx="450000" cy="360000"/>
            </a:xfrm>
            <a:prstGeom prst="down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2115437" y="4095575"/>
              <a:ext cx="90000" cy="90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34" name="Oval 33"/>
            <p:cNvSpPr/>
            <p:nvPr/>
          </p:nvSpPr>
          <p:spPr bwMode="auto">
            <a:xfrm>
              <a:off x="2115437" y="4275575"/>
              <a:ext cx="90000" cy="90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35" name="Oval 34"/>
            <p:cNvSpPr/>
            <p:nvPr/>
          </p:nvSpPr>
          <p:spPr bwMode="auto">
            <a:xfrm>
              <a:off x="2115437" y="4455575"/>
              <a:ext cx="90000" cy="90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14" name="Group 13"/>
            <p:cNvGrpSpPr/>
            <p:nvPr/>
          </p:nvGrpSpPr>
          <p:grpSpPr>
            <a:xfrm>
              <a:off x="1843088" y="3119075"/>
              <a:ext cx="5446712" cy="3046500"/>
              <a:chOff x="1843088" y="3119075"/>
              <a:chExt cx="5446712" cy="3046500"/>
            </a:xfrm>
          </p:grpSpPr>
          <p:cxnSp>
            <p:nvCxnSpPr>
              <p:cNvPr id="44" name="Straight Arrow Connector 43"/>
              <p:cNvCxnSpPr/>
              <p:nvPr/>
            </p:nvCxnSpPr>
            <p:spPr bwMode="auto">
              <a:xfrm flipH="1" flipV="1">
                <a:off x="4770437" y="4050575"/>
                <a:ext cx="675000" cy="13500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graphicFrame>
            <p:nvGraphicFramePr>
              <p:cNvPr id="33" name="Object 9"/>
              <p:cNvGraphicFramePr>
                <a:graphicFrameLocks noChangeAspect="1"/>
              </p:cNvGraphicFramePr>
              <p:nvPr>
                <p:extLst>
                  <p:ext uri="{D42A27DB-BD31-4B8C-83A1-F6EECF244321}">
                    <p14:modId xmlns:p14="http://schemas.microsoft.com/office/powerpoint/2010/main" val="2693931574"/>
                  </p:ext>
                </p:extLst>
              </p:nvPr>
            </p:nvGraphicFramePr>
            <p:xfrm>
              <a:off x="1843088" y="3119075"/>
              <a:ext cx="5446712" cy="1609725"/>
            </p:xfrm>
            <a:graphic>
              <a:graphicData uri="http://schemas.openxmlformats.org/presentationml/2006/ole">
                <mc:AlternateContent xmlns:mc="http://schemas.openxmlformats.org/markup-compatibility/2006">
                  <mc:Choice xmlns:v="urn:schemas-microsoft-com:vml" Requires="v">
                    <p:oleObj spid="_x0000_s2126876" name="Equation" r:id="rId6" imgW="3162300" imgH="927100" progId="Equation.3">
                      <p:embed/>
                    </p:oleObj>
                  </mc:Choice>
                  <mc:Fallback>
                    <p:oleObj name="Equation" r:id="rId6" imgW="3162300" imgH="927100" progId="Equation.3">
                      <p:embed/>
                      <p:pic>
                        <p:nvPicPr>
                          <p:cNvPr id="0" name=""/>
                          <p:cNvPicPr>
                            <a:picLocks noChangeAspect="1" noChangeArrowheads="1"/>
                          </p:cNvPicPr>
                          <p:nvPr/>
                        </p:nvPicPr>
                        <p:blipFill>
                          <a:blip r:embed="rId7"/>
                          <a:srcRect/>
                          <a:stretch>
                            <a:fillRect/>
                          </a:stretch>
                        </p:blipFill>
                        <p:spPr bwMode="auto">
                          <a:xfrm>
                            <a:off x="1843088" y="3119075"/>
                            <a:ext cx="5446712" cy="16097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7" name="Straight Arrow Connector 36"/>
              <p:cNvCxnSpPr/>
              <p:nvPr/>
            </p:nvCxnSpPr>
            <p:spPr bwMode="auto">
              <a:xfrm flipV="1">
                <a:off x="5625437" y="3915575"/>
                <a:ext cx="135000" cy="15300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39" name="Straight Arrow Connector 38"/>
              <p:cNvCxnSpPr/>
              <p:nvPr/>
            </p:nvCxnSpPr>
            <p:spPr bwMode="auto">
              <a:xfrm flipV="1">
                <a:off x="5760437" y="3870575"/>
                <a:ext cx="585000" cy="15750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42" name="Rectangle 2"/>
              <p:cNvSpPr>
                <a:spLocks noChangeArrowheads="1"/>
              </p:cNvSpPr>
              <p:nvPr/>
            </p:nvSpPr>
            <p:spPr bwMode="auto">
              <a:xfrm>
                <a:off x="4950437" y="5355575"/>
                <a:ext cx="1395000" cy="810000"/>
              </a:xfrm>
              <a:prstGeom prst="rect">
                <a:avLst/>
              </a:prstGeom>
              <a:solidFill>
                <a:schemeClr val="bg1"/>
              </a:solid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000" dirty="0" smtClean="0">
                    <a:latin typeface="Comic Sans MS" charset="0"/>
                  </a:rPr>
                  <a:t>Good </a:t>
                </a:r>
                <a:r>
                  <a:rPr lang="en-US" sz="2000" dirty="0" err="1" smtClean="0">
                    <a:latin typeface="Comic Sans MS" charset="0"/>
                  </a:rPr>
                  <a:t>qubits</a:t>
                </a:r>
                <a:endParaRPr lang="de-DE" sz="2000" dirty="0">
                  <a:latin typeface="Comic Sans MS" charset="0"/>
                </a:endParaRPr>
              </a:p>
            </p:txBody>
          </p:sp>
        </p:grpSp>
      </p:grpSp>
      <p:sp>
        <p:nvSpPr>
          <p:cNvPr id="5" name="Footer Placeholder 4"/>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spTree>
    <p:extLst>
      <p:ext uri="{BB962C8B-B14F-4D97-AF65-F5344CB8AC3E}">
        <p14:creationId xmlns:p14="http://schemas.microsoft.com/office/powerpoint/2010/main" val="27962497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630437" y="135575"/>
            <a:ext cx="8730000" cy="630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Example: fighting dissipation</a:t>
            </a:r>
            <a:endParaRPr lang="de-DE" sz="2400" dirty="0">
              <a:latin typeface="Comic Sans MS" charset="0"/>
            </a:endParaRPr>
          </a:p>
        </p:txBody>
      </p:sp>
      <p:grpSp>
        <p:nvGrpSpPr>
          <p:cNvPr id="5" name="Group 4"/>
          <p:cNvGrpSpPr/>
          <p:nvPr/>
        </p:nvGrpSpPr>
        <p:grpSpPr>
          <a:xfrm>
            <a:off x="3645437" y="1125575"/>
            <a:ext cx="2943225" cy="1739900"/>
            <a:chOff x="3015437" y="1365675"/>
            <a:chExt cx="2943225" cy="1739900"/>
          </a:xfrm>
        </p:grpSpPr>
        <p:graphicFrame>
          <p:nvGraphicFramePr>
            <p:cNvPr id="25" name="Object 5"/>
            <p:cNvGraphicFramePr>
              <a:graphicFrameLocks noChangeAspect="1"/>
            </p:cNvGraphicFramePr>
            <p:nvPr>
              <p:extLst>
                <p:ext uri="{D42A27DB-BD31-4B8C-83A1-F6EECF244321}">
                  <p14:modId xmlns:p14="http://schemas.microsoft.com/office/powerpoint/2010/main" val="4085043555"/>
                </p:ext>
              </p:extLst>
            </p:nvPr>
          </p:nvGraphicFramePr>
          <p:xfrm>
            <a:off x="3197999" y="2302300"/>
            <a:ext cx="515937" cy="409575"/>
          </p:xfrm>
          <a:graphic>
            <a:graphicData uri="http://schemas.openxmlformats.org/presentationml/2006/ole">
              <mc:AlternateContent xmlns:mc="http://schemas.openxmlformats.org/markup-compatibility/2006">
                <mc:Choice xmlns:v="urn:schemas-microsoft-com:vml" Requires="v">
                  <p:oleObj spid="_x0000_s2127964" name="Equation" r:id="rId4" imgW="228600" imgH="241200" progId="Equation.DSMT4">
                    <p:embed/>
                  </p:oleObj>
                </mc:Choice>
                <mc:Fallback>
                  <p:oleObj name="Equation" r:id="rId4" imgW="228600" imgH="241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999" y="2302300"/>
                          <a:ext cx="51593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6" name="Object 6"/>
            <p:cNvGraphicFramePr>
              <a:graphicFrameLocks noChangeAspect="1"/>
            </p:cNvGraphicFramePr>
            <p:nvPr>
              <p:extLst>
                <p:ext uri="{D42A27DB-BD31-4B8C-83A1-F6EECF244321}">
                  <p14:modId xmlns:p14="http://schemas.microsoft.com/office/powerpoint/2010/main" val="277173762"/>
                </p:ext>
              </p:extLst>
            </p:nvPr>
          </p:nvGraphicFramePr>
          <p:xfrm>
            <a:off x="3220224" y="1668888"/>
            <a:ext cx="515937" cy="434975"/>
          </p:xfrm>
          <a:graphic>
            <a:graphicData uri="http://schemas.openxmlformats.org/presentationml/2006/ole">
              <mc:AlternateContent xmlns:mc="http://schemas.openxmlformats.org/markup-compatibility/2006">
                <mc:Choice xmlns:v="urn:schemas-microsoft-com:vml" Requires="v">
                  <p:oleObj spid="_x0000_s2127965" name="Equation" r:id="rId6" imgW="215640" imgH="241200" progId="Equation.DSMT4">
                    <p:embed/>
                  </p:oleObj>
                </mc:Choice>
                <mc:Fallback>
                  <p:oleObj name="Equation" r:id="rId6" imgW="215640" imgH="241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0224" y="1668888"/>
                          <a:ext cx="51593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8" name="Object 7"/>
            <p:cNvGraphicFramePr>
              <a:graphicFrameLocks noChangeAspect="1"/>
            </p:cNvGraphicFramePr>
            <p:nvPr>
              <p:extLst>
                <p:ext uri="{D42A27DB-BD31-4B8C-83A1-F6EECF244321}">
                  <p14:modId xmlns:p14="http://schemas.microsoft.com/office/powerpoint/2010/main" val="3500067527"/>
                </p:ext>
              </p:extLst>
            </p:nvPr>
          </p:nvGraphicFramePr>
          <p:xfrm>
            <a:off x="3944124" y="1889550"/>
            <a:ext cx="290512" cy="279400"/>
          </p:xfrm>
          <a:graphic>
            <a:graphicData uri="http://schemas.openxmlformats.org/presentationml/2006/ole">
              <mc:AlternateContent xmlns:mc="http://schemas.openxmlformats.org/markup-compatibility/2006">
                <mc:Choice xmlns:v="urn:schemas-microsoft-com:vml" Requires="v">
                  <p:oleObj spid="_x0000_s2127966" name="Equation" r:id="rId8" imgW="139680" imgH="177480" progId="Equation.DSMT4">
                    <p:embed/>
                  </p:oleObj>
                </mc:Choice>
                <mc:Fallback>
                  <p:oleObj name="Equation" r:id="rId8" imgW="139680" imgH="177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4124" y="1889550"/>
                          <a:ext cx="290512"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9" name="Oval 8"/>
            <p:cNvSpPr>
              <a:spLocks noChangeArrowheads="1"/>
            </p:cNvSpPr>
            <p:nvPr/>
          </p:nvSpPr>
          <p:spPr bwMode="auto">
            <a:xfrm>
              <a:off x="3015437" y="1365675"/>
              <a:ext cx="2490787" cy="17399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30" name="Line 9"/>
            <p:cNvSpPr>
              <a:spLocks noChangeShapeType="1"/>
            </p:cNvSpPr>
            <p:nvPr/>
          </p:nvSpPr>
          <p:spPr bwMode="auto">
            <a:xfrm>
              <a:off x="3675837" y="1900663"/>
              <a:ext cx="16843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10"/>
            <p:cNvSpPr>
              <a:spLocks noChangeShapeType="1"/>
            </p:cNvSpPr>
            <p:nvPr/>
          </p:nvSpPr>
          <p:spPr bwMode="auto">
            <a:xfrm>
              <a:off x="3677424" y="2524550"/>
              <a:ext cx="16843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11"/>
            <p:cNvSpPr>
              <a:spLocks noChangeShapeType="1"/>
            </p:cNvSpPr>
            <p:nvPr/>
          </p:nvSpPr>
          <p:spPr bwMode="auto">
            <a:xfrm flipH="1">
              <a:off x="4710887" y="1945113"/>
              <a:ext cx="0" cy="5349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 name="Line 12"/>
            <p:cNvSpPr>
              <a:spLocks noChangeShapeType="1"/>
            </p:cNvSpPr>
            <p:nvPr/>
          </p:nvSpPr>
          <p:spPr bwMode="auto">
            <a:xfrm>
              <a:off x="3702824" y="2124500"/>
              <a:ext cx="1660525" cy="0"/>
            </a:xfrm>
            <a:prstGeom prst="line">
              <a:avLst/>
            </a:prstGeom>
            <a:noFill/>
            <a:ln w="222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36" name="Object 16"/>
            <p:cNvGraphicFramePr>
              <a:graphicFrameLocks noChangeAspect="1"/>
            </p:cNvGraphicFramePr>
            <p:nvPr>
              <p:extLst>
                <p:ext uri="{D42A27DB-BD31-4B8C-83A1-F6EECF244321}">
                  <p14:modId xmlns:p14="http://schemas.microsoft.com/office/powerpoint/2010/main" val="3651438975"/>
                </p:ext>
              </p:extLst>
            </p:nvPr>
          </p:nvGraphicFramePr>
          <p:xfrm>
            <a:off x="4771212" y="2078463"/>
            <a:ext cx="588962" cy="314325"/>
          </p:xfrm>
          <a:graphic>
            <a:graphicData uri="http://schemas.openxmlformats.org/presentationml/2006/ole">
              <mc:AlternateContent xmlns:mc="http://schemas.openxmlformats.org/markup-compatibility/2006">
                <mc:Choice xmlns:v="urn:schemas-microsoft-com:vml" Requires="v">
                  <p:oleObj spid="_x0000_s2127967" name="Equation" r:id="rId10" imgW="330120" imgH="228600" progId="Equation.DSMT4">
                    <p:embed/>
                  </p:oleObj>
                </mc:Choice>
                <mc:Fallback>
                  <p:oleObj name="Equation" r:id="rId10" imgW="33012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71212" y="2078463"/>
                          <a:ext cx="588962"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8" name="Object 18"/>
            <p:cNvGraphicFramePr>
              <a:graphicFrameLocks noChangeAspect="1"/>
            </p:cNvGraphicFramePr>
            <p:nvPr>
              <p:extLst>
                <p:ext uri="{D42A27DB-BD31-4B8C-83A1-F6EECF244321}">
                  <p14:modId xmlns:p14="http://schemas.microsoft.com/office/powerpoint/2010/main" val="294863751"/>
                </p:ext>
              </p:extLst>
            </p:nvPr>
          </p:nvGraphicFramePr>
          <p:xfrm>
            <a:off x="5244287" y="1710163"/>
            <a:ext cx="714375" cy="419100"/>
          </p:xfrm>
          <a:graphic>
            <a:graphicData uri="http://schemas.openxmlformats.org/presentationml/2006/ole">
              <mc:AlternateContent xmlns:mc="http://schemas.openxmlformats.org/markup-compatibility/2006">
                <mc:Choice xmlns:v="urn:schemas-microsoft-com:vml" Requires="v">
                  <p:oleObj spid="_x0000_s2127968" name="Equation" r:id="rId12" imgW="291960" imgH="228600" progId="Equation.DSMT4">
                    <p:embed/>
                  </p:oleObj>
                </mc:Choice>
                <mc:Fallback>
                  <p:oleObj name="Equation" r:id="rId12" imgW="291960" imgH="2286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44287" y="1710163"/>
                          <a:ext cx="714375"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39" name="Rectangle 2"/>
          <p:cNvSpPr>
            <a:spLocks noChangeArrowheads="1"/>
          </p:cNvSpPr>
          <p:nvPr/>
        </p:nvSpPr>
        <p:spPr bwMode="auto">
          <a:xfrm>
            <a:off x="1800437" y="3015575"/>
            <a:ext cx="3105000" cy="1350000"/>
          </a:xfrm>
          <a:prstGeom prst="rect">
            <a:avLst/>
          </a:prstGeom>
          <a:noFill/>
          <a:ln w="9525">
            <a:solidFill>
              <a:srgbClr val="000090"/>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400" dirty="0" smtClean="0">
                <a:latin typeface="Comic Sans MS" charset="0"/>
              </a:rPr>
              <a:t>Using dynamical decoupling have to be faster than</a:t>
            </a:r>
            <a:endParaRPr lang="de-DE" sz="2400" dirty="0">
              <a:latin typeface="Comic Sans MS" charset="0"/>
            </a:endParaRPr>
          </a:p>
        </p:txBody>
      </p:sp>
      <p:graphicFrame>
        <p:nvGraphicFramePr>
          <p:cNvPr id="40" name="Object 9"/>
          <p:cNvGraphicFramePr>
            <a:graphicFrameLocks noChangeAspect="1"/>
          </p:cNvGraphicFramePr>
          <p:nvPr>
            <p:extLst>
              <p:ext uri="{D42A27DB-BD31-4B8C-83A1-F6EECF244321}">
                <p14:modId xmlns:p14="http://schemas.microsoft.com/office/powerpoint/2010/main" val="452510013"/>
              </p:ext>
            </p:extLst>
          </p:nvPr>
        </p:nvGraphicFramePr>
        <p:xfrm>
          <a:off x="5086350" y="3092450"/>
          <a:ext cx="2366963" cy="1082675"/>
        </p:xfrm>
        <a:graphic>
          <a:graphicData uri="http://schemas.openxmlformats.org/presentationml/2006/ole">
            <mc:AlternateContent xmlns:mc="http://schemas.openxmlformats.org/markup-compatibility/2006">
              <mc:Choice xmlns:v="urn:schemas-microsoft-com:vml" Requires="v">
                <p:oleObj spid="_x0000_s2127969" name="Equation" r:id="rId14" imgW="952500" imgH="431800" progId="Equation.3">
                  <p:embed/>
                </p:oleObj>
              </mc:Choice>
              <mc:Fallback>
                <p:oleObj name="Equation" r:id="rId14" imgW="952500" imgH="431800" progId="Equation.3">
                  <p:embed/>
                  <p:pic>
                    <p:nvPicPr>
                      <p:cNvPr id="0" name=""/>
                      <p:cNvPicPr>
                        <a:picLocks noChangeAspect="1" noChangeArrowheads="1"/>
                      </p:cNvPicPr>
                      <p:nvPr/>
                    </p:nvPicPr>
                    <p:blipFill>
                      <a:blip r:embed="rId15"/>
                      <a:srcRect/>
                      <a:stretch>
                        <a:fillRect/>
                      </a:stretch>
                    </p:blipFill>
                    <p:spPr bwMode="auto">
                      <a:xfrm>
                        <a:off x="5086350" y="3092450"/>
                        <a:ext cx="2366963" cy="1082675"/>
                      </a:xfrm>
                      <a:prstGeom prst="rect">
                        <a:avLst/>
                      </a:prstGeom>
                      <a:noFill/>
                      <a:ln w="9525">
                        <a:solidFill>
                          <a:srgbClr val="0000FF"/>
                        </a:solidFill>
                        <a:miter lim="800000"/>
                        <a:headEnd/>
                        <a:tailEnd/>
                      </a:ln>
                      <a:extLst/>
                    </p:spPr>
                  </p:pic>
                </p:oleObj>
              </mc:Fallback>
            </mc:AlternateContent>
          </a:graphicData>
        </a:graphic>
      </p:graphicFrame>
      <p:sp>
        <p:nvSpPr>
          <p:cNvPr id="41" name="Rectangle 2"/>
          <p:cNvSpPr>
            <a:spLocks noChangeArrowheads="1"/>
          </p:cNvSpPr>
          <p:nvPr/>
        </p:nvSpPr>
        <p:spPr bwMode="auto">
          <a:xfrm>
            <a:off x="1755437" y="4590575"/>
            <a:ext cx="3105000" cy="1350000"/>
          </a:xfrm>
          <a:prstGeom prst="rect">
            <a:avLst/>
          </a:prstGeom>
          <a:noFill/>
          <a:ln w="9525">
            <a:solidFill>
              <a:srgbClr val="000090"/>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400" dirty="0" smtClean="0">
                <a:latin typeface="Comic Sans MS" charset="0"/>
              </a:rPr>
              <a:t>Using error correction have to be faster than</a:t>
            </a:r>
            <a:endParaRPr lang="de-DE" sz="2400" dirty="0">
              <a:latin typeface="Comic Sans MS" charset="0"/>
            </a:endParaRPr>
          </a:p>
        </p:txBody>
      </p:sp>
      <p:graphicFrame>
        <p:nvGraphicFramePr>
          <p:cNvPr id="42" name="Object 9"/>
          <p:cNvGraphicFramePr>
            <a:graphicFrameLocks noChangeAspect="1"/>
          </p:cNvGraphicFramePr>
          <p:nvPr>
            <p:extLst>
              <p:ext uri="{D42A27DB-BD31-4B8C-83A1-F6EECF244321}">
                <p14:modId xmlns:p14="http://schemas.microsoft.com/office/powerpoint/2010/main" val="3796767146"/>
              </p:ext>
            </p:extLst>
          </p:nvPr>
        </p:nvGraphicFramePr>
        <p:xfrm>
          <a:off x="5246688" y="4699000"/>
          <a:ext cx="1957387" cy="1019175"/>
        </p:xfrm>
        <a:graphic>
          <a:graphicData uri="http://schemas.openxmlformats.org/presentationml/2006/ole">
            <mc:AlternateContent xmlns:mc="http://schemas.openxmlformats.org/markup-compatibility/2006">
              <mc:Choice xmlns:v="urn:schemas-microsoft-com:vml" Requires="v">
                <p:oleObj spid="_x0000_s2127970" name="Equation" r:id="rId16" imgW="787400" imgH="406400" progId="Equation.3">
                  <p:embed/>
                </p:oleObj>
              </mc:Choice>
              <mc:Fallback>
                <p:oleObj name="Equation" r:id="rId16" imgW="787400" imgH="406400" progId="Equation.3">
                  <p:embed/>
                  <p:pic>
                    <p:nvPicPr>
                      <p:cNvPr id="0" name=""/>
                      <p:cNvPicPr>
                        <a:picLocks noChangeAspect="1" noChangeArrowheads="1"/>
                      </p:cNvPicPr>
                      <p:nvPr/>
                    </p:nvPicPr>
                    <p:blipFill>
                      <a:blip r:embed="rId17"/>
                      <a:srcRect/>
                      <a:stretch>
                        <a:fillRect/>
                      </a:stretch>
                    </p:blipFill>
                    <p:spPr bwMode="auto">
                      <a:xfrm>
                        <a:off x="5246688" y="4699000"/>
                        <a:ext cx="1957387" cy="1019175"/>
                      </a:xfrm>
                      <a:prstGeom prst="rect">
                        <a:avLst/>
                      </a:prstGeom>
                      <a:noFill/>
                      <a:ln w="9525">
                        <a:solidFill>
                          <a:srgbClr val="0000FF"/>
                        </a:solidFill>
                        <a:miter lim="800000"/>
                        <a:headEnd/>
                        <a:tailEnd/>
                      </a:ln>
                      <a:extLst/>
                    </p:spPr>
                  </p:pic>
                </p:oleObj>
              </mc:Fallback>
            </mc:AlternateContent>
          </a:graphicData>
        </a:graphic>
      </p:graphicFrame>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spTree>
    <p:extLst>
      <p:ext uri="{BB962C8B-B14F-4D97-AF65-F5344CB8AC3E}">
        <p14:creationId xmlns:p14="http://schemas.microsoft.com/office/powerpoint/2010/main" val="32317802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630437" y="135575"/>
            <a:ext cx="8730000" cy="630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Example: fighting T1</a:t>
            </a:r>
            <a:endParaRPr lang="de-DE" sz="2400" dirty="0">
              <a:latin typeface="Comic Sans MS" charset="0"/>
            </a:endParaRPr>
          </a:p>
        </p:txBody>
      </p:sp>
      <p:sp>
        <p:nvSpPr>
          <p:cNvPr id="39" name="Rectangle 2"/>
          <p:cNvSpPr>
            <a:spLocks noChangeArrowheads="1"/>
          </p:cNvSpPr>
          <p:nvPr/>
        </p:nvSpPr>
        <p:spPr bwMode="auto">
          <a:xfrm>
            <a:off x="1800437" y="3015575"/>
            <a:ext cx="3105000" cy="1350000"/>
          </a:xfrm>
          <a:prstGeom prst="rect">
            <a:avLst/>
          </a:prstGeom>
          <a:noFill/>
          <a:ln w="9525">
            <a:solidFill>
              <a:srgbClr val="000090"/>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400" dirty="0" smtClean="0">
                <a:latin typeface="Comic Sans MS" charset="0"/>
              </a:rPr>
              <a:t>Using dynamical decoupling have to be faster than</a:t>
            </a:r>
            <a:endParaRPr lang="de-DE" sz="2400" dirty="0">
              <a:latin typeface="Comic Sans MS" charset="0"/>
            </a:endParaRPr>
          </a:p>
        </p:txBody>
      </p:sp>
      <p:graphicFrame>
        <p:nvGraphicFramePr>
          <p:cNvPr id="40" name="Object 9"/>
          <p:cNvGraphicFramePr>
            <a:graphicFrameLocks noChangeAspect="1"/>
          </p:cNvGraphicFramePr>
          <p:nvPr>
            <p:extLst>
              <p:ext uri="{D42A27DB-BD31-4B8C-83A1-F6EECF244321}">
                <p14:modId xmlns:p14="http://schemas.microsoft.com/office/powerpoint/2010/main" val="99274720"/>
              </p:ext>
            </p:extLst>
          </p:nvPr>
        </p:nvGraphicFramePr>
        <p:xfrm>
          <a:off x="5282562" y="3092400"/>
          <a:ext cx="2682875" cy="1273175"/>
        </p:xfrm>
        <a:graphic>
          <a:graphicData uri="http://schemas.openxmlformats.org/presentationml/2006/ole">
            <mc:AlternateContent xmlns:mc="http://schemas.openxmlformats.org/markup-compatibility/2006">
              <mc:Choice xmlns:v="urn:schemas-microsoft-com:vml" Requires="v">
                <p:oleObj spid="_x0000_s2128923" name="Equation" r:id="rId4" imgW="1079500" imgH="508000" progId="Equation.3">
                  <p:embed/>
                </p:oleObj>
              </mc:Choice>
              <mc:Fallback>
                <p:oleObj name="Equation" r:id="rId4" imgW="1079500" imgH="508000" progId="Equation.3">
                  <p:embed/>
                  <p:pic>
                    <p:nvPicPr>
                      <p:cNvPr id="0" name=""/>
                      <p:cNvPicPr>
                        <a:picLocks noChangeAspect="1" noChangeArrowheads="1"/>
                      </p:cNvPicPr>
                      <p:nvPr/>
                    </p:nvPicPr>
                    <p:blipFill>
                      <a:blip r:embed="rId5"/>
                      <a:srcRect/>
                      <a:stretch>
                        <a:fillRect/>
                      </a:stretch>
                    </p:blipFill>
                    <p:spPr bwMode="auto">
                      <a:xfrm>
                        <a:off x="5282562" y="3092400"/>
                        <a:ext cx="2682875" cy="1273175"/>
                      </a:xfrm>
                      <a:prstGeom prst="rect">
                        <a:avLst/>
                      </a:prstGeom>
                      <a:noFill/>
                      <a:ln w="9525">
                        <a:solidFill>
                          <a:srgbClr val="0000FF"/>
                        </a:solidFill>
                        <a:miter lim="800000"/>
                        <a:headEnd/>
                        <a:tailEnd/>
                      </a:ln>
                      <a:extLst/>
                    </p:spPr>
                  </p:pic>
                </p:oleObj>
              </mc:Fallback>
            </mc:AlternateContent>
          </a:graphicData>
        </a:graphic>
      </p:graphicFrame>
      <p:sp>
        <p:nvSpPr>
          <p:cNvPr id="41" name="Rectangle 2"/>
          <p:cNvSpPr>
            <a:spLocks noChangeArrowheads="1"/>
          </p:cNvSpPr>
          <p:nvPr/>
        </p:nvSpPr>
        <p:spPr bwMode="auto">
          <a:xfrm>
            <a:off x="1755437" y="4590575"/>
            <a:ext cx="3105000" cy="1350000"/>
          </a:xfrm>
          <a:prstGeom prst="rect">
            <a:avLst/>
          </a:prstGeom>
          <a:noFill/>
          <a:ln w="9525">
            <a:solidFill>
              <a:srgbClr val="000090"/>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400" dirty="0" smtClean="0">
                <a:latin typeface="Comic Sans MS" charset="0"/>
              </a:rPr>
              <a:t>Using error correction have to be faster than</a:t>
            </a:r>
            <a:endParaRPr lang="de-DE" sz="2400" dirty="0">
              <a:latin typeface="Comic Sans MS" charset="0"/>
            </a:endParaRPr>
          </a:p>
        </p:txBody>
      </p:sp>
      <p:graphicFrame>
        <p:nvGraphicFramePr>
          <p:cNvPr id="42" name="Object 9"/>
          <p:cNvGraphicFramePr>
            <a:graphicFrameLocks noChangeAspect="1"/>
          </p:cNvGraphicFramePr>
          <p:nvPr>
            <p:extLst>
              <p:ext uri="{D42A27DB-BD31-4B8C-83A1-F6EECF244321}">
                <p14:modId xmlns:p14="http://schemas.microsoft.com/office/powerpoint/2010/main" val="743803002"/>
              </p:ext>
            </p:extLst>
          </p:nvPr>
        </p:nvGraphicFramePr>
        <p:xfrm>
          <a:off x="5624513" y="4953000"/>
          <a:ext cx="1200150" cy="509588"/>
        </p:xfrm>
        <a:graphic>
          <a:graphicData uri="http://schemas.openxmlformats.org/presentationml/2006/ole">
            <mc:AlternateContent xmlns:mc="http://schemas.openxmlformats.org/markup-compatibility/2006">
              <mc:Choice xmlns:v="urn:schemas-microsoft-com:vml" Requires="v">
                <p:oleObj spid="_x0000_s2128924" name="Equation" r:id="rId6" imgW="482600" imgH="203200" progId="Equation.3">
                  <p:embed/>
                </p:oleObj>
              </mc:Choice>
              <mc:Fallback>
                <p:oleObj name="Equation" r:id="rId6" imgW="482600" imgH="203200" progId="Equation.3">
                  <p:embed/>
                  <p:pic>
                    <p:nvPicPr>
                      <p:cNvPr id="0" name=""/>
                      <p:cNvPicPr>
                        <a:picLocks noChangeAspect="1" noChangeArrowheads="1"/>
                      </p:cNvPicPr>
                      <p:nvPr/>
                    </p:nvPicPr>
                    <p:blipFill>
                      <a:blip r:embed="rId7"/>
                      <a:srcRect/>
                      <a:stretch>
                        <a:fillRect/>
                      </a:stretch>
                    </p:blipFill>
                    <p:spPr bwMode="auto">
                      <a:xfrm>
                        <a:off x="5624513" y="4953000"/>
                        <a:ext cx="1200150" cy="509588"/>
                      </a:xfrm>
                      <a:prstGeom prst="rect">
                        <a:avLst/>
                      </a:prstGeom>
                      <a:noFill/>
                      <a:ln w="9525">
                        <a:solidFill>
                          <a:srgbClr val="0000FF"/>
                        </a:solidFill>
                        <a:miter lim="800000"/>
                        <a:headEnd/>
                        <a:tailEnd/>
                      </a:ln>
                      <a:extLst/>
                    </p:spPr>
                  </p:pic>
                </p:oleObj>
              </mc:Fallback>
            </mc:AlternateContent>
          </a:graphicData>
        </a:graphic>
      </p:graphicFrame>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pic>
        <p:nvPicPr>
          <p:cNvPr id="20" name="Picture 2"/>
          <p:cNvPicPr>
            <a:picLocks noChangeAspect="1" noChangeArrowheads="1"/>
          </p:cNvPicPr>
          <p:nvPr/>
        </p:nvPicPr>
        <p:blipFill>
          <a:blip r:embed="rId8" cstate="print"/>
          <a:srcRect/>
          <a:stretch>
            <a:fillRect/>
          </a:stretch>
        </p:blipFill>
        <p:spPr bwMode="auto">
          <a:xfrm>
            <a:off x="3375437" y="1170575"/>
            <a:ext cx="2700000" cy="1692331"/>
          </a:xfrm>
          <a:prstGeom prst="rect">
            <a:avLst/>
          </a:prstGeom>
          <a:noFill/>
          <a:ln w="9525">
            <a:noFill/>
            <a:miter lim="800000"/>
            <a:headEnd/>
            <a:tailEnd/>
          </a:ln>
        </p:spPr>
      </p:pic>
    </p:spTree>
    <p:extLst>
      <p:ext uri="{BB962C8B-B14F-4D97-AF65-F5344CB8AC3E}">
        <p14:creationId xmlns:p14="http://schemas.microsoft.com/office/powerpoint/2010/main" val="41390876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ußzeilenplatzhalter 3"/>
          <p:cNvSpPr txBox="1">
            <a:spLocks/>
          </p:cNvSpPr>
          <p:nvPr/>
        </p:nvSpPr>
        <p:spPr bwMode="auto">
          <a:xfrm>
            <a:off x="4225924"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PSAS2016</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24.05.2016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Folie: </a:t>
            </a:r>
            <a:fld id="{FF1146A1-97AE-4BCE-8A46-8C7BB040F740}" type="slidenum">
              <a:rPr kumimoji="0" lang="de-DE" sz="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de-DE"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8" name="Titel 1"/>
          <p:cNvSpPr txBox="1">
            <a:spLocks/>
          </p:cNvSpPr>
          <p:nvPr/>
        </p:nvSpPr>
        <p:spPr>
          <a:xfrm>
            <a:off x="2295437" y="450212"/>
            <a:ext cx="5130000" cy="360363"/>
          </a:xfrm>
          <a:prstGeom prst="rect">
            <a:avLst/>
          </a:prstGeom>
        </p:spPr>
        <p:txBody>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r>
              <a:rPr lang="en-US" dirty="0" smtClean="0">
                <a:latin typeface="Comic Sans MS"/>
              </a:rPr>
              <a:t>Quantum error correction for sensing</a:t>
            </a:r>
            <a:endParaRPr lang="en-US" dirty="0">
              <a:latin typeface="Comic Sans MS"/>
            </a:endParaRPr>
          </a:p>
        </p:txBody>
      </p:sp>
      <p:pic>
        <p:nvPicPr>
          <p:cNvPr id="6" name="Grafik 5"/>
          <p:cNvPicPr>
            <a:picLocks noChangeAspect="1"/>
          </p:cNvPicPr>
          <p:nvPr/>
        </p:nvPicPr>
        <p:blipFill>
          <a:blip r:embed="rId4"/>
          <a:stretch>
            <a:fillRect/>
          </a:stretch>
        </p:blipFill>
        <p:spPr>
          <a:xfrm rot="19039902">
            <a:off x="5070671" y="1731422"/>
            <a:ext cx="4332908" cy="3556872"/>
          </a:xfrm>
          <a:prstGeom prst="rect">
            <a:avLst/>
          </a:prstGeom>
        </p:spPr>
      </p:pic>
      <p:grpSp>
        <p:nvGrpSpPr>
          <p:cNvPr id="7" name="Group 9"/>
          <p:cNvGrpSpPr/>
          <p:nvPr/>
        </p:nvGrpSpPr>
        <p:grpSpPr>
          <a:xfrm>
            <a:off x="1712437" y="2526493"/>
            <a:ext cx="4233300" cy="2657665"/>
            <a:chOff x="4009656" y="234371"/>
            <a:chExt cx="4057206" cy="2736204"/>
          </a:xfrm>
        </p:grpSpPr>
        <p:graphicFrame>
          <p:nvGraphicFramePr>
            <p:cNvPr id="9" name="Object 9"/>
            <p:cNvGraphicFramePr>
              <a:graphicFrameLocks noChangeAspect="1"/>
            </p:cNvGraphicFramePr>
            <p:nvPr>
              <p:extLst>
                <p:ext uri="{D42A27DB-BD31-4B8C-83A1-F6EECF244321}">
                  <p14:modId xmlns:p14="http://schemas.microsoft.com/office/powerpoint/2010/main" val="2989459277"/>
                </p:ext>
              </p:extLst>
            </p:nvPr>
          </p:nvGraphicFramePr>
          <p:xfrm>
            <a:off x="4009656" y="1465719"/>
            <a:ext cx="1071562" cy="419100"/>
          </p:xfrm>
          <a:graphic>
            <a:graphicData uri="http://schemas.openxmlformats.org/presentationml/2006/ole">
              <mc:AlternateContent xmlns:mc="http://schemas.openxmlformats.org/markup-compatibility/2006">
                <mc:Choice xmlns:v="urn:schemas-microsoft-com:vml" Requires="v">
                  <p:oleObj spid="_x0000_s2119697" name="Equation" r:id="rId5" imgW="622300" imgH="241300" progId="Equation.3">
                    <p:embed/>
                  </p:oleObj>
                </mc:Choice>
                <mc:Fallback>
                  <p:oleObj name="Equation" r:id="rId5" imgW="622300" imgH="241300" progId="Equation.3">
                    <p:embed/>
                    <p:pic>
                      <p:nvPicPr>
                        <p:cNvPr id="0" name=""/>
                        <p:cNvPicPr>
                          <a:picLocks noChangeAspect="1" noChangeArrowheads="1"/>
                        </p:cNvPicPr>
                        <p:nvPr/>
                      </p:nvPicPr>
                      <p:blipFill>
                        <a:blip r:embed="rId6"/>
                        <a:srcRect/>
                        <a:stretch>
                          <a:fillRect/>
                        </a:stretch>
                      </p:blipFill>
                      <p:spPr bwMode="auto">
                        <a:xfrm>
                          <a:off x="4009656" y="1465719"/>
                          <a:ext cx="1071562" cy="4191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 name="Straight Arrow Connector 4"/>
            <p:cNvCxnSpPr/>
            <p:nvPr/>
          </p:nvCxnSpPr>
          <p:spPr bwMode="auto">
            <a:xfrm flipV="1">
              <a:off x="4545437" y="2340575"/>
              <a:ext cx="720000" cy="630000"/>
            </a:xfrm>
            <a:prstGeom prst="straightConnector1">
              <a:avLst/>
            </a:prstGeom>
            <a:solidFill>
              <a:schemeClr val="accent2"/>
            </a:solidFill>
            <a:ln w="9525" cap="flat" cmpd="sng" algn="ctr">
              <a:noFill/>
              <a:prstDash val="solid"/>
              <a:round/>
              <a:headEnd type="none" w="med" len="med"/>
              <a:tailEnd type="arrow"/>
            </a:ln>
            <a:effectLst/>
          </p:spPr>
        </p:cxnSp>
        <p:sp>
          <p:nvSpPr>
            <p:cNvPr id="12" name="Rectangle 2"/>
            <p:cNvSpPr>
              <a:spLocks noChangeArrowheads="1"/>
            </p:cNvSpPr>
            <p:nvPr/>
          </p:nvSpPr>
          <p:spPr bwMode="auto">
            <a:xfrm>
              <a:off x="6536862" y="2430575"/>
              <a:ext cx="1530000" cy="450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dirty="0" smtClean="0">
                  <a:latin typeface="Comic Sans MS" charset="0"/>
                </a:rPr>
                <a:t>Sensing </a:t>
              </a:r>
              <a:r>
                <a:rPr lang="en-US" dirty="0" err="1" smtClean="0">
                  <a:latin typeface="Comic Sans MS" charset="0"/>
                </a:rPr>
                <a:t>qubit</a:t>
              </a:r>
              <a:endParaRPr lang="de-DE" dirty="0">
                <a:latin typeface="Comic Sans MS" charset="0"/>
              </a:endParaRPr>
            </a:p>
          </p:txBody>
        </p:sp>
        <p:cxnSp>
          <p:nvCxnSpPr>
            <p:cNvPr id="13" name="Straight Arrow Connector 48"/>
            <p:cNvCxnSpPr/>
            <p:nvPr/>
          </p:nvCxnSpPr>
          <p:spPr bwMode="auto">
            <a:xfrm flipH="1" flipV="1">
              <a:off x="5715437" y="2340575"/>
              <a:ext cx="675000" cy="630000"/>
            </a:xfrm>
            <a:prstGeom prst="straightConnector1">
              <a:avLst/>
            </a:prstGeom>
            <a:solidFill>
              <a:schemeClr val="accent2"/>
            </a:solidFill>
            <a:ln w="9525" cap="flat" cmpd="sng" algn="ctr">
              <a:noFill/>
              <a:prstDash val="solid"/>
              <a:round/>
              <a:headEnd type="none" w="med" len="med"/>
              <a:tailEnd type="arrow"/>
            </a:ln>
            <a:effectLst/>
          </p:spPr>
        </p:cxnSp>
        <p:sp>
          <p:nvSpPr>
            <p:cNvPr id="14" name="Rectangle 2"/>
            <p:cNvSpPr>
              <a:spLocks noChangeArrowheads="1"/>
            </p:cNvSpPr>
            <p:nvPr/>
          </p:nvSpPr>
          <p:spPr bwMode="auto">
            <a:xfrm>
              <a:off x="6507276" y="864371"/>
              <a:ext cx="1530000" cy="450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dirty="0" smtClean="0">
                  <a:latin typeface="Comic Sans MS" charset="0"/>
                </a:rPr>
                <a:t>Robust </a:t>
              </a:r>
              <a:r>
                <a:rPr lang="en-US" dirty="0" err="1" smtClean="0">
                  <a:latin typeface="Comic Sans MS" charset="0"/>
                </a:rPr>
                <a:t>qubits</a:t>
              </a:r>
              <a:endParaRPr lang="de-DE" dirty="0">
                <a:latin typeface="Comic Sans MS" charset="0"/>
              </a:endParaRPr>
            </a:p>
          </p:txBody>
        </p:sp>
        <p:cxnSp>
          <p:nvCxnSpPr>
            <p:cNvPr id="15" name="Straight Arrow Connector 50"/>
            <p:cNvCxnSpPr>
              <a:stCxn id="14" idx="0"/>
            </p:cNvCxnSpPr>
            <p:nvPr/>
          </p:nvCxnSpPr>
          <p:spPr bwMode="auto">
            <a:xfrm flipH="1" flipV="1">
              <a:off x="6912276" y="234371"/>
              <a:ext cx="360000" cy="630000"/>
            </a:xfrm>
            <a:prstGeom prst="straightConnector1">
              <a:avLst/>
            </a:prstGeom>
            <a:solidFill>
              <a:schemeClr val="accent2"/>
            </a:solidFill>
            <a:ln w="9525" cap="flat" cmpd="sng" algn="ctr">
              <a:noFill/>
              <a:prstDash val="solid"/>
              <a:round/>
              <a:headEnd type="none" w="med" len="med"/>
              <a:tailEnd type="arrow"/>
            </a:ln>
            <a:effectLst/>
          </p:spPr>
        </p:cxnSp>
      </p:grpSp>
      <p:sp>
        <p:nvSpPr>
          <p:cNvPr id="16" name="Rectangle 2"/>
          <p:cNvSpPr>
            <a:spLocks noChangeArrowheads="1"/>
          </p:cNvSpPr>
          <p:nvPr/>
        </p:nvSpPr>
        <p:spPr bwMode="auto">
          <a:xfrm>
            <a:off x="364278" y="2468178"/>
            <a:ext cx="3991016" cy="743042"/>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dirty="0" smtClean="0">
                <a:latin typeface="Comic Sans MS" charset="0"/>
              </a:rPr>
              <a:t>Instead of the nine/five </a:t>
            </a:r>
            <a:r>
              <a:rPr lang="en-US" dirty="0" err="1" smtClean="0">
                <a:latin typeface="Comic Sans MS" charset="0"/>
              </a:rPr>
              <a:t>qubit</a:t>
            </a:r>
            <a:r>
              <a:rPr lang="en-US" dirty="0" smtClean="0">
                <a:latin typeface="Comic Sans MS" charset="0"/>
              </a:rPr>
              <a:t> code a simpler code with good </a:t>
            </a:r>
            <a:r>
              <a:rPr lang="en-US" dirty="0" err="1" smtClean="0">
                <a:latin typeface="Comic Sans MS" charset="0"/>
              </a:rPr>
              <a:t>qubits</a:t>
            </a:r>
            <a:r>
              <a:rPr lang="en-US" dirty="0" smtClean="0">
                <a:latin typeface="Comic Sans MS" charset="0"/>
              </a:rPr>
              <a:t> can be designed</a:t>
            </a:r>
            <a:endParaRPr lang="de-DE" dirty="0">
              <a:latin typeface="Comic Sans MS" charset="0"/>
            </a:endParaRPr>
          </a:p>
        </p:txBody>
      </p:sp>
      <p:sp>
        <p:nvSpPr>
          <p:cNvPr id="17" name="Rechteck 1"/>
          <p:cNvSpPr/>
          <p:nvPr/>
        </p:nvSpPr>
        <p:spPr>
          <a:xfrm>
            <a:off x="637503" y="1248985"/>
            <a:ext cx="4770438" cy="584776"/>
          </a:xfrm>
          <a:prstGeom prst="rect">
            <a:avLst/>
          </a:prstGeom>
        </p:spPr>
        <p:txBody>
          <a:bodyPr>
            <a:spAutoFit/>
          </a:bodyPr>
          <a:lstStyle/>
          <a:p>
            <a:pPr algn="ctr" rtl="1"/>
            <a:r>
              <a:rPr lang="en-US" dirty="0" smtClean="0">
                <a:solidFill>
                  <a:srgbClr val="FF0000"/>
                </a:solidFill>
                <a:latin typeface="Comic Sans MS" charset="0"/>
              </a:rPr>
              <a:t>The </a:t>
            </a:r>
            <a:r>
              <a:rPr lang="en-US" dirty="0">
                <a:solidFill>
                  <a:srgbClr val="FF0000"/>
                </a:solidFill>
                <a:latin typeface="Comic Sans MS" charset="0"/>
              </a:rPr>
              <a:t>sensing signal is weak/slow and the logical operation is strong/fast</a:t>
            </a:r>
            <a:endParaRPr lang="de-DE" dirty="0">
              <a:solidFill>
                <a:srgbClr val="FF0000"/>
              </a:solidFill>
              <a:latin typeface="Comic Sans MS" charset="0"/>
            </a:endParaRPr>
          </a:p>
        </p:txBody>
      </p:sp>
      <p:cxnSp>
        <p:nvCxnSpPr>
          <p:cNvPr id="3" name="Straight Connector 2"/>
          <p:cNvCxnSpPr/>
          <p:nvPr/>
        </p:nvCxnSpPr>
        <p:spPr bwMode="auto">
          <a:xfrm>
            <a:off x="270437" y="900575"/>
            <a:ext cx="9135000" cy="0"/>
          </a:xfrm>
          <a:prstGeom prst="line">
            <a:avLst/>
          </a:prstGeom>
          <a:solidFill>
            <a:schemeClr val="accent2"/>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21496441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943731" y="4046875"/>
            <a:ext cx="6902888" cy="1649424"/>
          </a:xfrm>
          <a:prstGeom prst="rect">
            <a:avLst/>
          </a:prstGeom>
        </p:spPr>
      </p:pic>
      <p:pic>
        <p:nvPicPr>
          <p:cNvPr id="4" name="Grafik 3"/>
          <p:cNvPicPr>
            <a:picLocks noChangeAspect="1"/>
          </p:cNvPicPr>
          <p:nvPr/>
        </p:nvPicPr>
        <p:blipFill>
          <a:blip r:embed="rId4"/>
          <a:stretch>
            <a:fillRect/>
          </a:stretch>
        </p:blipFill>
        <p:spPr>
          <a:xfrm>
            <a:off x="5061882" y="5699613"/>
            <a:ext cx="2028599" cy="792997"/>
          </a:xfrm>
          <a:prstGeom prst="rect">
            <a:avLst/>
          </a:prstGeom>
        </p:spPr>
      </p:pic>
      <p:grpSp>
        <p:nvGrpSpPr>
          <p:cNvPr id="24" name="Gruppieren 23"/>
          <p:cNvGrpSpPr/>
          <p:nvPr/>
        </p:nvGrpSpPr>
        <p:grpSpPr>
          <a:xfrm>
            <a:off x="713237" y="1439477"/>
            <a:ext cx="8189972" cy="2021980"/>
            <a:chOff x="188220" y="4365107"/>
            <a:chExt cx="7849291" cy="2081733"/>
          </a:xfrm>
        </p:grpSpPr>
        <p:graphicFrame>
          <p:nvGraphicFramePr>
            <p:cNvPr id="7" name="Object 28"/>
            <p:cNvGraphicFramePr/>
            <p:nvPr>
              <p:extLst>
                <p:ext uri="{D42A27DB-BD31-4B8C-83A1-F6EECF244321}">
                  <p14:modId xmlns:p14="http://schemas.microsoft.com/office/powerpoint/2010/main" val="4237826157"/>
                </p:ext>
              </p:extLst>
            </p:nvPr>
          </p:nvGraphicFramePr>
          <p:xfrm>
            <a:off x="1859030" y="4391067"/>
            <a:ext cx="1596825" cy="478094"/>
          </p:xfrm>
          <a:graphic>
            <a:graphicData uri="http://schemas.openxmlformats.org/presentationml/2006/ole">
              <mc:AlternateContent xmlns:mc="http://schemas.openxmlformats.org/markup-compatibility/2006">
                <mc:Choice xmlns:v="urn:schemas-microsoft-com:vml" Requires="v">
                  <p:oleObj spid="_x0000_s2120810" name="Equation" r:id="rId5" imgW="24437591" imgH="7074040" progId="Equation.3">
                    <p:embed/>
                  </p:oleObj>
                </mc:Choice>
                <mc:Fallback>
                  <p:oleObj name="Equation" r:id="rId5" imgW="24437591" imgH="7074040" progId="Equation.3">
                    <p:embed/>
                    <p:pic>
                      <p:nvPicPr>
                        <p:cNvPr id="0" name=""/>
                        <p:cNvPicPr/>
                        <p:nvPr/>
                      </p:nvPicPr>
                      <p:blipFill>
                        <a:blip r:embed="rId6"/>
                        <a:stretch>
                          <a:fillRect/>
                        </a:stretch>
                      </p:blipFill>
                      <p:spPr>
                        <a:xfrm>
                          <a:off x="1859030" y="4391067"/>
                          <a:ext cx="1596825" cy="478094"/>
                        </a:xfrm>
                        <a:prstGeom prst="rect">
                          <a:avLst/>
                        </a:prstGeom>
                        <a:noFill/>
                        <a:ln>
                          <a:noFill/>
                        </a:ln>
                      </p:spPr>
                    </p:pic>
                  </p:oleObj>
                </mc:Fallback>
              </mc:AlternateContent>
            </a:graphicData>
          </a:graphic>
        </p:graphicFrame>
        <p:graphicFrame>
          <p:nvGraphicFramePr>
            <p:cNvPr id="8" name="Object 33"/>
            <p:cNvGraphicFramePr/>
            <p:nvPr>
              <p:extLst>
                <p:ext uri="{D42A27DB-BD31-4B8C-83A1-F6EECF244321}">
                  <p14:modId xmlns:p14="http://schemas.microsoft.com/office/powerpoint/2010/main" val="3883468605"/>
                </p:ext>
              </p:extLst>
            </p:nvPr>
          </p:nvGraphicFramePr>
          <p:xfrm>
            <a:off x="2671767" y="6200775"/>
            <a:ext cx="127001" cy="246065"/>
          </p:xfrm>
          <a:graphic>
            <a:graphicData uri="http://schemas.openxmlformats.org/presentationml/2006/ole">
              <mc:AlternateContent xmlns:mc="http://schemas.openxmlformats.org/markup-compatibility/2006">
                <mc:Choice xmlns:v="urn:schemas-microsoft-com:vml" Requires="v">
                  <p:oleObj spid="_x0000_s2120811" name="Equation" r:id="rId7" imgW="2893925" imgH="5466303" progId="Equation.3">
                    <p:embed/>
                  </p:oleObj>
                </mc:Choice>
                <mc:Fallback>
                  <p:oleObj name="Equation" r:id="rId7" imgW="2893925" imgH="5466303" progId="Equation.3">
                    <p:embed/>
                    <p:pic>
                      <p:nvPicPr>
                        <p:cNvPr id="0" name=""/>
                        <p:cNvPicPr/>
                        <p:nvPr/>
                      </p:nvPicPr>
                      <p:blipFill>
                        <a:blip r:embed="rId8"/>
                        <a:stretch>
                          <a:fillRect/>
                        </a:stretch>
                      </p:blipFill>
                      <p:spPr>
                        <a:xfrm>
                          <a:off x="2671767" y="6200775"/>
                          <a:ext cx="127001" cy="246065"/>
                        </a:xfrm>
                        <a:prstGeom prst="rect">
                          <a:avLst/>
                        </a:prstGeom>
                        <a:noFill/>
                        <a:ln>
                          <a:noFill/>
                        </a:ln>
                      </p:spPr>
                    </p:pic>
                  </p:oleObj>
                </mc:Fallback>
              </mc:AlternateContent>
            </a:graphicData>
          </a:graphic>
        </p:graphicFrame>
        <p:graphicFrame>
          <p:nvGraphicFramePr>
            <p:cNvPr id="9" name="Object 35"/>
            <p:cNvGraphicFramePr/>
            <p:nvPr>
              <p:extLst>
                <p:ext uri="{D42A27DB-BD31-4B8C-83A1-F6EECF244321}">
                  <p14:modId xmlns:p14="http://schemas.microsoft.com/office/powerpoint/2010/main" val="1386903993"/>
                </p:ext>
              </p:extLst>
            </p:nvPr>
          </p:nvGraphicFramePr>
          <p:xfrm>
            <a:off x="1793924" y="5157188"/>
            <a:ext cx="1892295" cy="477838"/>
          </p:xfrm>
          <a:graphic>
            <a:graphicData uri="http://schemas.openxmlformats.org/presentationml/2006/ole">
              <mc:AlternateContent xmlns:mc="http://schemas.openxmlformats.org/markup-compatibility/2006">
                <mc:Choice xmlns:v="urn:schemas-microsoft-com:vml" Requires="v">
                  <p:oleObj spid="_x0000_s2120812" name="Equation" r:id="rId9" imgW="28939253" imgH="7074040" progId="Equation.3">
                    <p:embed/>
                  </p:oleObj>
                </mc:Choice>
                <mc:Fallback>
                  <p:oleObj name="Equation" r:id="rId9" imgW="28939253" imgH="7074040" progId="Equation.3">
                    <p:embed/>
                    <p:pic>
                      <p:nvPicPr>
                        <p:cNvPr id="0" name=""/>
                        <p:cNvPicPr/>
                        <p:nvPr/>
                      </p:nvPicPr>
                      <p:blipFill>
                        <a:blip r:embed="rId10"/>
                        <a:stretch>
                          <a:fillRect/>
                        </a:stretch>
                      </p:blipFill>
                      <p:spPr>
                        <a:xfrm>
                          <a:off x="1793924" y="5157188"/>
                          <a:ext cx="1892295" cy="477838"/>
                        </a:xfrm>
                        <a:prstGeom prst="rect">
                          <a:avLst/>
                        </a:prstGeom>
                        <a:noFill/>
                        <a:ln>
                          <a:noFill/>
                        </a:ln>
                      </p:spPr>
                    </p:pic>
                  </p:oleObj>
                </mc:Fallback>
              </mc:AlternateContent>
            </a:graphicData>
          </a:graphic>
        </p:graphicFrame>
        <p:graphicFrame>
          <p:nvGraphicFramePr>
            <p:cNvPr id="10" name="Object 36"/>
            <p:cNvGraphicFramePr/>
            <p:nvPr>
              <p:extLst>
                <p:ext uri="{D42A27DB-BD31-4B8C-83A1-F6EECF244321}">
                  <p14:modId xmlns:p14="http://schemas.microsoft.com/office/powerpoint/2010/main" val="672504002"/>
                </p:ext>
              </p:extLst>
            </p:nvPr>
          </p:nvGraphicFramePr>
          <p:xfrm>
            <a:off x="1784351" y="5949945"/>
            <a:ext cx="1890714" cy="477838"/>
          </p:xfrm>
          <a:graphic>
            <a:graphicData uri="http://schemas.openxmlformats.org/presentationml/2006/ole">
              <mc:AlternateContent xmlns:mc="http://schemas.openxmlformats.org/markup-compatibility/2006">
                <mc:Choice xmlns:v="urn:schemas-microsoft-com:vml" Requires="v">
                  <p:oleObj spid="_x0000_s2120813" name="Equation" r:id="rId11" imgW="28939253" imgH="7074040" progId="Equation.3">
                    <p:embed/>
                  </p:oleObj>
                </mc:Choice>
                <mc:Fallback>
                  <p:oleObj name="Equation" r:id="rId11" imgW="28939253" imgH="7074040" progId="Equation.3">
                    <p:embed/>
                    <p:pic>
                      <p:nvPicPr>
                        <p:cNvPr id="0" name=""/>
                        <p:cNvPicPr/>
                        <p:nvPr/>
                      </p:nvPicPr>
                      <p:blipFill>
                        <a:blip r:embed="rId12"/>
                        <a:stretch>
                          <a:fillRect/>
                        </a:stretch>
                      </p:blipFill>
                      <p:spPr>
                        <a:xfrm>
                          <a:off x="1784351" y="5949945"/>
                          <a:ext cx="1890714" cy="477838"/>
                        </a:xfrm>
                        <a:prstGeom prst="rect">
                          <a:avLst/>
                        </a:prstGeom>
                        <a:noFill/>
                        <a:ln>
                          <a:noFill/>
                        </a:ln>
                      </p:spPr>
                    </p:pic>
                  </p:oleObj>
                </mc:Fallback>
              </mc:AlternateContent>
            </a:graphicData>
          </a:graphic>
        </p:graphicFrame>
        <p:graphicFrame>
          <p:nvGraphicFramePr>
            <p:cNvPr id="11" name="Object 37"/>
            <p:cNvGraphicFramePr/>
            <p:nvPr>
              <p:extLst>
                <p:ext uri="{D42A27DB-BD31-4B8C-83A1-F6EECF244321}">
                  <p14:modId xmlns:p14="http://schemas.microsoft.com/office/powerpoint/2010/main" val="662359669"/>
                </p:ext>
              </p:extLst>
            </p:nvPr>
          </p:nvGraphicFramePr>
          <p:xfrm>
            <a:off x="5652116" y="4365107"/>
            <a:ext cx="2017715" cy="477838"/>
          </p:xfrm>
          <a:graphic>
            <a:graphicData uri="http://schemas.openxmlformats.org/presentationml/2006/ole">
              <mc:AlternateContent xmlns:mc="http://schemas.openxmlformats.org/markup-compatibility/2006">
                <mc:Choice xmlns:v="urn:schemas-microsoft-com:vml" Requires="v">
                  <p:oleObj spid="_x0000_s2120814" name="Equation" r:id="rId13" imgW="30868536" imgH="7074040" progId="Equation.3">
                    <p:embed/>
                  </p:oleObj>
                </mc:Choice>
                <mc:Fallback>
                  <p:oleObj name="Equation" r:id="rId13" imgW="30868536" imgH="7074040" progId="Equation.3">
                    <p:embed/>
                    <p:pic>
                      <p:nvPicPr>
                        <p:cNvPr id="0" name=""/>
                        <p:cNvPicPr/>
                        <p:nvPr/>
                      </p:nvPicPr>
                      <p:blipFill>
                        <a:blip r:embed="rId14"/>
                        <a:stretch>
                          <a:fillRect/>
                        </a:stretch>
                      </p:blipFill>
                      <p:spPr>
                        <a:xfrm>
                          <a:off x="5652116" y="4365107"/>
                          <a:ext cx="2017715" cy="477838"/>
                        </a:xfrm>
                        <a:prstGeom prst="rect">
                          <a:avLst/>
                        </a:prstGeom>
                        <a:noFill/>
                        <a:ln>
                          <a:noFill/>
                        </a:ln>
                      </p:spPr>
                    </p:pic>
                  </p:oleObj>
                </mc:Fallback>
              </mc:AlternateContent>
            </a:graphicData>
          </a:graphic>
        </p:graphicFrame>
        <p:graphicFrame>
          <p:nvGraphicFramePr>
            <p:cNvPr id="12" name="Object 38"/>
            <p:cNvGraphicFramePr/>
            <p:nvPr>
              <p:extLst>
                <p:ext uri="{D42A27DB-BD31-4B8C-83A1-F6EECF244321}">
                  <p14:modId xmlns:p14="http://schemas.microsoft.com/office/powerpoint/2010/main" val="4091014346"/>
                </p:ext>
              </p:extLst>
            </p:nvPr>
          </p:nvGraphicFramePr>
          <p:xfrm>
            <a:off x="5923684" y="5157188"/>
            <a:ext cx="1744666" cy="477838"/>
          </p:xfrm>
          <a:graphic>
            <a:graphicData uri="http://schemas.openxmlformats.org/presentationml/2006/ole">
              <mc:AlternateContent xmlns:mc="http://schemas.openxmlformats.org/markup-compatibility/2006">
                <mc:Choice xmlns:v="urn:schemas-microsoft-com:vml" Requires="v">
                  <p:oleObj spid="_x0000_s2120815" name="Equation" r:id="rId15" imgW="26688422" imgH="7074040" progId="Equation.3">
                    <p:embed/>
                  </p:oleObj>
                </mc:Choice>
                <mc:Fallback>
                  <p:oleObj name="Equation" r:id="rId15" imgW="26688422" imgH="7074040" progId="Equation.3">
                    <p:embed/>
                    <p:pic>
                      <p:nvPicPr>
                        <p:cNvPr id="0" name=""/>
                        <p:cNvPicPr/>
                        <p:nvPr/>
                      </p:nvPicPr>
                      <p:blipFill>
                        <a:blip r:embed="rId16"/>
                        <a:stretch>
                          <a:fillRect/>
                        </a:stretch>
                      </p:blipFill>
                      <p:spPr>
                        <a:xfrm>
                          <a:off x="5923684" y="5157188"/>
                          <a:ext cx="1744666" cy="477838"/>
                        </a:xfrm>
                        <a:prstGeom prst="rect">
                          <a:avLst/>
                        </a:prstGeom>
                        <a:noFill/>
                        <a:ln>
                          <a:noFill/>
                        </a:ln>
                      </p:spPr>
                    </p:pic>
                  </p:oleObj>
                </mc:Fallback>
              </mc:AlternateContent>
            </a:graphicData>
          </a:graphic>
        </p:graphicFrame>
        <p:graphicFrame>
          <p:nvGraphicFramePr>
            <p:cNvPr id="13" name="Object 41"/>
            <p:cNvGraphicFramePr/>
            <p:nvPr>
              <p:extLst>
                <p:ext uri="{D42A27DB-BD31-4B8C-83A1-F6EECF244321}">
                  <p14:modId xmlns:p14="http://schemas.microsoft.com/office/powerpoint/2010/main" val="207334350"/>
                </p:ext>
              </p:extLst>
            </p:nvPr>
          </p:nvGraphicFramePr>
          <p:xfrm>
            <a:off x="5868143" y="5903494"/>
            <a:ext cx="1892295" cy="477838"/>
          </p:xfrm>
          <a:graphic>
            <a:graphicData uri="http://schemas.openxmlformats.org/presentationml/2006/ole">
              <mc:AlternateContent xmlns:mc="http://schemas.openxmlformats.org/markup-compatibility/2006">
                <mc:Choice xmlns:v="urn:schemas-microsoft-com:vml" Requires="v">
                  <p:oleObj spid="_x0000_s2120816" name="Equation" r:id="rId17" imgW="1143000" imgH="279400" progId="Equation.3">
                    <p:embed/>
                  </p:oleObj>
                </mc:Choice>
                <mc:Fallback>
                  <p:oleObj name="Equation" r:id="rId17" imgW="1143000" imgH="279400" progId="Equation.3">
                    <p:embed/>
                    <p:pic>
                      <p:nvPicPr>
                        <p:cNvPr id="0" name=""/>
                        <p:cNvPicPr/>
                        <p:nvPr/>
                      </p:nvPicPr>
                      <p:blipFill>
                        <a:blip r:embed="rId18"/>
                        <a:stretch>
                          <a:fillRect/>
                        </a:stretch>
                      </p:blipFill>
                      <p:spPr>
                        <a:xfrm>
                          <a:off x="5868143" y="5903494"/>
                          <a:ext cx="1892295" cy="477838"/>
                        </a:xfrm>
                        <a:prstGeom prst="rect">
                          <a:avLst/>
                        </a:prstGeom>
                        <a:noFill/>
                        <a:ln>
                          <a:noFill/>
                        </a:ln>
                      </p:spPr>
                    </p:pic>
                  </p:oleObj>
                </mc:Fallback>
              </mc:AlternateContent>
            </a:graphicData>
          </a:graphic>
        </p:graphicFrame>
        <p:sp>
          <p:nvSpPr>
            <p:cNvPr id="14" name="TextBox 38"/>
            <p:cNvSpPr txBox="1"/>
            <p:nvPr/>
          </p:nvSpPr>
          <p:spPr>
            <a:xfrm>
              <a:off x="464762" y="4437107"/>
              <a:ext cx="1370932" cy="380246"/>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dirty="0" smtClean="0">
                  <a:solidFill>
                    <a:srgbClr val="000000"/>
                  </a:solidFill>
                </a:rPr>
                <a:t>Initial state:</a:t>
              </a:r>
              <a:endParaRPr lang="en-US" dirty="0">
                <a:solidFill>
                  <a:srgbClr val="000000"/>
                </a:solidFill>
              </a:endParaRPr>
            </a:p>
          </p:txBody>
        </p:sp>
        <p:sp>
          <p:nvSpPr>
            <p:cNvPr id="15" name="TextBox 38"/>
            <p:cNvSpPr txBox="1"/>
            <p:nvPr/>
          </p:nvSpPr>
          <p:spPr>
            <a:xfrm>
              <a:off x="188220" y="5229197"/>
              <a:ext cx="1778233" cy="380246"/>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dirty="0" smtClean="0">
                  <a:solidFill>
                    <a:srgbClr val="000000"/>
                  </a:solidFill>
                </a:rPr>
                <a:t>Free evolution:</a:t>
              </a:r>
              <a:endParaRPr lang="en-US" dirty="0">
                <a:solidFill>
                  <a:srgbClr val="000000"/>
                </a:solidFill>
              </a:endParaRPr>
            </a:p>
          </p:txBody>
        </p:sp>
        <p:sp>
          <p:nvSpPr>
            <p:cNvPr id="16" name="TextBox 38"/>
            <p:cNvSpPr txBox="1"/>
            <p:nvPr/>
          </p:nvSpPr>
          <p:spPr>
            <a:xfrm>
              <a:off x="1040824" y="6021287"/>
              <a:ext cx="1370932" cy="380246"/>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kern="0" dirty="0" smtClean="0">
                  <a:solidFill>
                    <a:srgbClr val="000000"/>
                  </a:solidFill>
                </a:rPr>
                <a:t>Error:</a:t>
              </a:r>
              <a:endParaRPr lang="en-US" dirty="0">
                <a:solidFill>
                  <a:srgbClr val="000000"/>
                </a:solidFill>
              </a:endParaRPr>
            </a:p>
          </p:txBody>
        </p:sp>
        <p:sp>
          <p:nvSpPr>
            <p:cNvPr id="17" name="TextBox 38"/>
            <p:cNvSpPr txBox="1"/>
            <p:nvPr/>
          </p:nvSpPr>
          <p:spPr>
            <a:xfrm>
              <a:off x="4281193" y="4437107"/>
              <a:ext cx="1370932" cy="380246"/>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kern="0" dirty="0" err="1" smtClean="0">
                  <a:solidFill>
                    <a:srgbClr val="000000"/>
                  </a:solidFill>
                </a:rPr>
                <a:t>Cnot</a:t>
              </a:r>
              <a:r>
                <a:rPr lang="en-US" kern="0" dirty="0" smtClean="0">
                  <a:solidFill>
                    <a:srgbClr val="000000"/>
                  </a:solidFill>
                </a:rPr>
                <a:t>-Gate:</a:t>
              </a:r>
              <a:endParaRPr lang="en-US" dirty="0">
                <a:solidFill>
                  <a:srgbClr val="000000"/>
                </a:solidFill>
              </a:endParaRPr>
            </a:p>
          </p:txBody>
        </p:sp>
        <p:sp>
          <p:nvSpPr>
            <p:cNvPr id="18" name="TextBox 38"/>
            <p:cNvSpPr txBox="1"/>
            <p:nvPr/>
          </p:nvSpPr>
          <p:spPr>
            <a:xfrm>
              <a:off x="4785247" y="5229197"/>
              <a:ext cx="1370932" cy="380246"/>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kern="0" dirty="0" smtClean="0">
                  <a:solidFill>
                    <a:srgbClr val="000000"/>
                  </a:solidFill>
                </a:rPr>
                <a:t>Laser:</a:t>
              </a:r>
              <a:endParaRPr lang="en-US" dirty="0">
                <a:solidFill>
                  <a:srgbClr val="000000"/>
                </a:solidFill>
              </a:endParaRPr>
            </a:p>
          </p:txBody>
        </p:sp>
        <p:sp>
          <p:nvSpPr>
            <p:cNvPr id="19" name="TextBox 38"/>
            <p:cNvSpPr txBox="1"/>
            <p:nvPr/>
          </p:nvSpPr>
          <p:spPr>
            <a:xfrm>
              <a:off x="4355973" y="6011998"/>
              <a:ext cx="1370932" cy="380246"/>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kern="0" dirty="0" err="1" smtClean="0">
                  <a:solidFill>
                    <a:srgbClr val="000000"/>
                  </a:solidFill>
                </a:rPr>
                <a:t>Cnot</a:t>
              </a:r>
              <a:r>
                <a:rPr lang="en-US" kern="0" dirty="0" smtClean="0">
                  <a:solidFill>
                    <a:srgbClr val="000000"/>
                  </a:solidFill>
                </a:rPr>
                <a:t>-Gate:</a:t>
              </a:r>
              <a:endParaRPr lang="en-US" dirty="0">
                <a:solidFill>
                  <a:srgbClr val="000000"/>
                </a:solidFill>
              </a:endParaRPr>
            </a:p>
          </p:txBody>
        </p:sp>
        <p:sp>
          <p:nvSpPr>
            <p:cNvPr id="20" name="Curved Left Arrow 50"/>
            <p:cNvSpPr/>
            <p:nvPr/>
          </p:nvSpPr>
          <p:spPr>
            <a:xfrm>
              <a:off x="3716999" y="4621779"/>
              <a:ext cx="238877" cy="688726"/>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rgbClr val="4F81BD"/>
            </a:solidFill>
            <a:ln w="25402">
              <a:solidFill>
                <a:srgbClr val="385D8A"/>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en-US" dirty="0">
                <a:solidFill>
                  <a:srgbClr val="000000"/>
                </a:solidFill>
              </a:endParaRPr>
            </a:p>
          </p:txBody>
        </p:sp>
        <p:sp>
          <p:nvSpPr>
            <p:cNvPr id="21" name="Curved Left Arrow 51"/>
            <p:cNvSpPr/>
            <p:nvPr/>
          </p:nvSpPr>
          <p:spPr>
            <a:xfrm>
              <a:off x="3779910" y="5548588"/>
              <a:ext cx="238877" cy="688726"/>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rgbClr val="4F81BD"/>
            </a:solidFill>
            <a:ln w="25402">
              <a:solidFill>
                <a:srgbClr val="385D8A"/>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en-US" dirty="0">
                <a:solidFill>
                  <a:srgbClr val="000000"/>
                </a:solidFill>
              </a:endParaRPr>
            </a:p>
          </p:txBody>
        </p:sp>
        <p:sp>
          <p:nvSpPr>
            <p:cNvPr id="22" name="Curved Left Arrow 52"/>
            <p:cNvSpPr/>
            <p:nvPr/>
          </p:nvSpPr>
          <p:spPr>
            <a:xfrm>
              <a:off x="7764929" y="4584883"/>
              <a:ext cx="238877" cy="688726"/>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rgbClr val="4F81BD"/>
            </a:solidFill>
            <a:ln w="25402">
              <a:solidFill>
                <a:srgbClr val="385D8A"/>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en-US" dirty="0">
                <a:solidFill>
                  <a:srgbClr val="000000"/>
                </a:solidFill>
              </a:endParaRPr>
            </a:p>
          </p:txBody>
        </p:sp>
        <p:sp>
          <p:nvSpPr>
            <p:cNvPr id="23" name="Curved Left Arrow 53"/>
            <p:cNvSpPr/>
            <p:nvPr/>
          </p:nvSpPr>
          <p:spPr>
            <a:xfrm>
              <a:off x="7798634" y="5517233"/>
              <a:ext cx="238877" cy="688726"/>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rgbClr val="4F81BD"/>
            </a:solidFill>
            <a:ln w="25402">
              <a:solidFill>
                <a:srgbClr val="385D8A"/>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en-US" dirty="0">
                <a:solidFill>
                  <a:srgbClr val="000000"/>
                </a:solidFill>
              </a:endParaRPr>
            </a:p>
          </p:txBody>
        </p:sp>
      </p:grpSp>
      <p:sp>
        <p:nvSpPr>
          <p:cNvPr id="25" name="Titel 1"/>
          <p:cNvSpPr>
            <a:spLocks noGrp="1"/>
          </p:cNvSpPr>
          <p:nvPr>
            <p:ph type="title"/>
          </p:nvPr>
        </p:nvSpPr>
        <p:spPr>
          <a:xfrm>
            <a:off x="562970" y="-26598"/>
            <a:ext cx="8586788" cy="1110192"/>
          </a:xfrm>
        </p:spPr>
        <p:txBody>
          <a:bodyPr>
            <a:normAutofit/>
          </a:bodyPr>
          <a:lstStyle/>
          <a:p>
            <a:r>
              <a:rPr lang="en-US" sz="2400" b="1" dirty="0" smtClean="0"/>
              <a:t>Quantum error correction for </a:t>
            </a:r>
            <a:r>
              <a:rPr lang="en-US" sz="2400" b="1" dirty="0" smtClean="0"/>
              <a:t>bit flip error</a:t>
            </a:r>
            <a:endParaRPr lang="en-US" sz="2400" b="1" dirty="0"/>
          </a:p>
        </p:txBody>
      </p:sp>
      <p:cxnSp>
        <p:nvCxnSpPr>
          <p:cNvPr id="26" name="Straight Connector 9"/>
          <p:cNvCxnSpPr/>
          <p:nvPr/>
        </p:nvCxnSpPr>
        <p:spPr>
          <a:xfrm>
            <a:off x="1828668" y="740128"/>
            <a:ext cx="5935534"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25437" y="6331611"/>
            <a:ext cx="3365074" cy="276999"/>
          </a:xfrm>
          <a:prstGeom prst="rect">
            <a:avLst/>
          </a:prstGeom>
        </p:spPr>
        <p:txBody>
          <a:bodyPr wrap="none">
            <a:spAutoFit/>
          </a:bodyPr>
          <a:lstStyle/>
          <a:p>
            <a:r>
              <a:rPr lang="en-US" sz="1200" b="1" dirty="0" smtClean="0">
                <a:latin typeface="Comic Sans MS"/>
              </a:rPr>
              <a:t>T. </a:t>
            </a:r>
            <a:r>
              <a:rPr lang="en-US" sz="1200" b="1" dirty="0" err="1" smtClean="0">
                <a:latin typeface="Comic Sans MS"/>
              </a:rPr>
              <a:t>Unden</a:t>
            </a:r>
            <a:r>
              <a:rPr lang="en-US" sz="1200" b="1" dirty="0" smtClean="0">
                <a:latin typeface="Comic Sans MS"/>
              </a:rPr>
              <a:t>, ..A</a:t>
            </a:r>
            <a:r>
              <a:rPr lang="en-US" sz="1200" b="1" dirty="0">
                <a:latin typeface="Comic Sans MS"/>
              </a:rPr>
              <a:t>. </a:t>
            </a:r>
            <a:r>
              <a:rPr lang="en-US" sz="1200" b="1" dirty="0" smtClean="0">
                <a:latin typeface="Comic Sans MS"/>
              </a:rPr>
              <a:t>R, F. </a:t>
            </a:r>
            <a:r>
              <a:rPr lang="en-US" sz="1200" b="1" dirty="0" err="1" smtClean="0">
                <a:latin typeface="Comic Sans MS"/>
              </a:rPr>
              <a:t>Jelezko</a:t>
            </a:r>
            <a:r>
              <a:rPr lang="en-US" sz="1200" b="1" dirty="0" smtClean="0">
                <a:latin typeface="Comic Sans MS"/>
              </a:rPr>
              <a:t>  </a:t>
            </a:r>
            <a:r>
              <a:rPr lang="en-US" sz="1200" b="1" dirty="0">
                <a:latin typeface="Comic Sans MS"/>
              </a:rPr>
              <a:t>PRL </a:t>
            </a:r>
            <a:r>
              <a:rPr lang="en-US" sz="1200" b="1" dirty="0" smtClean="0">
                <a:latin typeface="Comic Sans MS"/>
              </a:rPr>
              <a:t>(2016)</a:t>
            </a:r>
            <a:endParaRPr lang="en-US" sz="1200" b="1" dirty="0">
              <a:latin typeface="Comic Sans MS"/>
            </a:endParaRPr>
          </a:p>
        </p:txBody>
      </p:sp>
    </p:spTree>
    <p:extLst>
      <p:ext uri="{BB962C8B-B14F-4D97-AF65-F5344CB8AC3E}">
        <p14:creationId xmlns:p14="http://schemas.microsoft.com/office/powerpoint/2010/main" val="316731147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Electron and nuclear spin</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pic>
        <p:nvPicPr>
          <p:cNvPr id="4" name="Picture 3"/>
          <p:cNvPicPr>
            <a:picLocks noChangeAspect="1"/>
          </p:cNvPicPr>
          <p:nvPr/>
        </p:nvPicPr>
        <p:blipFill>
          <a:blip r:embed="rId3"/>
          <a:stretch>
            <a:fillRect/>
          </a:stretch>
        </p:blipFill>
        <p:spPr>
          <a:xfrm>
            <a:off x="0" y="1536700"/>
            <a:ext cx="9540875" cy="3586886"/>
          </a:xfrm>
          <a:prstGeom prst="rect">
            <a:avLst/>
          </a:prstGeom>
        </p:spPr>
      </p:pic>
      <p:sp>
        <p:nvSpPr>
          <p:cNvPr id="6" name="Rectangle 5"/>
          <p:cNvSpPr/>
          <p:nvPr/>
        </p:nvSpPr>
        <p:spPr>
          <a:xfrm>
            <a:off x="1765363" y="6331611"/>
            <a:ext cx="3365074" cy="276999"/>
          </a:xfrm>
          <a:prstGeom prst="rect">
            <a:avLst/>
          </a:prstGeom>
        </p:spPr>
        <p:txBody>
          <a:bodyPr wrap="none">
            <a:spAutoFit/>
          </a:bodyPr>
          <a:lstStyle/>
          <a:p>
            <a:r>
              <a:rPr lang="en-US" sz="1200" b="1" dirty="0" smtClean="0">
                <a:latin typeface="Comic Sans MS"/>
              </a:rPr>
              <a:t>T. </a:t>
            </a:r>
            <a:r>
              <a:rPr lang="en-US" sz="1200" b="1" dirty="0" err="1" smtClean="0">
                <a:latin typeface="Comic Sans MS"/>
              </a:rPr>
              <a:t>Unden</a:t>
            </a:r>
            <a:r>
              <a:rPr lang="en-US" sz="1200" b="1" dirty="0" smtClean="0">
                <a:latin typeface="Comic Sans MS"/>
              </a:rPr>
              <a:t>, ..A</a:t>
            </a:r>
            <a:r>
              <a:rPr lang="en-US" sz="1200" b="1" dirty="0">
                <a:latin typeface="Comic Sans MS"/>
              </a:rPr>
              <a:t>. </a:t>
            </a:r>
            <a:r>
              <a:rPr lang="en-US" sz="1200" b="1" dirty="0" smtClean="0">
                <a:latin typeface="Comic Sans MS"/>
              </a:rPr>
              <a:t>R, F. </a:t>
            </a:r>
            <a:r>
              <a:rPr lang="en-US" sz="1200" b="1" dirty="0" err="1" smtClean="0">
                <a:latin typeface="Comic Sans MS"/>
              </a:rPr>
              <a:t>Jelezko</a:t>
            </a:r>
            <a:r>
              <a:rPr lang="en-US" sz="1200" b="1" dirty="0" smtClean="0">
                <a:latin typeface="Comic Sans MS"/>
              </a:rPr>
              <a:t>  </a:t>
            </a:r>
            <a:r>
              <a:rPr lang="en-US" sz="1200" b="1" dirty="0">
                <a:latin typeface="Comic Sans MS"/>
              </a:rPr>
              <a:t>PRL </a:t>
            </a:r>
            <a:r>
              <a:rPr lang="en-US" sz="1200" b="1" dirty="0" smtClean="0">
                <a:latin typeface="Comic Sans MS"/>
              </a:rPr>
              <a:t>(2016)</a:t>
            </a:r>
            <a:endParaRPr lang="en-US" sz="1200" b="1" dirty="0">
              <a:latin typeface="Comic Sans MS"/>
            </a:endParaRPr>
          </a:p>
        </p:txBody>
      </p:sp>
    </p:spTree>
    <p:extLst>
      <p:ext uri="{BB962C8B-B14F-4D97-AF65-F5344CB8AC3E}">
        <p14:creationId xmlns:p14="http://schemas.microsoft.com/office/powerpoint/2010/main" val="22079499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With drive of 100MHz </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sp>
        <p:nvSpPr>
          <p:cNvPr id="4" name="Rectangle 3"/>
          <p:cNvSpPr/>
          <p:nvPr/>
        </p:nvSpPr>
        <p:spPr>
          <a:xfrm>
            <a:off x="1170437" y="6331611"/>
            <a:ext cx="5903704" cy="276999"/>
          </a:xfrm>
          <a:prstGeom prst="rect">
            <a:avLst/>
          </a:prstGeom>
        </p:spPr>
        <p:txBody>
          <a:bodyPr wrap="none">
            <a:spAutoFit/>
          </a:bodyPr>
          <a:lstStyle/>
          <a:p>
            <a:r>
              <a:rPr lang="en-US" sz="1200" b="1" dirty="0">
                <a:latin typeface="Comic Sans MS"/>
              </a:rPr>
              <a:t>L. Cohen, Y. </a:t>
            </a:r>
            <a:r>
              <a:rPr lang="en-US" sz="1200" b="1" dirty="0" err="1">
                <a:latin typeface="Comic Sans MS"/>
              </a:rPr>
              <a:t>Pilnyak</a:t>
            </a:r>
            <a:r>
              <a:rPr lang="en-US" sz="1200" b="1" dirty="0">
                <a:latin typeface="Comic Sans MS"/>
              </a:rPr>
              <a:t>, D. </a:t>
            </a:r>
            <a:r>
              <a:rPr lang="en-US" sz="1200" b="1" dirty="0" err="1">
                <a:latin typeface="Comic Sans MS"/>
              </a:rPr>
              <a:t>Istrati</a:t>
            </a:r>
            <a:r>
              <a:rPr lang="en-US" sz="1200" b="1" dirty="0">
                <a:latin typeface="Comic Sans MS"/>
              </a:rPr>
              <a:t>, A. Retzker, H. S. </a:t>
            </a:r>
            <a:r>
              <a:rPr lang="en-US" sz="1200" b="1" dirty="0" smtClean="0">
                <a:latin typeface="Comic Sans MS"/>
              </a:rPr>
              <a:t>Eisenberg </a:t>
            </a:r>
            <a:r>
              <a:rPr lang="en-US" sz="1200" b="1" dirty="0" err="1" smtClean="0">
                <a:latin typeface="Comic Sans MS"/>
              </a:rPr>
              <a:t>Arxiv</a:t>
            </a:r>
            <a:r>
              <a:rPr lang="en-US" sz="1200" b="1" dirty="0" smtClean="0">
                <a:latin typeface="Comic Sans MS"/>
              </a:rPr>
              <a:t> (2016)</a:t>
            </a:r>
            <a:endParaRPr lang="en-US" sz="1200" b="1" dirty="0">
              <a:latin typeface="Comic Sans MS"/>
            </a:endParaRPr>
          </a:p>
        </p:txBody>
      </p:sp>
      <p:pic>
        <p:nvPicPr>
          <p:cNvPr id="3" name="Picture 2"/>
          <p:cNvPicPr>
            <a:picLocks noChangeAspect="1"/>
          </p:cNvPicPr>
          <p:nvPr/>
        </p:nvPicPr>
        <p:blipFill>
          <a:blip r:embed="rId3"/>
          <a:stretch>
            <a:fillRect/>
          </a:stretch>
        </p:blipFill>
        <p:spPr>
          <a:xfrm>
            <a:off x="1168400" y="1125575"/>
            <a:ext cx="7188200" cy="4927600"/>
          </a:xfrm>
          <a:prstGeom prst="rect">
            <a:avLst/>
          </a:prstGeom>
        </p:spPr>
      </p:pic>
    </p:spTree>
    <p:extLst>
      <p:ext uri="{BB962C8B-B14F-4D97-AF65-F5344CB8AC3E}">
        <p14:creationId xmlns:p14="http://schemas.microsoft.com/office/powerpoint/2010/main" val="35452088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With drive of 100MHz </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sp>
        <p:nvSpPr>
          <p:cNvPr id="4" name="Rectangle 3"/>
          <p:cNvSpPr/>
          <p:nvPr/>
        </p:nvSpPr>
        <p:spPr>
          <a:xfrm>
            <a:off x="1170437" y="6331611"/>
            <a:ext cx="5903704" cy="276999"/>
          </a:xfrm>
          <a:prstGeom prst="rect">
            <a:avLst/>
          </a:prstGeom>
        </p:spPr>
        <p:txBody>
          <a:bodyPr wrap="none">
            <a:spAutoFit/>
          </a:bodyPr>
          <a:lstStyle/>
          <a:p>
            <a:r>
              <a:rPr lang="en-US" sz="1200" b="1" dirty="0">
                <a:latin typeface="Comic Sans MS"/>
              </a:rPr>
              <a:t>L. Cohen, Y. </a:t>
            </a:r>
            <a:r>
              <a:rPr lang="en-US" sz="1200" b="1" dirty="0" err="1">
                <a:latin typeface="Comic Sans MS"/>
              </a:rPr>
              <a:t>Pilnyak</a:t>
            </a:r>
            <a:r>
              <a:rPr lang="en-US" sz="1200" b="1" dirty="0">
                <a:latin typeface="Comic Sans MS"/>
              </a:rPr>
              <a:t>, D. </a:t>
            </a:r>
            <a:r>
              <a:rPr lang="en-US" sz="1200" b="1" dirty="0" err="1">
                <a:latin typeface="Comic Sans MS"/>
              </a:rPr>
              <a:t>Istrati</a:t>
            </a:r>
            <a:r>
              <a:rPr lang="en-US" sz="1200" b="1" dirty="0">
                <a:latin typeface="Comic Sans MS"/>
              </a:rPr>
              <a:t>, A. Retzker, H. S. </a:t>
            </a:r>
            <a:r>
              <a:rPr lang="en-US" sz="1200" b="1" dirty="0" smtClean="0">
                <a:latin typeface="Comic Sans MS"/>
              </a:rPr>
              <a:t>Eisenberg </a:t>
            </a:r>
            <a:r>
              <a:rPr lang="en-US" sz="1200" b="1" dirty="0" err="1" smtClean="0">
                <a:latin typeface="Comic Sans MS"/>
              </a:rPr>
              <a:t>Arxiv</a:t>
            </a:r>
            <a:r>
              <a:rPr lang="en-US" sz="1200" b="1" dirty="0" smtClean="0">
                <a:latin typeface="Comic Sans MS"/>
              </a:rPr>
              <a:t> (2016)</a:t>
            </a:r>
            <a:endParaRPr lang="en-US" sz="1200" b="1" dirty="0">
              <a:latin typeface="Comic Sans MS"/>
            </a:endParaRPr>
          </a:p>
        </p:txBody>
      </p:sp>
      <p:pic>
        <p:nvPicPr>
          <p:cNvPr id="5" name="Picture 4"/>
          <p:cNvPicPr>
            <a:picLocks noChangeAspect="1"/>
          </p:cNvPicPr>
          <p:nvPr/>
        </p:nvPicPr>
        <p:blipFill>
          <a:blip r:embed="rId3"/>
          <a:stretch>
            <a:fillRect/>
          </a:stretch>
        </p:blipFill>
        <p:spPr>
          <a:xfrm>
            <a:off x="1350437" y="990575"/>
            <a:ext cx="6647263" cy="5223711"/>
          </a:xfrm>
          <a:prstGeom prst="rect">
            <a:avLst/>
          </a:prstGeom>
        </p:spPr>
      </p:pic>
    </p:spTree>
    <p:extLst>
      <p:ext uri="{BB962C8B-B14F-4D97-AF65-F5344CB8AC3E}">
        <p14:creationId xmlns:p14="http://schemas.microsoft.com/office/powerpoint/2010/main" val="25726732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Back to Heisenberg scaling</a:t>
            </a:r>
            <a:endParaRPr lang="de-DE" sz="2800" dirty="0">
              <a:latin typeface="Comic Sans MS" charset="0"/>
            </a:endParaRPr>
          </a:p>
        </p:txBody>
      </p:sp>
      <p:pic>
        <p:nvPicPr>
          <p:cNvPr id="3" name="Picture 2"/>
          <p:cNvPicPr>
            <a:picLocks noChangeAspect="1"/>
          </p:cNvPicPr>
          <p:nvPr/>
        </p:nvPicPr>
        <p:blipFill>
          <a:blip r:embed="rId3"/>
          <a:stretch>
            <a:fillRect/>
          </a:stretch>
        </p:blipFill>
        <p:spPr>
          <a:xfrm>
            <a:off x="0" y="1422400"/>
            <a:ext cx="9540875" cy="3797519"/>
          </a:xfrm>
          <a:prstGeom prst="rect">
            <a:avLst/>
          </a:prstGeom>
        </p:spPr>
      </p:pic>
      <p:sp>
        <p:nvSpPr>
          <p:cNvPr id="7" name="Rectangle 6"/>
          <p:cNvSpPr/>
          <p:nvPr/>
        </p:nvSpPr>
        <p:spPr>
          <a:xfrm>
            <a:off x="461621" y="6331611"/>
            <a:ext cx="8538816" cy="461665"/>
          </a:xfrm>
          <a:prstGeom prst="rect">
            <a:avLst/>
          </a:prstGeom>
        </p:spPr>
        <p:txBody>
          <a:bodyPr wrap="none">
            <a:spAutoFit/>
          </a:bodyPr>
          <a:lstStyle/>
          <a:p>
            <a:r>
              <a:rPr lang="en-US" sz="1200" b="1" dirty="0">
                <a:latin typeface="Comic Sans MS"/>
              </a:rPr>
              <a:t>David A. Herrera-</a:t>
            </a:r>
            <a:r>
              <a:rPr lang="en-US" sz="1200" b="1" dirty="0" err="1">
                <a:latin typeface="Comic Sans MS"/>
              </a:rPr>
              <a:t>Martí</a:t>
            </a:r>
            <a:r>
              <a:rPr lang="en-US" sz="1200" b="1" dirty="0">
                <a:latin typeface="Comic Sans MS"/>
              </a:rPr>
              <a:t>, </a:t>
            </a:r>
            <a:r>
              <a:rPr lang="en-US" sz="1200" b="1" dirty="0" err="1">
                <a:latin typeface="Comic Sans MS"/>
              </a:rPr>
              <a:t>Tuvia</a:t>
            </a:r>
            <a:r>
              <a:rPr lang="en-US" sz="1200" b="1" dirty="0">
                <a:latin typeface="Comic Sans MS"/>
              </a:rPr>
              <a:t> </a:t>
            </a:r>
            <a:r>
              <a:rPr lang="en-US" sz="1200" b="1" dirty="0" err="1">
                <a:latin typeface="Comic Sans MS"/>
              </a:rPr>
              <a:t>Gefen</a:t>
            </a:r>
            <a:r>
              <a:rPr lang="en-US" sz="1200" b="1" dirty="0">
                <a:latin typeface="Comic Sans MS"/>
              </a:rPr>
              <a:t>, </a:t>
            </a:r>
            <a:r>
              <a:rPr lang="en-US" sz="1200" b="1" dirty="0" err="1">
                <a:latin typeface="Comic Sans MS"/>
              </a:rPr>
              <a:t>Dorit</a:t>
            </a:r>
            <a:r>
              <a:rPr lang="en-US" sz="1200" b="1" dirty="0">
                <a:latin typeface="Comic Sans MS"/>
              </a:rPr>
              <a:t> </a:t>
            </a:r>
            <a:r>
              <a:rPr lang="en-US" sz="1200" b="1" dirty="0" err="1">
                <a:latin typeface="Comic Sans MS"/>
              </a:rPr>
              <a:t>Aharonov</a:t>
            </a:r>
            <a:r>
              <a:rPr lang="en-US" sz="1200" b="1" dirty="0">
                <a:latin typeface="Comic Sans MS"/>
              </a:rPr>
              <a:t>, </a:t>
            </a:r>
            <a:r>
              <a:rPr lang="en-US" sz="1200" b="1" dirty="0" err="1">
                <a:latin typeface="Comic Sans MS"/>
              </a:rPr>
              <a:t>Nadav</a:t>
            </a:r>
            <a:r>
              <a:rPr lang="en-US" sz="1200" b="1" dirty="0">
                <a:latin typeface="Comic Sans MS"/>
              </a:rPr>
              <a:t> Katz, </a:t>
            </a:r>
            <a:r>
              <a:rPr lang="en-US" sz="1200" b="1" dirty="0" smtClean="0">
                <a:latin typeface="Comic Sans MS"/>
              </a:rPr>
              <a:t>AR </a:t>
            </a:r>
            <a:r>
              <a:rPr lang="hu-HU" sz="1200" b="1" dirty="0">
                <a:latin typeface="Comic Sans MS"/>
              </a:rPr>
              <a:t>Phys. Rev. Lett. 115, 200501 (2015)</a:t>
            </a:r>
          </a:p>
          <a:p>
            <a:endParaRPr lang="en-US" sz="1200" b="1" dirty="0">
              <a:latin typeface="Comic Sans MS"/>
            </a:endParaRPr>
          </a:p>
        </p:txBody>
      </p:sp>
    </p:spTree>
    <p:extLst>
      <p:ext uri="{BB962C8B-B14F-4D97-AF65-F5344CB8AC3E}">
        <p14:creationId xmlns:p14="http://schemas.microsoft.com/office/powerpoint/2010/main" val="41356991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Back to Heisenberg scaling</a:t>
            </a:r>
            <a:endParaRPr lang="de-DE" sz="2800" dirty="0">
              <a:latin typeface="Comic Sans MS" charset="0"/>
            </a:endParaRPr>
          </a:p>
        </p:txBody>
      </p:sp>
      <p:sp>
        <p:nvSpPr>
          <p:cNvPr id="4" name="Rectangle 3"/>
          <p:cNvSpPr/>
          <p:nvPr/>
        </p:nvSpPr>
        <p:spPr>
          <a:xfrm>
            <a:off x="1821780" y="6331611"/>
            <a:ext cx="5918657" cy="461665"/>
          </a:xfrm>
          <a:prstGeom prst="rect">
            <a:avLst/>
          </a:prstGeom>
        </p:spPr>
        <p:txBody>
          <a:bodyPr wrap="none">
            <a:spAutoFit/>
          </a:bodyPr>
          <a:lstStyle/>
          <a:p>
            <a:r>
              <a:rPr lang="en-US" sz="1200" b="1" dirty="0" err="1">
                <a:latin typeface="Comic Sans MS"/>
              </a:rPr>
              <a:t>Tuvia</a:t>
            </a:r>
            <a:r>
              <a:rPr lang="en-US" sz="1200" b="1" dirty="0">
                <a:latin typeface="Comic Sans MS"/>
              </a:rPr>
              <a:t> </a:t>
            </a:r>
            <a:r>
              <a:rPr lang="en-US" sz="1200" b="1" dirty="0" err="1">
                <a:latin typeface="Comic Sans MS"/>
              </a:rPr>
              <a:t>Gefen</a:t>
            </a:r>
            <a:r>
              <a:rPr lang="en-US" sz="1200" b="1" dirty="0">
                <a:latin typeface="Comic Sans MS"/>
              </a:rPr>
              <a:t>, David A. Herrera-</a:t>
            </a:r>
            <a:r>
              <a:rPr lang="en-US" sz="1200" b="1" dirty="0" err="1">
                <a:latin typeface="Comic Sans MS"/>
              </a:rPr>
              <a:t>Martí</a:t>
            </a:r>
            <a:r>
              <a:rPr lang="en-US" sz="1200" b="1" dirty="0">
                <a:latin typeface="Comic Sans MS"/>
              </a:rPr>
              <a:t>, AR Phys. Rev. A 93, 032133 (2016)</a:t>
            </a:r>
            <a:endParaRPr lang="hu-HU" sz="1200" b="1" dirty="0">
              <a:latin typeface="Comic Sans MS"/>
            </a:endParaRPr>
          </a:p>
          <a:p>
            <a:endParaRPr lang="en-US" sz="1200" b="1" dirty="0">
              <a:latin typeface="Comic Sans MS"/>
            </a:endParaRPr>
          </a:p>
        </p:txBody>
      </p:sp>
      <p:pic>
        <p:nvPicPr>
          <p:cNvPr id="5" name="Picture 4"/>
          <p:cNvPicPr>
            <a:picLocks noChangeAspect="1"/>
          </p:cNvPicPr>
          <p:nvPr/>
        </p:nvPicPr>
        <p:blipFill>
          <a:blip r:embed="rId3"/>
          <a:stretch>
            <a:fillRect/>
          </a:stretch>
        </p:blipFill>
        <p:spPr>
          <a:xfrm>
            <a:off x="2201037" y="1545575"/>
            <a:ext cx="5359400" cy="3810000"/>
          </a:xfrm>
          <a:prstGeom prst="rect">
            <a:avLst/>
          </a:prstGeom>
        </p:spPr>
      </p:pic>
    </p:spTree>
    <p:extLst>
      <p:ext uri="{BB962C8B-B14F-4D97-AF65-F5344CB8AC3E}">
        <p14:creationId xmlns:p14="http://schemas.microsoft.com/office/powerpoint/2010/main" val="18889270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i="1" dirty="0" smtClean="0">
                <a:latin typeface="Comic Sans MS"/>
              </a:rPr>
              <a:t>Carr Purcell – CP:</a:t>
            </a:r>
            <a:endParaRPr lang="de-DE" dirty="0">
              <a:latin typeface="Comic Sans MS"/>
            </a:endParaRPr>
          </a:p>
        </p:txBody>
      </p:sp>
      <p:sp>
        <p:nvSpPr>
          <p:cNvPr id="4" name="Fußzeilenplatzhalter 3"/>
          <p:cNvSpPr>
            <a:spLocks noGrp="1"/>
          </p:cNvSpPr>
          <p:nvPr>
            <p:ph type="ftr" sz="quarter" idx="10"/>
          </p:nvPr>
        </p:nvSpPr>
        <p:spPr/>
        <p:txBody>
          <a:bodyPr/>
          <a:lstStyle/>
          <a:p>
            <a:r>
              <a:rPr lang="en-US" dirty="0" smtClean="0"/>
              <a:t>PSAS2016</a:t>
            </a:r>
            <a:r>
              <a:rPr lang="de-DE" dirty="0" smtClean="0"/>
              <a:t>I  24.05.2016I </a:t>
            </a:r>
            <a:r>
              <a:rPr lang="de-DE" dirty="0" smtClean="0"/>
              <a:t>Slide: </a:t>
            </a:r>
            <a:fld id="{FF1146A1-97AE-4BCE-8A46-8C7BB040F740}" type="slidenum">
              <a:rPr lang="de-DE" smtClean="0"/>
              <a:pPr/>
              <a:t>4</a:t>
            </a:fld>
            <a:endParaRPr lang="de-DE" dirty="0"/>
          </a:p>
        </p:txBody>
      </p:sp>
      <p:sp>
        <p:nvSpPr>
          <p:cNvPr id="6" name="TextBox 5"/>
          <p:cNvSpPr txBox="1"/>
          <p:nvPr/>
        </p:nvSpPr>
        <p:spPr>
          <a:xfrm>
            <a:off x="3322637" y="1273175"/>
            <a:ext cx="3962400" cy="584776"/>
          </a:xfrm>
          <a:prstGeom prst="rect">
            <a:avLst/>
          </a:prstGeom>
          <a:noFill/>
        </p:spPr>
        <p:txBody>
          <a:bodyPr wrap="square" rtlCol="0">
            <a:spAutoFit/>
          </a:bodyPr>
          <a:lstStyle/>
          <a:p>
            <a:r>
              <a:rPr lang="en-US" dirty="0" smtClean="0">
                <a:latin typeface="Comic Sans MS"/>
              </a:rPr>
              <a:t>A sequence of </a:t>
            </a:r>
            <a:r>
              <a:rPr lang="en-US" dirty="0" err="1" smtClean="0">
                <a:latin typeface="Comic Sans MS"/>
              </a:rPr>
              <a:t>echos</a:t>
            </a:r>
            <a:r>
              <a:rPr lang="en-US" dirty="0" smtClean="0">
                <a:latin typeface="Comic Sans MS"/>
              </a:rPr>
              <a:t>, i.e., of </a:t>
            </a:r>
            <a:r>
              <a:rPr lang="en-US" dirty="0" err="1" smtClean="0">
                <a:latin typeface="Lucida Grande"/>
                <a:ea typeface="Lucida Grande"/>
                <a:cs typeface="Lucida Grande"/>
              </a:rPr>
              <a:t>π</a:t>
            </a:r>
            <a:r>
              <a:rPr lang="en-US" dirty="0" smtClean="0">
                <a:latin typeface="Comic Sans MS"/>
              </a:rPr>
              <a:t>  pulses focuses the polarization for a long time</a:t>
            </a:r>
            <a:endParaRPr lang="en-US" dirty="0">
              <a:latin typeface="Comic Sans MS"/>
            </a:endParaRPr>
          </a:p>
        </p:txBody>
      </p:sp>
      <p:grpSp>
        <p:nvGrpSpPr>
          <p:cNvPr id="3" name="Group 22"/>
          <p:cNvGrpSpPr/>
          <p:nvPr/>
        </p:nvGrpSpPr>
        <p:grpSpPr>
          <a:xfrm>
            <a:off x="2852737" y="2035175"/>
            <a:ext cx="3975100" cy="3429000"/>
            <a:chOff x="2852737" y="2035175"/>
            <a:chExt cx="3975100" cy="3429000"/>
          </a:xfrm>
        </p:grpSpPr>
        <p:cxnSp>
          <p:nvCxnSpPr>
            <p:cNvPr id="16" name="Straight Arrow Connector 15"/>
            <p:cNvCxnSpPr/>
            <p:nvPr/>
          </p:nvCxnSpPr>
          <p:spPr bwMode="auto">
            <a:xfrm>
              <a:off x="4681537" y="3863975"/>
              <a:ext cx="1600200" cy="1588"/>
            </a:xfrm>
            <a:prstGeom prst="straightConnector1">
              <a:avLst/>
            </a:prstGeom>
            <a:solidFill>
              <a:schemeClr val="accent2"/>
            </a:solidFill>
            <a:ln w="28575" cap="flat" cmpd="sng" algn="ctr">
              <a:solidFill>
                <a:srgbClr val="FF0000"/>
              </a:solidFill>
              <a:prstDash val="solid"/>
              <a:round/>
              <a:headEnd type="none" w="med" len="med"/>
              <a:tailEnd type="arrow"/>
            </a:ln>
            <a:effectLst/>
          </p:spPr>
        </p:cxnSp>
        <p:grpSp>
          <p:nvGrpSpPr>
            <p:cNvPr id="5" name="Group 21"/>
            <p:cNvGrpSpPr/>
            <p:nvPr/>
          </p:nvGrpSpPr>
          <p:grpSpPr>
            <a:xfrm>
              <a:off x="2852737" y="2035175"/>
              <a:ext cx="3975100" cy="3429000"/>
              <a:chOff x="2852737" y="2035175"/>
              <a:chExt cx="3975100" cy="3429000"/>
            </a:xfrm>
          </p:grpSpPr>
          <p:grpSp>
            <p:nvGrpSpPr>
              <p:cNvPr id="7" name="Group 22"/>
              <p:cNvGrpSpPr/>
              <p:nvPr/>
            </p:nvGrpSpPr>
            <p:grpSpPr>
              <a:xfrm>
                <a:off x="2852737" y="2035175"/>
                <a:ext cx="3975100" cy="3429000"/>
                <a:chOff x="2789237" y="1806575"/>
                <a:chExt cx="3975100" cy="3429000"/>
              </a:xfrm>
            </p:grpSpPr>
            <p:grpSp>
              <p:nvGrpSpPr>
                <p:cNvPr id="8" name="Group 21"/>
                <p:cNvGrpSpPr/>
                <p:nvPr/>
              </p:nvGrpSpPr>
              <p:grpSpPr>
                <a:xfrm>
                  <a:off x="2789237" y="2057401"/>
                  <a:ext cx="3975100" cy="3178174"/>
                  <a:chOff x="2789237" y="2057401"/>
                  <a:chExt cx="3975100" cy="3178174"/>
                </a:xfrm>
              </p:grpSpPr>
              <p:cxnSp>
                <p:nvCxnSpPr>
                  <p:cNvPr id="9" name="Straight Arrow Connector 8"/>
                  <p:cNvCxnSpPr/>
                  <p:nvPr/>
                </p:nvCxnSpPr>
                <p:spPr bwMode="auto">
                  <a:xfrm rot="16200000" flipV="1">
                    <a:off x="3024983" y="3642521"/>
                    <a:ext cx="3178174" cy="793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a:off x="2789237" y="3633787"/>
                    <a:ext cx="3733800" cy="1588"/>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rot="10800000" flipV="1">
                    <a:off x="3449636" y="2898775"/>
                    <a:ext cx="2184401" cy="1576388"/>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19" name="TextBox 18"/>
                  <p:cNvSpPr txBox="1"/>
                  <p:nvPr/>
                </p:nvSpPr>
                <p:spPr>
                  <a:xfrm>
                    <a:off x="6464255" y="3411121"/>
                    <a:ext cx="300082" cy="338554"/>
                  </a:xfrm>
                  <a:prstGeom prst="rect">
                    <a:avLst/>
                  </a:prstGeom>
                  <a:noFill/>
                </p:spPr>
                <p:txBody>
                  <a:bodyPr wrap="none" rtlCol="0">
                    <a:spAutoFit/>
                  </a:bodyPr>
                  <a:lstStyle/>
                  <a:p>
                    <a:r>
                      <a:rPr lang="en-US" dirty="0" smtClean="0"/>
                      <a:t>y</a:t>
                    </a:r>
                    <a:endParaRPr lang="en-US" dirty="0"/>
                  </a:p>
                </p:txBody>
              </p:sp>
            </p:grpSp>
            <p:sp>
              <p:nvSpPr>
                <p:cNvPr id="20" name="TextBox 19"/>
                <p:cNvSpPr txBox="1"/>
                <p:nvPr/>
              </p:nvSpPr>
              <p:spPr>
                <a:xfrm>
                  <a:off x="4470479" y="1806575"/>
                  <a:ext cx="287258" cy="338554"/>
                </a:xfrm>
                <a:prstGeom prst="rect">
                  <a:avLst/>
                </a:prstGeom>
                <a:noFill/>
              </p:spPr>
              <p:txBody>
                <a:bodyPr wrap="none" rtlCol="0">
                  <a:spAutoFit/>
                </a:bodyPr>
                <a:lstStyle/>
                <a:p>
                  <a:r>
                    <a:rPr lang="en-US" dirty="0" smtClean="0"/>
                    <a:t>z</a:t>
                  </a:r>
                  <a:endParaRPr lang="en-US" dirty="0"/>
                </a:p>
              </p:txBody>
            </p:sp>
            <p:sp>
              <p:nvSpPr>
                <p:cNvPr id="21" name="TextBox 20"/>
                <p:cNvSpPr txBox="1"/>
                <p:nvPr/>
              </p:nvSpPr>
              <p:spPr>
                <a:xfrm>
                  <a:off x="3263979" y="4283075"/>
                  <a:ext cx="287258" cy="338554"/>
                </a:xfrm>
                <a:prstGeom prst="rect">
                  <a:avLst/>
                </a:prstGeom>
                <a:noFill/>
              </p:spPr>
              <p:txBody>
                <a:bodyPr wrap="none" rtlCol="0">
                  <a:spAutoFit/>
                </a:bodyPr>
                <a:lstStyle/>
                <a:p>
                  <a:r>
                    <a:rPr lang="en-US" dirty="0" smtClean="0"/>
                    <a:t>x</a:t>
                  </a:r>
                  <a:endParaRPr lang="en-US" dirty="0"/>
                </a:p>
              </p:txBody>
            </p:sp>
          </p:grpSp>
          <p:sp>
            <p:nvSpPr>
              <p:cNvPr id="17" name="Curved Right Arrow 16"/>
              <p:cNvSpPr/>
              <p:nvPr/>
            </p:nvSpPr>
            <p:spPr bwMode="auto">
              <a:xfrm>
                <a:off x="4389437" y="3203575"/>
                <a:ext cx="457200" cy="762000"/>
              </a:xfrm>
              <a:prstGeom prst="curvedRightArrow">
                <a:avLst/>
              </a:prstGeom>
              <a:solidFill>
                <a:schemeClr val="accent2"/>
              </a:solidFill>
              <a:ln w="9525" cap="flat" cmpd="sng" algn="ctr">
                <a:solidFill>
                  <a:schemeClr val="tx1"/>
                </a:solidFill>
                <a:prstDash val="solid"/>
                <a:round/>
                <a:headEnd type="none" w="med" len="med"/>
                <a:tailEnd type="none" w="med" len="med"/>
              </a:ln>
              <a:effectLst/>
              <a:scene3d>
                <a:camera prst="orthographicFront">
                  <a:rot lat="0" lon="0" rev="16200000"/>
                </a:camera>
                <a:lightRig rig="threePt" dir="t"/>
              </a:scene3d>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8" name="Curved Right Arrow 17"/>
              <p:cNvSpPr/>
              <p:nvPr/>
            </p:nvSpPr>
            <p:spPr bwMode="auto">
              <a:xfrm>
                <a:off x="4427537" y="3813175"/>
                <a:ext cx="457200" cy="762000"/>
              </a:xfrm>
              <a:prstGeom prst="curvedRightArrow">
                <a:avLst/>
              </a:prstGeom>
              <a:solidFill>
                <a:schemeClr val="accent2"/>
              </a:solidFill>
              <a:ln w="9525" cap="flat" cmpd="sng" algn="ctr">
                <a:solidFill>
                  <a:schemeClr val="tx1"/>
                </a:solidFill>
                <a:prstDash val="solid"/>
                <a:round/>
                <a:headEnd type="none" w="med" len="med"/>
                <a:tailEnd type="none" w="med" len="med"/>
              </a:ln>
              <a:effectLst/>
              <a:scene3d>
                <a:camera prst="orthographicFront">
                  <a:rot lat="0" lon="0" rev="5400000"/>
                </a:camera>
                <a:lightRig rig="threePt" dir="t"/>
              </a:scene3d>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grpSp>
    </p:spTree>
    <p:extLst>
      <p:ext uri="{BB962C8B-B14F-4D97-AF65-F5344CB8AC3E}">
        <p14:creationId xmlns:p14="http://schemas.microsoft.com/office/powerpoint/2010/main" val="41480176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033775" y="1125575"/>
            <a:ext cx="7381662" cy="590439"/>
          </a:xfrm>
        </p:spPr>
        <p:txBody>
          <a:bodyPr/>
          <a:lstStyle/>
          <a:p>
            <a:pPr algn="ctr" defTabSz="4168775">
              <a:spcBef>
                <a:spcPct val="50000"/>
              </a:spcBef>
            </a:pPr>
            <a:r>
              <a:rPr lang="en-US" altLang="zh-CN" sz="3200" b="0" dirty="0" smtClean="0">
                <a:latin typeface="Comic Sans MS"/>
                <a:ea typeface="Times New Roman" charset="0"/>
                <a:cs typeface="Times New Roman" charset="0"/>
              </a:rPr>
              <a:t>Thanks a lot for your attention!</a:t>
            </a:r>
            <a:endParaRPr lang="en-US" altLang="zh-CN" sz="3200" b="0" dirty="0">
              <a:latin typeface="Comic Sans MS"/>
              <a:ea typeface="Times New Roman" charset="0"/>
              <a:cs typeface="Times New Roman" charset="0"/>
            </a:endParaRPr>
          </a:p>
        </p:txBody>
      </p:sp>
      <p:pic>
        <p:nvPicPr>
          <p:cNvPr id="11" name="Picture 10"/>
          <p:cNvPicPr>
            <a:picLocks noChangeAspect="1"/>
          </p:cNvPicPr>
          <p:nvPr/>
        </p:nvPicPr>
        <p:blipFill>
          <a:blip r:embed="rId3"/>
          <a:stretch>
            <a:fillRect/>
          </a:stretch>
        </p:blipFill>
        <p:spPr>
          <a:xfrm>
            <a:off x="0" y="0"/>
            <a:ext cx="9540875" cy="1221232"/>
          </a:xfrm>
          <a:prstGeom prst="rect">
            <a:avLst/>
          </a:prstGeom>
        </p:spPr>
      </p:pic>
      <p:pic>
        <p:nvPicPr>
          <p:cNvPr id="12" name="Picture 11"/>
          <p:cNvPicPr>
            <a:picLocks noChangeAspect="1"/>
          </p:cNvPicPr>
          <p:nvPr/>
        </p:nvPicPr>
        <p:blipFill>
          <a:blip r:embed="rId4"/>
          <a:stretch>
            <a:fillRect/>
          </a:stretch>
        </p:blipFill>
        <p:spPr>
          <a:xfrm>
            <a:off x="135437" y="3375575"/>
            <a:ext cx="1790937" cy="1527009"/>
          </a:xfrm>
          <a:prstGeom prst="rect">
            <a:avLst/>
          </a:prstGeom>
        </p:spPr>
      </p:pic>
      <p:sp>
        <p:nvSpPr>
          <p:cNvPr id="13" name="Rectangle 12"/>
          <p:cNvSpPr>
            <a:spLocks noChangeArrowheads="1"/>
          </p:cNvSpPr>
          <p:nvPr/>
        </p:nvSpPr>
        <p:spPr bwMode="auto">
          <a:xfrm>
            <a:off x="2115437" y="3600575"/>
            <a:ext cx="3420000" cy="900000"/>
          </a:xfrm>
          <a:prstGeom prst="rect">
            <a:avLst/>
          </a:prstGeom>
          <a:solidFill>
            <a:schemeClr val="tx2">
              <a:lumMod val="75000"/>
            </a:schemeClr>
          </a:solidFill>
          <a:ln w="9525">
            <a:noFill/>
            <a:miter lim="800000"/>
            <a:headEnd/>
            <a:tailEnd/>
          </a:ln>
          <a:effectLst>
            <a:outerShdw blurRad="63500" dist="107763" dir="2700000" algn="ctr" rotWithShape="0">
              <a:schemeClr val="bg2">
                <a:alpha val="74998"/>
              </a:schemeClr>
            </a:outerShdw>
          </a:effectLst>
        </p:spPr>
        <p:txBody>
          <a:bodyPr anchor="ctr">
            <a:prstTxWarp prst="textNoShape">
              <a:avLst/>
            </a:prstTxWarp>
          </a:bodyPr>
          <a:lstStyle/>
          <a:p>
            <a:pPr algn="ctr" rtl="1" eaLnBrk="1" hangingPunct="1">
              <a:lnSpc>
                <a:spcPct val="100000"/>
              </a:lnSpc>
            </a:pPr>
            <a:r>
              <a:rPr lang="en-US" sz="3200" dirty="0" smtClean="0">
                <a:latin typeface="Comic Sans MS" charset="0"/>
              </a:rPr>
              <a:t>Diadems</a:t>
            </a:r>
          </a:p>
          <a:p>
            <a:pPr algn="ctr" rtl="1" eaLnBrk="1" hangingPunct="1">
              <a:lnSpc>
                <a:spcPct val="100000"/>
              </a:lnSpc>
            </a:pPr>
            <a:r>
              <a:rPr lang="en-US" sz="2400" dirty="0" smtClean="0">
                <a:latin typeface="Comic Sans MS" charset="0"/>
              </a:rPr>
              <a:t>IP (FP7)</a:t>
            </a:r>
            <a:endParaRPr lang="de-DE" sz="2400" dirty="0">
              <a:latin typeface="Comic Sans MS" charset="0"/>
            </a:endParaRPr>
          </a:p>
        </p:txBody>
      </p:sp>
      <p:sp>
        <p:nvSpPr>
          <p:cNvPr id="14" name="Rectangle 13"/>
          <p:cNvSpPr>
            <a:spLocks noChangeArrowheads="1"/>
          </p:cNvSpPr>
          <p:nvPr/>
        </p:nvSpPr>
        <p:spPr bwMode="auto">
          <a:xfrm>
            <a:off x="585437" y="5130575"/>
            <a:ext cx="4635000" cy="900000"/>
          </a:xfrm>
          <a:prstGeom prst="rect">
            <a:avLst/>
          </a:prstGeom>
          <a:solidFill>
            <a:schemeClr val="tx2">
              <a:lumMod val="75000"/>
            </a:schemeClr>
          </a:solidFill>
          <a:ln w="9525">
            <a:noFill/>
            <a:miter lim="800000"/>
            <a:headEnd/>
            <a:tailEnd/>
          </a:ln>
          <a:effectLst>
            <a:outerShdw blurRad="63500" dist="107763" dir="2700000" algn="ctr" rotWithShape="0">
              <a:schemeClr val="bg2">
                <a:alpha val="74998"/>
              </a:schemeClr>
            </a:outerShdw>
          </a:effectLst>
        </p:spPr>
        <p:txBody>
          <a:bodyPr anchor="ctr">
            <a:prstTxWarp prst="textNoShape">
              <a:avLst/>
            </a:prstTxWarp>
          </a:bodyPr>
          <a:lstStyle/>
          <a:p>
            <a:pPr algn="ctr" rtl="1" eaLnBrk="1" hangingPunct="1">
              <a:lnSpc>
                <a:spcPct val="100000"/>
              </a:lnSpc>
            </a:pPr>
            <a:r>
              <a:rPr lang="en-US" sz="3200" dirty="0" smtClean="0">
                <a:latin typeface="Comic Sans MS" charset="0"/>
              </a:rPr>
              <a:t>CIG</a:t>
            </a:r>
          </a:p>
          <a:p>
            <a:pPr algn="ctr" rtl="1" eaLnBrk="1" hangingPunct="1">
              <a:lnSpc>
                <a:spcPct val="100000"/>
              </a:lnSpc>
            </a:pPr>
            <a:r>
              <a:rPr lang="en-US" sz="2400" dirty="0" smtClean="0">
                <a:latin typeface="Comic Sans MS" charset="0"/>
              </a:rPr>
              <a:t>Career integration grant</a:t>
            </a:r>
            <a:endParaRPr lang="de-DE" sz="2400" dirty="0">
              <a:latin typeface="Comic Sans MS" charset="0"/>
            </a:endParaRPr>
          </a:p>
        </p:txBody>
      </p:sp>
      <p:pic>
        <p:nvPicPr>
          <p:cNvPr id="17" name="Picture 8" descr="DSC_0776"/>
          <p:cNvPicPr>
            <a:picLocks noChangeAspect="1" noChangeArrowheads="1"/>
          </p:cNvPicPr>
          <p:nvPr/>
        </p:nvPicPr>
        <p:blipFill>
          <a:blip r:embed="rId5" cstate="print"/>
          <a:srcRect/>
          <a:stretch>
            <a:fillRect/>
          </a:stretch>
        </p:blipFill>
        <p:spPr bwMode="auto">
          <a:xfrm>
            <a:off x="5899637" y="3465575"/>
            <a:ext cx="1705800" cy="1132911"/>
          </a:xfrm>
          <a:prstGeom prst="rect">
            <a:avLst/>
          </a:prstGeom>
          <a:noFill/>
          <a:ln w="9525">
            <a:noFill/>
            <a:miter lim="800000"/>
            <a:headEnd/>
            <a:tailEnd/>
          </a:ln>
        </p:spPr>
      </p:pic>
      <p:pic>
        <p:nvPicPr>
          <p:cNvPr id="18" name="Picture 1" descr="C:\Users\Joerg\AppData\Local\Microsoft\Windows\Temporary Internet Files\Content.Outlook\FGS9B14T\SpinLattice.tif"/>
          <p:cNvPicPr>
            <a:picLocks noChangeAspect="1" noChangeArrowheads="1"/>
          </p:cNvPicPr>
          <p:nvPr/>
        </p:nvPicPr>
        <p:blipFill>
          <a:blip r:embed="rId6" cstate="print"/>
          <a:srcRect/>
          <a:stretch>
            <a:fillRect/>
          </a:stretch>
        </p:blipFill>
        <p:spPr bwMode="auto">
          <a:xfrm>
            <a:off x="7695437" y="4767567"/>
            <a:ext cx="1755000" cy="1316251"/>
          </a:xfrm>
          <a:prstGeom prst="rect">
            <a:avLst/>
          </a:prstGeom>
          <a:noFill/>
        </p:spPr>
      </p:pic>
      <p:pic>
        <p:nvPicPr>
          <p:cNvPr id="19" name="Picture 2" descr="C:\Users\fj3\Desktop\P7271501-sm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5437" y="3465576"/>
            <a:ext cx="1690900" cy="11249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8" cstate="print"/>
          <a:srcRect/>
          <a:stretch>
            <a:fillRect/>
          </a:stretch>
        </p:blipFill>
        <p:spPr bwMode="auto">
          <a:xfrm>
            <a:off x="5927237" y="4812017"/>
            <a:ext cx="1600200" cy="1218558"/>
          </a:xfrm>
          <a:prstGeom prst="rect">
            <a:avLst/>
          </a:prstGeom>
          <a:noFill/>
          <a:ln w="9525">
            <a:noFill/>
            <a:miter lim="800000"/>
            <a:headEnd/>
            <a:tailEnd/>
          </a:ln>
        </p:spPr>
      </p:pic>
      <p:pic>
        <p:nvPicPr>
          <p:cNvPr id="6" name="Picture 5" descr="P1100267.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500" y="170872"/>
            <a:ext cx="7692937" cy="5769703"/>
          </a:xfrm>
          <a:prstGeom prst="rect">
            <a:avLst/>
          </a:prstGeom>
        </p:spPr>
      </p:pic>
      <p:pic>
        <p:nvPicPr>
          <p:cNvPr id="7" name="Picture 6"/>
          <p:cNvPicPr>
            <a:picLocks noChangeAspect="1"/>
          </p:cNvPicPr>
          <p:nvPr/>
        </p:nvPicPr>
        <p:blipFill>
          <a:blip r:embed="rId10"/>
          <a:stretch>
            <a:fillRect/>
          </a:stretch>
        </p:blipFill>
        <p:spPr>
          <a:xfrm>
            <a:off x="952500" y="787400"/>
            <a:ext cx="7620000" cy="5080000"/>
          </a:xfrm>
          <a:prstGeom prst="rect">
            <a:avLst/>
          </a:prstGeom>
        </p:spPr>
      </p:pic>
      <p:pic>
        <p:nvPicPr>
          <p:cNvPr id="8" name="Picture 7"/>
          <p:cNvPicPr>
            <a:picLocks noChangeAspect="1"/>
          </p:cNvPicPr>
          <p:nvPr/>
        </p:nvPicPr>
        <p:blipFill>
          <a:blip r:embed="rId11"/>
          <a:stretch>
            <a:fillRect/>
          </a:stretch>
        </p:blipFill>
        <p:spPr>
          <a:xfrm>
            <a:off x="900437" y="630575"/>
            <a:ext cx="7620000" cy="5067300"/>
          </a:xfrm>
          <a:prstGeom prst="rect">
            <a:avLst/>
          </a:prstGeom>
        </p:spPr>
      </p:pic>
      <p:pic>
        <p:nvPicPr>
          <p:cNvPr id="9" name="Picture 8"/>
          <p:cNvPicPr>
            <a:picLocks noChangeAspect="1"/>
          </p:cNvPicPr>
          <p:nvPr/>
        </p:nvPicPr>
        <p:blipFill>
          <a:blip r:embed="rId12"/>
          <a:stretch>
            <a:fillRect/>
          </a:stretch>
        </p:blipFill>
        <p:spPr>
          <a:xfrm>
            <a:off x="900000" y="499758"/>
            <a:ext cx="7650437" cy="5305817"/>
          </a:xfrm>
          <a:prstGeom prst="rect">
            <a:avLst/>
          </a:prstGeom>
        </p:spPr>
      </p:pic>
      <p:pic>
        <p:nvPicPr>
          <p:cNvPr id="10" name="Picture 9"/>
          <p:cNvPicPr>
            <a:picLocks noChangeAspect="1"/>
          </p:cNvPicPr>
          <p:nvPr/>
        </p:nvPicPr>
        <p:blipFill>
          <a:blip r:embed="rId13"/>
          <a:stretch>
            <a:fillRect/>
          </a:stretch>
        </p:blipFill>
        <p:spPr>
          <a:xfrm>
            <a:off x="135437" y="1575575"/>
            <a:ext cx="1347840" cy="1620000"/>
          </a:xfrm>
          <a:prstGeom prst="rect">
            <a:avLst/>
          </a:prstGeom>
        </p:spPr>
      </p:pic>
      <p:pic>
        <p:nvPicPr>
          <p:cNvPr id="15" name="Picture 14"/>
          <p:cNvPicPr>
            <a:picLocks noChangeAspect="1"/>
          </p:cNvPicPr>
          <p:nvPr/>
        </p:nvPicPr>
        <p:blipFill>
          <a:blip r:embed="rId14"/>
          <a:stretch>
            <a:fillRect/>
          </a:stretch>
        </p:blipFill>
        <p:spPr>
          <a:xfrm>
            <a:off x="7425437" y="1305575"/>
            <a:ext cx="1840200" cy="1213465"/>
          </a:xfrm>
          <a:prstGeom prst="rect">
            <a:avLst/>
          </a:prstGeom>
        </p:spPr>
      </p:pic>
    </p:spTree>
    <p:extLst>
      <p:ext uri="{BB962C8B-B14F-4D97-AF65-F5344CB8AC3E}">
        <p14:creationId xmlns:p14="http://schemas.microsoft.com/office/powerpoint/2010/main" val="2173613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Comic Sans MS"/>
              </a:rPr>
              <a:t>Hahn Echo:</a:t>
            </a:r>
            <a:endParaRPr lang="de-DE" dirty="0">
              <a:latin typeface="Comic Sans MS"/>
            </a:endParaRPr>
          </a:p>
        </p:txBody>
      </p:sp>
      <p:sp>
        <p:nvSpPr>
          <p:cNvPr id="4" name="Fußzeilenplatzhalter 3"/>
          <p:cNvSpPr>
            <a:spLocks noGrp="1"/>
          </p:cNvSpPr>
          <p:nvPr>
            <p:ph type="ftr" sz="quarter" idx="10"/>
          </p:nvPr>
        </p:nvSpPr>
        <p:spPr/>
        <p:txBody>
          <a:bodyPr/>
          <a:lstStyle/>
          <a:p>
            <a:r>
              <a:rPr lang="en-US" dirty="0" smtClean="0"/>
              <a:t>PSAS2016</a:t>
            </a:r>
            <a:r>
              <a:rPr lang="de-DE" dirty="0" smtClean="0"/>
              <a:t>I  24.05.2016I </a:t>
            </a:r>
            <a:r>
              <a:rPr lang="de-DE" dirty="0" smtClean="0"/>
              <a:t>Slide: </a:t>
            </a:r>
            <a:fld id="{FF1146A1-97AE-4BCE-8A46-8C7BB040F740}" type="slidenum">
              <a:rPr lang="de-DE" smtClean="0"/>
              <a:pPr/>
              <a:t>41</a:t>
            </a:fld>
            <a:endParaRPr lang="de-DE" dirty="0"/>
          </a:p>
        </p:txBody>
      </p:sp>
      <p:pic>
        <p:nvPicPr>
          <p:cNvPr id="3" name="strack-201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0437" y="2205575"/>
            <a:ext cx="7388500" cy="2638750"/>
          </a:xfrm>
          <a:prstGeom prst="rect">
            <a:avLst/>
          </a:prstGeom>
        </p:spPr>
      </p:pic>
    </p:spTree>
    <p:extLst>
      <p:ext uri="{BB962C8B-B14F-4D97-AF65-F5344CB8AC3E}">
        <p14:creationId xmlns:p14="http://schemas.microsoft.com/office/powerpoint/2010/main" val="2966970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Noise sources - mixing</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graphicFrame>
        <p:nvGraphicFramePr>
          <p:cNvPr id="4" name="Object 13"/>
          <p:cNvGraphicFramePr>
            <a:graphicFrameLocks noChangeAspect="1"/>
          </p:cNvGraphicFramePr>
          <p:nvPr>
            <p:extLst>
              <p:ext uri="{D42A27DB-BD31-4B8C-83A1-F6EECF244321}">
                <p14:modId xmlns:p14="http://schemas.microsoft.com/office/powerpoint/2010/main" val="3764552774"/>
              </p:ext>
            </p:extLst>
          </p:nvPr>
        </p:nvGraphicFramePr>
        <p:xfrm>
          <a:off x="2610437" y="1440575"/>
          <a:ext cx="4492625" cy="647700"/>
        </p:xfrm>
        <a:graphic>
          <a:graphicData uri="http://schemas.openxmlformats.org/presentationml/2006/ole">
            <mc:AlternateContent xmlns:mc="http://schemas.openxmlformats.org/markup-compatibility/2006">
              <mc:Choice xmlns:v="urn:schemas-microsoft-com:vml" Requires="v">
                <p:oleObj spid="_x0000_s2113622" name="Equation" r:id="rId4" imgW="1625600" imgH="241300" progId="Equation.3">
                  <p:embed/>
                </p:oleObj>
              </mc:Choice>
              <mc:Fallback>
                <p:oleObj name="Equation" r:id="rId4" imgW="1625600" imgH="241300" progId="Equation.3">
                  <p:embed/>
                  <p:pic>
                    <p:nvPicPr>
                      <p:cNvPr id="0" name=""/>
                      <p:cNvPicPr>
                        <a:picLocks noChangeAspect="1" noChangeArrowheads="1"/>
                      </p:cNvPicPr>
                      <p:nvPr/>
                    </p:nvPicPr>
                    <p:blipFill>
                      <a:blip r:embed="rId5"/>
                      <a:srcRect/>
                      <a:stretch>
                        <a:fillRect/>
                      </a:stretch>
                    </p:blipFill>
                    <p:spPr bwMode="auto">
                      <a:xfrm>
                        <a:off x="2610437" y="1440575"/>
                        <a:ext cx="4492625" cy="647700"/>
                      </a:xfrm>
                      <a:prstGeom prst="rect">
                        <a:avLst/>
                      </a:prstGeom>
                      <a:noFill/>
                      <a:extLst/>
                    </p:spPr>
                  </p:pic>
                </p:oleObj>
              </mc:Fallback>
            </mc:AlternateContent>
          </a:graphicData>
        </a:graphic>
      </p:graphicFrame>
      <p:graphicFrame>
        <p:nvGraphicFramePr>
          <p:cNvPr id="5" name="Object 13"/>
          <p:cNvGraphicFramePr>
            <a:graphicFrameLocks noChangeAspect="1"/>
          </p:cNvGraphicFramePr>
          <p:nvPr>
            <p:extLst>
              <p:ext uri="{D42A27DB-BD31-4B8C-83A1-F6EECF244321}">
                <p14:modId xmlns:p14="http://schemas.microsoft.com/office/powerpoint/2010/main" val="489481833"/>
              </p:ext>
            </p:extLst>
          </p:nvPr>
        </p:nvGraphicFramePr>
        <p:xfrm>
          <a:off x="4137025" y="2613025"/>
          <a:ext cx="1438275" cy="1057275"/>
        </p:xfrm>
        <a:graphic>
          <a:graphicData uri="http://schemas.openxmlformats.org/presentationml/2006/ole">
            <mc:AlternateContent xmlns:mc="http://schemas.openxmlformats.org/markup-compatibility/2006">
              <mc:Choice xmlns:v="urn:schemas-microsoft-com:vml" Requires="v">
                <p:oleObj spid="_x0000_s2113623" name="Equation" r:id="rId6" imgW="520700" imgH="393700" progId="Equation.3">
                  <p:embed/>
                </p:oleObj>
              </mc:Choice>
              <mc:Fallback>
                <p:oleObj name="Equation" r:id="rId6" imgW="520700" imgH="393700" progId="Equation.3">
                  <p:embed/>
                  <p:pic>
                    <p:nvPicPr>
                      <p:cNvPr id="0" name=""/>
                      <p:cNvPicPr>
                        <a:picLocks noChangeAspect="1" noChangeArrowheads="1"/>
                      </p:cNvPicPr>
                      <p:nvPr/>
                    </p:nvPicPr>
                    <p:blipFill>
                      <a:blip r:embed="rId7"/>
                      <a:srcRect/>
                      <a:stretch>
                        <a:fillRect/>
                      </a:stretch>
                    </p:blipFill>
                    <p:spPr bwMode="auto">
                      <a:xfrm>
                        <a:off x="4137025" y="2613025"/>
                        <a:ext cx="1438275" cy="1057275"/>
                      </a:xfrm>
                      <a:prstGeom prst="rect">
                        <a:avLst/>
                      </a:prstGeom>
                      <a:noFill/>
                      <a:extLst/>
                    </p:spPr>
                  </p:pic>
                </p:oleObj>
              </mc:Fallback>
            </mc:AlternateContent>
          </a:graphicData>
        </a:graphic>
      </p:graphicFrame>
      <p:graphicFrame>
        <p:nvGraphicFramePr>
          <p:cNvPr id="6" name="Object 13"/>
          <p:cNvGraphicFramePr>
            <a:graphicFrameLocks noChangeAspect="1"/>
          </p:cNvGraphicFramePr>
          <p:nvPr>
            <p:extLst>
              <p:ext uri="{D42A27DB-BD31-4B8C-83A1-F6EECF244321}">
                <p14:modId xmlns:p14="http://schemas.microsoft.com/office/powerpoint/2010/main" val="3019332887"/>
              </p:ext>
            </p:extLst>
          </p:nvPr>
        </p:nvGraphicFramePr>
        <p:xfrm>
          <a:off x="3546475" y="4936850"/>
          <a:ext cx="2805113" cy="1228725"/>
        </p:xfrm>
        <a:graphic>
          <a:graphicData uri="http://schemas.openxmlformats.org/presentationml/2006/ole">
            <mc:AlternateContent xmlns:mc="http://schemas.openxmlformats.org/markup-compatibility/2006">
              <mc:Choice xmlns:v="urn:schemas-microsoft-com:vml" Requires="v">
                <p:oleObj spid="_x0000_s2113624" name="Equation" r:id="rId8" imgW="1016000" imgH="457200" progId="Equation.3">
                  <p:embed/>
                </p:oleObj>
              </mc:Choice>
              <mc:Fallback>
                <p:oleObj name="Equation" r:id="rId8" imgW="1016000" imgH="457200" progId="Equation.3">
                  <p:embed/>
                  <p:pic>
                    <p:nvPicPr>
                      <p:cNvPr id="0" name=""/>
                      <p:cNvPicPr>
                        <a:picLocks noChangeAspect="1" noChangeArrowheads="1"/>
                      </p:cNvPicPr>
                      <p:nvPr/>
                    </p:nvPicPr>
                    <p:blipFill>
                      <a:blip r:embed="rId9"/>
                      <a:srcRect/>
                      <a:stretch>
                        <a:fillRect/>
                      </a:stretch>
                    </p:blipFill>
                    <p:spPr bwMode="auto">
                      <a:xfrm>
                        <a:off x="3546475" y="4936850"/>
                        <a:ext cx="2805113" cy="1228725"/>
                      </a:xfrm>
                      <a:prstGeom prst="rect">
                        <a:avLst/>
                      </a:prstGeom>
                      <a:noFill/>
                      <a:extLst/>
                    </p:spPr>
                  </p:pic>
                </p:oleObj>
              </mc:Fallback>
            </mc:AlternateContent>
          </a:graphicData>
        </a:graphic>
      </p:graphicFrame>
      <p:grpSp>
        <p:nvGrpSpPr>
          <p:cNvPr id="3" name="Group 2"/>
          <p:cNvGrpSpPr/>
          <p:nvPr/>
        </p:nvGrpSpPr>
        <p:grpSpPr>
          <a:xfrm>
            <a:off x="495437" y="3897875"/>
            <a:ext cx="8865000" cy="647700"/>
            <a:chOff x="630437" y="3897875"/>
            <a:chExt cx="8865000" cy="647700"/>
          </a:xfrm>
        </p:grpSpPr>
        <p:sp>
          <p:nvSpPr>
            <p:cNvPr id="7" name="Rectangle 2"/>
            <p:cNvSpPr>
              <a:spLocks noChangeArrowheads="1"/>
            </p:cNvSpPr>
            <p:nvPr/>
          </p:nvSpPr>
          <p:spPr bwMode="auto">
            <a:xfrm>
              <a:off x="630437" y="3915575"/>
              <a:ext cx="3060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This state has a </a:t>
              </a:r>
              <a:endParaRPr lang="de-DE" sz="2800" dirty="0">
                <a:latin typeface="Comic Sans MS" charset="0"/>
              </a:endParaRPr>
            </a:p>
          </p:txBody>
        </p:sp>
        <p:graphicFrame>
          <p:nvGraphicFramePr>
            <p:cNvPr id="8" name="Object 13"/>
            <p:cNvGraphicFramePr>
              <a:graphicFrameLocks noChangeAspect="1"/>
            </p:cNvGraphicFramePr>
            <p:nvPr>
              <p:extLst>
                <p:ext uri="{D42A27DB-BD31-4B8C-83A1-F6EECF244321}">
                  <p14:modId xmlns:p14="http://schemas.microsoft.com/office/powerpoint/2010/main" val="2064269338"/>
                </p:ext>
              </p:extLst>
            </p:nvPr>
          </p:nvGraphicFramePr>
          <p:xfrm>
            <a:off x="3693104" y="3898801"/>
            <a:ext cx="525462" cy="579438"/>
          </p:xfrm>
          <a:graphic>
            <a:graphicData uri="http://schemas.openxmlformats.org/presentationml/2006/ole">
              <mc:AlternateContent xmlns:mc="http://schemas.openxmlformats.org/markup-compatibility/2006">
                <mc:Choice xmlns:v="urn:schemas-microsoft-com:vml" Requires="v">
                  <p:oleObj spid="_x0000_s2113625" name="Equation" r:id="rId10" imgW="190500" imgH="215900" progId="Equation.3">
                    <p:embed/>
                  </p:oleObj>
                </mc:Choice>
                <mc:Fallback>
                  <p:oleObj name="Equation" r:id="rId10" imgW="190500" imgH="215900" progId="Equation.3">
                    <p:embed/>
                    <p:pic>
                      <p:nvPicPr>
                        <p:cNvPr id="0" name=""/>
                        <p:cNvPicPr>
                          <a:picLocks noChangeAspect="1" noChangeArrowheads="1"/>
                        </p:cNvPicPr>
                        <p:nvPr/>
                      </p:nvPicPr>
                      <p:blipFill>
                        <a:blip r:embed="rId11"/>
                        <a:srcRect/>
                        <a:stretch>
                          <a:fillRect/>
                        </a:stretch>
                      </p:blipFill>
                      <p:spPr bwMode="auto">
                        <a:xfrm>
                          <a:off x="3693104" y="3898801"/>
                          <a:ext cx="525462" cy="579438"/>
                        </a:xfrm>
                        <a:prstGeom prst="rect">
                          <a:avLst/>
                        </a:prstGeom>
                        <a:noFill/>
                        <a:extLst/>
                      </p:spPr>
                    </p:pic>
                  </p:oleObj>
                </mc:Fallback>
              </mc:AlternateContent>
            </a:graphicData>
          </a:graphic>
        </p:graphicFrame>
        <p:sp>
          <p:nvSpPr>
            <p:cNvPr id="9" name="Rectangle 2"/>
            <p:cNvSpPr>
              <a:spLocks noChangeArrowheads="1"/>
            </p:cNvSpPr>
            <p:nvPr/>
          </p:nvSpPr>
          <p:spPr bwMode="auto">
            <a:xfrm>
              <a:off x="4230437" y="3960575"/>
              <a:ext cx="103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Part:</a:t>
              </a:r>
              <a:endParaRPr lang="de-DE" sz="2800" dirty="0">
                <a:latin typeface="Comic Sans MS" charset="0"/>
              </a:endParaRPr>
            </a:p>
          </p:txBody>
        </p:sp>
        <p:graphicFrame>
          <p:nvGraphicFramePr>
            <p:cNvPr id="10" name="Object 13"/>
            <p:cNvGraphicFramePr>
              <a:graphicFrameLocks noChangeAspect="1"/>
            </p:cNvGraphicFramePr>
            <p:nvPr>
              <p:extLst>
                <p:ext uri="{D42A27DB-BD31-4B8C-83A1-F6EECF244321}">
                  <p14:modId xmlns:p14="http://schemas.microsoft.com/office/powerpoint/2010/main" val="3169814270"/>
                </p:ext>
              </p:extLst>
            </p:nvPr>
          </p:nvGraphicFramePr>
          <p:xfrm>
            <a:off x="5185375" y="3897875"/>
            <a:ext cx="4310062" cy="647700"/>
          </p:xfrm>
          <a:graphic>
            <a:graphicData uri="http://schemas.openxmlformats.org/presentationml/2006/ole">
              <mc:AlternateContent xmlns:mc="http://schemas.openxmlformats.org/markup-compatibility/2006">
                <mc:Choice xmlns:v="urn:schemas-microsoft-com:vml" Requires="v">
                  <p:oleObj spid="_x0000_s2113626" name="Equation" r:id="rId12" imgW="1562100" imgH="241300" progId="Equation.3">
                    <p:embed/>
                  </p:oleObj>
                </mc:Choice>
                <mc:Fallback>
                  <p:oleObj name="Equation" r:id="rId12" imgW="1562100" imgH="241300" progId="Equation.3">
                    <p:embed/>
                    <p:pic>
                      <p:nvPicPr>
                        <p:cNvPr id="0" name=""/>
                        <p:cNvPicPr>
                          <a:picLocks noChangeAspect="1" noChangeArrowheads="1"/>
                        </p:cNvPicPr>
                        <p:nvPr/>
                      </p:nvPicPr>
                      <p:blipFill>
                        <a:blip r:embed="rId13"/>
                        <a:srcRect/>
                        <a:stretch>
                          <a:fillRect/>
                        </a:stretch>
                      </p:blipFill>
                      <p:spPr bwMode="auto">
                        <a:xfrm>
                          <a:off x="5185375" y="3897875"/>
                          <a:ext cx="4310062" cy="647700"/>
                        </a:xfrm>
                        <a:prstGeom prst="rect">
                          <a:avLst/>
                        </a:prstGeom>
                        <a:noFill/>
                        <a:extLst/>
                      </p:spPr>
                    </p:pic>
                  </p:oleObj>
                </mc:Fallback>
              </mc:AlternateContent>
            </a:graphicData>
          </a:graphic>
        </p:graphicFrame>
      </p:grpSp>
    </p:spTree>
    <p:extLst>
      <p:ext uri="{BB962C8B-B14F-4D97-AF65-F5344CB8AC3E}">
        <p14:creationId xmlns:p14="http://schemas.microsoft.com/office/powerpoint/2010/main" val="40943754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405437" y="135575"/>
            <a:ext cx="8685000" cy="58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a:r>
              <a:rPr lang="en-US" sz="2800" dirty="0" smtClean="0">
                <a:latin typeface="Comic Sans MS" charset="0"/>
              </a:rPr>
              <a:t>Dressed states </a:t>
            </a:r>
            <a:r>
              <a:rPr lang="en-US" sz="2800" dirty="0">
                <a:latin typeface="Comic Sans MS" charset="0"/>
              </a:rPr>
              <a:t>– driving fields </a:t>
            </a:r>
            <a:r>
              <a:rPr lang="en-US" sz="2800" dirty="0" smtClean="0">
                <a:latin typeface="Comic Sans MS" charset="0"/>
              </a:rPr>
              <a:t>fluctuations</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grpSp>
        <p:nvGrpSpPr>
          <p:cNvPr id="25" name="Group 24"/>
          <p:cNvGrpSpPr/>
          <p:nvPr/>
        </p:nvGrpSpPr>
        <p:grpSpPr>
          <a:xfrm>
            <a:off x="1845437" y="1125575"/>
            <a:ext cx="5985000" cy="4733299"/>
            <a:chOff x="4739027" y="1509564"/>
            <a:chExt cx="4741205" cy="3889280"/>
          </a:xfrm>
        </p:grpSpPr>
        <p:grpSp>
          <p:nvGrpSpPr>
            <p:cNvPr id="26" name="Group 25"/>
            <p:cNvGrpSpPr/>
            <p:nvPr/>
          </p:nvGrpSpPr>
          <p:grpSpPr>
            <a:xfrm>
              <a:off x="4739027" y="1823136"/>
              <a:ext cx="4306187" cy="3332627"/>
              <a:chOff x="610493" y="774735"/>
              <a:chExt cx="8083426" cy="5091393"/>
            </a:xfrm>
          </p:grpSpPr>
          <p:cxnSp>
            <p:nvCxnSpPr>
              <p:cNvPr id="36" name="Straight Connector 35"/>
              <p:cNvCxnSpPr/>
              <p:nvPr/>
            </p:nvCxnSpPr>
            <p:spPr>
              <a:xfrm>
                <a:off x="6642436" y="5866128"/>
                <a:ext cx="1662842" cy="0"/>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162107" y="5454004"/>
                <a:ext cx="2531812" cy="17962"/>
              </a:xfrm>
              <a:prstGeom prst="line">
                <a:avLst/>
              </a:prstGeom>
              <a:ln w="25400">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976921" y="1099900"/>
                <a:ext cx="1152799" cy="0"/>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90390" y="1446851"/>
                <a:ext cx="388569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10493" y="5448182"/>
                <a:ext cx="1586438" cy="11643"/>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659237" y="5448182"/>
                <a:ext cx="1586438" cy="11643"/>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flipV="1">
                <a:off x="3756316" y="2590265"/>
                <a:ext cx="1593947" cy="2857917"/>
              </a:xfrm>
              <a:prstGeom prst="straightConnector1">
                <a:avLst/>
              </a:prstGeom>
              <a:ln w="38100">
                <a:solidFill>
                  <a:schemeClr val="accent6">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1527368" y="774735"/>
                <a:ext cx="2499905" cy="4697231"/>
              </a:xfrm>
              <a:prstGeom prst="straightConnector1">
                <a:avLst/>
              </a:prstGeom>
              <a:ln w="3810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44" name="Object 43"/>
              <p:cNvGraphicFramePr>
                <a:graphicFrameLocks noChangeAspect="1"/>
              </p:cNvGraphicFramePr>
              <p:nvPr>
                <p:extLst>
                  <p:ext uri="{D42A27DB-BD31-4B8C-83A1-F6EECF244321}">
                    <p14:modId xmlns:p14="http://schemas.microsoft.com/office/powerpoint/2010/main" val="1240970060"/>
                  </p:ext>
                </p:extLst>
              </p:nvPr>
            </p:nvGraphicFramePr>
            <p:xfrm>
              <a:off x="864912" y="3274479"/>
              <a:ext cx="1245132" cy="743627"/>
            </p:xfrm>
            <a:graphic>
              <a:graphicData uri="http://schemas.openxmlformats.org/presentationml/2006/ole">
                <mc:AlternateContent xmlns:mc="http://schemas.openxmlformats.org/markup-compatibility/2006">
                  <mc:Choice xmlns:v="urn:schemas-microsoft-com:vml" Requires="v">
                    <p:oleObj spid="_x0000_s2114765" name="משוואה" r:id="rId4" imgW="342720" imgH="215640" progId="Equation.3">
                      <p:embed/>
                    </p:oleObj>
                  </mc:Choice>
                  <mc:Fallback>
                    <p:oleObj name="משוואה" r:id="rId4" imgW="342720" imgH="215640" progId="Equation.3">
                      <p:embed/>
                      <p:pic>
                        <p:nvPicPr>
                          <p:cNvPr id="0" name=""/>
                          <p:cNvPicPr/>
                          <p:nvPr/>
                        </p:nvPicPr>
                        <p:blipFill>
                          <a:blip r:embed="rId5"/>
                          <a:stretch>
                            <a:fillRect/>
                          </a:stretch>
                        </p:blipFill>
                        <p:spPr>
                          <a:xfrm>
                            <a:off x="864912" y="3274479"/>
                            <a:ext cx="1245132" cy="743627"/>
                          </a:xfrm>
                          <a:prstGeom prst="rect">
                            <a:avLst/>
                          </a:prstGeom>
                        </p:spPr>
                      </p:pic>
                    </p:oleObj>
                  </mc:Fallback>
                </mc:AlternateContent>
              </a:graphicData>
            </a:graphic>
          </p:graphicFrame>
          <p:cxnSp>
            <p:nvCxnSpPr>
              <p:cNvPr id="45" name="Straight Connector 44"/>
              <p:cNvCxnSpPr/>
              <p:nvPr/>
            </p:nvCxnSpPr>
            <p:spPr>
              <a:xfrm>
                <a:off x="6308909" y="5495171"/>
                <a:ext cx="324325" cy="370957"/>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260166" y="5080483"/>
                <a:ext cx="519280" cy="367698"/>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805130" y="5080485"/>
                <a:ext cx="1021270" cy="0"/>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528456" y="1099900"/>
                <a:ext cx="480853" cy="335307"/>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188173" y="1099900"/>
                <a:ext cx="549916" cy="767987"/>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711583" y="1867883"/>
                <a:ext cx="1702124" cy="0"/>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8418961" y="1880978"/>
                <a:ext cx="39280" cy="3971668"/>
              </a:xfrm>
              <a:prstGeom prst="straightConnector1">
                <a:avLst/>
              </a:prstGeom>
              <a:ln w="28575">
                <a:solidFill>
                  <a:srgbClr val="FF0000"/>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6821216" y="3365164"/>
                <a:ext cx="1716569" cy="919788"/>
              </a:xfrm>
              <a:prstGeom prst="rect">
                <a:avLst/>
              </a:prstGeom>
              <a:noFill/>
            </p:spPr>
            <p:txBody>
              <a:bodyPr wrap="square" rtlCol="0">
                <a:spAutoFit/>
              </a:bodyPr>
              <a:lstStyle/>
              <a:p>
                <a:pPr algn="ctr"/>
                <a:r>
                  <a:rPr lang="en-US" dirty="0" smtClean="0">
                    <a:latin typeface="Cambria Math" panose="02040503050406030204" pitchFamily="18" charset="0"/>
                    <a:ea typeface="Cambria Math" panose="02040503050406030204" pitchFamily="18" charset="0"/>
                  </a:rPr>
                  <a:t>Robust qubit </a:t>
                </a:r>
                <a:endParaRPr lang="en-US" dirty="0">
                  <a:latin typeface="Cambria Math" panose="02040503050406030204" pitchFamily="18" charset="0"/>
                  <a:ea typeface="Cambria Math" panose="02040503050406030204" pitchFamily="18" charset="0"/>
                </a:endParaRPr>
              </a:p>
            </p:txBody>
          </p:sp>
        </p:grpSp>
        <p:graphicFrame>
          <p:nvGraphicFramePr>
            <p:cNvPr id="27" name="Object 26"/>
            <p:cNvGraphicFramePr>
              <a:graphicFrameLocks noChangeAspect="1"/>
            </p:cNvGraphicFramePr>
            <p:nvPr>
              <p:extLst>
                <p:ext uri="{D42A27DB-BD31-4B8C-83A1-F6EECF244321}">
                  <p14:modId xmlns:p14="http://schemas.microsoft.com/office/powerpoint/2010/main" val="1970395757"/>
                </p:ext>
              </p:extLst>
            </p:nvPr>
          </p:nvGraphicFramePr>
          <p:xfrm>
            <a:off x="7118614" y="1509564"/>
            <a:ext cx="571769" cy="462526"/>
          </p:xfrm>
          <a:graphic>
            <a:graphicData uri="http://schemas.openxmlformats.org/presentationml/2006/ole">
              <mc:AlternateContent xmlns:mc="http://schemas.openxmlformats.org/markup-compatibility/2006">
                <mc:Choice xmlns:v="urn:schemas-microsoft-com:vml" Requires="v">
                  <p:oleObj spid="_x0000_s2114766" name="משוואה" r:id="rId6" imgW="330120" imgH="419040" progId="Equation.3">
                    <p:embed/>
                  </p:oleObj>
                </mc:Choice>
                <mc:Fallback>
                  <p:oleObj name="משוואה" r:id="rId6" imgW="330120" imgH="419040" progId="Equation.3">
                    <p:embed/>
                    <p:pic>
                      <p:nvPicPr>
                        <p:cNvPr id="0" name=""/>
                        <p:cNvPicPr/>
                        <p:nvPr/>
                      </p:nvPicPr>
                      <p:blipFill>
                        <a:blip r:embed="rId7"/>
                        <a:stretch>
                          <a:fillRect/>
                        </a:stretch>
                      </p:blipFill>
                      <p:spPr>
                        <a:xfrm>
                          <a:off x="7118614" y="1509564"/>
                          <a:ext cx="571769" cy="462526"/>
                        </a:xfrm>
                        <a:prstGeom prst="rect">
                          <a:avLst/>
                        </a:prstGeom>
                      </p:spPr>
                    </p:pic>
                  </p:oleObj>
                </mc:Fallback>
              </mc:AlternateContent>
            </a:graphicData>
          </a:graphic>
        </p:graphicFrame>
        <p:cxnSp>
          <p:nvCxnSpPr>
            <p:cNvPr id="28" name="Straight Connector 27"/>
            <p:cNvCxnSpPr/>
            <p:nvPr/>
          </p:nvCxnSpPr>
          <p:spPr>
            <a:xfrm>
              <a:off x="5835227" y="2236017"/>
              <a:ext cx="955695" cy="7713"/>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850787" y="2996835"/>
              <a:ext cx="955695" cy="7713"/>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graphicFrame>
          <p:nvGraphicFramePr>
            <p:cNvPr id="30" name="Object 29"/>
            <p:cNvGraphicFramePr>
              <a:graphicFrameLocks noChangeAspect="1"/>
            </p:cNvGraphicFramePr>
            <p:nvPr>
              <p:extLst>
                <p:ext uri="{D42A27DB-BD31-4B8C-83A1-F6EECF244321}">
                  <p14:modId xmlns:p14="http://schemas.microsoft.com/office/powerpoint/2010/main" val="549690772"/>
                </p:ext>
              </p:extLst>
            </p:nvPr>
          </p:nvGraphicFramePr>
          <p:xfrm>
            <a:off x="5507702" y="2450650"/>
            <a:ext cx="287592" cy="344181"/>
          </p:xfrm>
          <a:graphic>
            <a:graphicData uri="http://schemas.openxmlformats.org/presentationml/2006/ole">
              <mc:AlternateContent xmlns:mc="http://schemas.openxmlformats.org/markup-compatibility/2006">
                <mc:Choice xmlns:v="urn:schemas-microsoft-com:vml" Requires="v">
                  <p:oleObj spid="_x0000_s2114767" name="Equation" r:id="rId8" imgW="139700" imgH="165100" progId="Equation.3">
                    <p:embed/>
                  </p:oleObj>
                </mc:Choice>
                <mc:Fallback>
                  <p:oleObj name="Equation" r:id="rId8" imgW="139700" imgH="165100" progId="Equation.3">
                    <p:embed/>
                    <p:pic>
                      <p:nvPicPr>
                        <p:cNvPr id="0" name=""/>
                        <p:cNvPicPr/>
                        <p:nvPr/>
                      </p:nvPicPr>
                      <p:blipFill>
                        <a:blip r:embed="rId9"/>
                        <a:stretch>
                          <a:fillRect/>
                        </a:stretch>
                      </p:blipFill>
                      <p:spPr>
                        <a:xfrm>
                          <a:off x="5507702" y="2450650"/>
                          <a:ext cx="287592" cy="344181"/>
                        </a:xfrm>
                        <a:prstGeom prst="rect">
                          <a:avLst/>
                        </a:prstGeom>
                      </p:spPr>
                    </p:pic>
                  </p:oleObj>
                </mc:Fallback>
              </mc:AlternateContent>
            </a:graphicData>
          </a:graphic>
        </p:graphicFrame>
        <p:cxnSp>
          <p:nvCxnSpPr>
            <p:cNvPr id="31" name="Straight Connector 30"/>
            <p:cNvCxnSpPr/>
            <p:nvPr/>
          </p:nvCxnSpPr>
          <p:spPr>
            <a:xfrm>
              <a:off x="5863951" y="1790795"/>
              <a:ext cx="955695" cy="7713"/>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1792260666"/>
                </p:ext>
              </p:extLst>
            </p:nvPr>
          </p:nvGraphicFramePr>
          <p:xfrm>
            <a:off x="5371599" y="1708286"/>
            <a:ext cx="470430" cy="634059"/>
          </p:xfrm>
          <a:graphic>
            <a:graphicData uri="http://schemas.openxmlformats.org/presentationml/2006/ole">
              <mc:AlternateContent xmlns:mc="http://schemas.openxmlformats.org/markup-compatibility/2006">
                <mc:Choice xmlns:v="urn:schemas-microsoft-com:vml" Requires="v">
                  <p:oleObj spid="_x0000_s2114768" name="משוואה" r:id="rId10" imgW="279360" imgH="393480" progId="Equation.3">
                    <p:embed/>
                  </p:oleObj>
                </mc:Choice>
                <mc:Fallback>
                  <p:oleObj name="משוואה" r:id="rId10" imgW="279360" imgH="393480" progId="Equation.3">
                    <p:embed/>
                    <p:pic>
                      <p:nvPicPr>
                        <p:cNvPr id="0" name=""/>
                        <p:cNvPicPr/>
                        <p:nvPr/>
                      </p:nvPicPr>
                      <p:blipFill>
                        <a:blip r:embed="rId11"/>
                        <a:stretch>
                          <a:fillRect/>
                        </a:stretch>
                      </p:blipFill>
                      <p:spPr>
                        <a:xfrm>
                          <a:off x="5371599" y="1708286"/>
                          <a:ext cx="470430" cy="634059"/>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100648019"/>
                </p:ext>
              </p:extLst>
            </p:nvPr>
          </p:nvGraphicFramePr>
          <p:xfrm>
            <a:off x="6821251" y="3490999"/>
            <a:ext cx="663304" cy="486749"/>
          </p:xfrm>
          <a:graphic>
            <a:graphicData uri="http://schemas.openxmlformats.org/presentationml/2006/ole">
              <mc:AlternateContent xmlns:mc="http://schemas.openxmlformats.org/markup-compatibility/2006">
                <mc:Choice xmlns:v="urn:schemas-microsoft-com:vml" Requires="v">
                  <p:oleObj spid="_x0000_s2114769" name="משוואה" r:id="rId12" imgW="342720" imgH="215640" progId="Equation.3">
                    <p:embed/>
                  </p:oleObj>
                </mc:Choice>
                <mc:Fallback>
                  <p:oleObj name="משוואה" r:id="rId12" imgW="342720" imgH="215640" progId="Equation.3">
                    <p:embed/>
                    <p:pic>
                      <p:nvPicPr>
                        <p:cNvPr id="0" name=""/>
                        <p:cNvPicPr/>
                        <p:nvPr/>
                      </p:nvPicPr>
                      <p:blipFill>
                        <a:blip r:embed="rId13"/>
                        <a:stretch>
                          <a:fillRect/>
                        </a:stretch>
                      </p:blipFill>
                      <p:spPr>
                        <a:xfrm>
                          <a:off x="6821251" y="3490999"/>
                          <a:ext cx="663304" cy="486749"/>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900403695"/>
                </p:ext>
              </p:extLst>
            </p:nvPr>
          </p:nvGraphicFramePr>
          <p:xfrm>
            <a:off x="8130566" y="2533380"/>
            <a:ext cx="571769" cy="536903"/>
          </p:xfrm>
          <a:graphic>
            <a:graphicData uri="http://schemas.openxmlformats.org/presentationml/2006/ole">
              <mc:AlternateContent xmlns:mc="http://schemas.openxmlformats.org/markup-compatibility/2006">
                <mc:Choice xmlns:v="urn:schemas-microsoft-com:vml" Requires="v">
                  <p:oleObj spid="_x0000_s2114770" name="משוואה" r:id="rId14" imgW="330120" imgH="419040" progId="Equation.3">
                    <p:embed/>
                  </p:oleObj>
                </mc:Choice>
                <mc:Fallback>
                  <p:oleObj name="משוואה" r:id="rId14" imgW="330120" imgH="419040" progId="Equation.3">
                    <p:embed/>
                    <p:pic>
                      <p:nvPicPr>
                        <p:cNvPr id="0" name=""/>
                        <p:cNvPicPr/>
                        <p:nvPr/>
                      </p:nvPicPr>
                      <p:blipFill>
                        <a:blip r:embed="rId15"/>
                        <a:stretch>
                          <a:fillRect/>
                        </a:stretch>
                      </p:blipFill>
                      <p:spPr>
                        <a:xfrm>
                          <a:off x="8130566" y="2533380"/>
                          <a:ext cx="571769" cy="536903"/>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053465772"/>
                </p:ext>
              </p:extLst>
            </p:nvPr>
          </p:nvGraphicFramePr>
          <p:xfrm>
            <a:off x="8908463" y="4861942"/>
            <a:ext cx="571769" cy="536902"/>
          </p:xfrm>
          <a:graphic>
            <a:graphicData uri="http://schemas.openxmlformats.org/presentationml/2006/ole">
              <mc:AlternateContent xmlns:mc="http://schemas.openxmlformats.org/markup-compatibility/2006">
                <mc:Choice xmlns:v="urn:schemas-microsoft-com:vml" Requires="v">
                  <p:oleObj spid="_x0000_s2114771" name="משוואה" r:id="rId16" imgW="330120" imgH="419040" progId="Equation.3">
                    <p:embed/>
                  </p:oleObj>
                </mc:Choice>
                <mc:Fallback>
                  <p:oleObj name="משוואה" r:id="rId16" imgW="330120" imgH="419040" progId="Equation.3">
                    <p:embed/>
                    <p:pic>
                      <p:nvPicPr>
                        <p:cNvPr id="0" name=""/>
                        <p:cNvPicPr/>
                        <p:nvPr/>
                      </p:nvPicPr>
                      <p:blipFill>
                        <a:blip r:embed="rId17"/>
                        <a:stretch>
                          <a:fillRect/>
                        </a:stretch>
                      </p:blipFill>
                      <p:spPr>
                        <a:xfrm>
                          <a:off x="8908463" y="4861942"/>
                          <a:ext cx="571769" cy="536902"/>
                        </a:xfrm>
                        <a:prstGeom prst="rect">
                          <a:avLst/>
                        </a:prstGeom>
                      </p:spPr>
                    </p:pic>
                  </p:oleObj>
                </mc:Fallback>
              </mc:AlternateContent>
            </a:graphicData>
          </a:graphic>
        </p:graphicFrame>
      </p:grpSp>
      <p:graphicFrame>
        <p:nvGraphicFramePr>
          <p:cNvPr id="53" name="Object 52"/>
          <p:cNvGraphicFramePr>
            <a:graphicFrameLocks noChangeAspect="1"/>
          </p:cNvGraphicFramePr>
          <p:nvPr>
            <p:extLst>
              <p:ext uri="{D42A27DB-BD31-4B8C-83A1-F6EECF244321}">
                <p14:modId xmlns:p14="http://schemas.microsoft.com/office/powerpoint/2010/main" val="3100666121"/>
              </p:ext>
            </p:extLst>
          </p:nvPr>
        </p:nvGraphicFramePr>
        <p:xfrm>
          <a:off x="7335437" y="2025575"/>
          <a:ext cx="747507" cy="653416"/>
        </p:xfrm>
        <a:graphic>
          <a:graphicData uri="http://schemas.openxmlformats.org/presentationml/2006/ole">
            <mc:AlternateContent xmlns:mc="http://schemas.openxmlformats.org/markup-compatibility/2006">
              <mc:Choice xmlns:v="urn:schemas-microsoft-com:vml" Requires="v">
                <p:oleObj spid="_x0000_s2114772" name="משוואה" r:id="rId18" imgW="330120" imgH="419040" progId="Equation.3">
                  <p:embed/>
                </p:oleObj>
              </mc:Choice>
              <mc:Fallback>
                <p:oleObj name="משוואה" r:id="rId18" imgW="330120" imgH="419040" progId="Equation.3">
                  <p:embed/>
                  <p:pic>
                    <p:nvPicPr>
                      <p:cNvPr id="0" name=""/>
                      <p:cNvPicPr/>
                      <p:nvPr/>
                    </p:nvPicPr>
                    <p:blipFill>
                      <a:blip r:embed="rId17"/>
                      <a:stretch>
                        <a:fillRect/>
                      </a:stretch>
                    </p:blipFill>
                    <p:spPr>
                      <a:xfrm>
                        <a:off x="7335437" y="2025575"/>
                        <a:ext cx="747507" cy="653416"/>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1800209485"/>
              </p:ext>
            </p:extLst>
          </p:nvPr>
        </p:nvGraphicFramePr>
        <p:xfrm>
          <a:off x="1996397" y="5273260"/>
          <a:ext cx="746532" cy="667315"/>
        </p:xfrm>
        <a:graphic>
          <a:graphicData uri="http://schemas.openxmlformats.org/presentationml/2006/ole">
            <mc:AlternateContent xmlns:mc="http://schemas.openxmlformats.org/markup-compatibility/2006">
              <mc:Choice xmlns:v="urn:schemas-microsoft-com:vml" Requires="v">
                <p:oleObj spid="_x0000_s2114773" name="משוואה" r:id="rId19" imgW="253800" imgH="253800" progId="Equation.3">
                  <p:embed/>
                </p:oleObj>
              </mc:Choice>
              <mc:Fallback>
                <p:oleObj name="משוואה" r:id="rId19" imgW="253800" imgH="253800" progId="Equation.3">
                  <p:embed/>
                  <p:pic>
                    <p:nvPicPr>
                      <p:cNvPr id="0" name=""/>
                      <p:cNvPicPr/>
                      <p:nvPr/>
                    </p:nvPicPr>
                    <p:blipFill>
                      <a:blip r:embed="rId20"/>
                      <a:stretch>
                        <a:fillRect/>
                      </a:stretch>
                    </p:blipFill>
                    <p:spPr>
                      <a:xfrm>
                        <a:off x="1996397" y="5273260"/>
                        <a:ext cx="746532" cy="667315"/>
                      </a:xfrm>
                      <a:prstGeom prst="rect">
                        <a:avLst/>
                      </a:prstGeom>
                    </p:spPr>
                  </p:pic>
                </p:oleObj>
              </mc:Fallback>
            </mc:AlternateContent>
          </a:graphicData>
        </a:graphic>
      </p:graphicFrame>
      <p:graphicFrame>
        <p:nvGraphicFramePr>
          <p:cNvPr id="55" name="Object 54"/>
          <p:cNvGraphicFramePr>
            <a:graphicFrameLocks noChangeAspect="1"/>
          </p:cNvGraphicFramePr>
          <p:nvPr>
            <p:extLst>
              <p:ext uri="{D42A27DB-BD31-4B8C-83A1-F6EECF244321}">
                <p14:modId xmlns:p14="http://schemas.microsoft.com/office/powerpoint/2010/main" val="739569176"/>
              </p:ext>
            </p:extLst>
          </p:nvPr>
        </p:nvGraphicFramePr>
        <p:xfrm>
          <a:off x="4366377" y="5270176"/>
          <a:ext cx="710004" cy="667315"/>
        </p:xfrm>
        <a:graphic>
          <a:graphicData uri="http://schemas.openxmlformats.org/presentationml/2006/ole">
            <mc:AlternateContent xmlns:mc="http://schemas.openxmlformats.org/markup-compatibility/2006">
              <mc:Choice xmlns:v="urn:schemas-microsoft-com:vml" Requires="v">
                <p:oleObj spid="_x0000_s2114774" name="משוואה" r:id="rId21" imgW="241200" imgH="253800" progId="Equation.3">
                  <p:embed/>
                </p:oleObj>
              </mc:Choice>
              <mc:Fallback>
                <p:oleObj name="משוואה" r:id="rId21" imgW="241200" imgH="253800" progId="Equation.3">
                  <p:embed/>
                  <p:pic>
                    <p:nvPicPr>
                      <p:cNvPr id="0" name=""/>
                      <p:cNvPicPr/>
                      <p:nvPr/>
                    </p:nvPicPr>
                    <p:blipFill>
                      <a:blip r:embed="rId22"/>
                      <a:stretch>
                        <a:fillRect/>
                      </a:stretch>
                    </p:blipFill>
                    <p:spPr>
                      <a:xfrm>
                        <a:off x="4366377" y="5270176"/>
                        <a:ext cx="710004" cy="667315"/>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2572673195"/>
              </p:ext>
            </p:extLst>
          </p:nvPr>
        </p:nvGraphicFramePr>
        <p:xfrm>
          <a:off x="3910360" y="1935575"/>
          <a:ext cx="635077" cy="667562"/>
        </p:xfrm>
        <a:graphic>
          <a:graphicData uri="http://schemas.openxmlformats.org/presentationml/2006/ole">
            <mc:AlternateContent xmlns:mc="http://schemas.openxmlformats.org/markup-compatibility/2006">
              <mc:Choice xmlns:v="urn:schemas-microsoft-com:vml" Requires="v">
                <p:oleObj spid="_x0000_s2114775" name="משוואה" r:id="rId23" imgW="215640" imgH="253800" progId="Equation.3">
                  <p:embed/>
                </p:oleObj>
              </mc:Choice>
              <mc:Fallback>
                <p:oleObj name="משוואה" r:id="rId23" imgW="215640" imgH="253800" progId="Equation.3">
                  <p:embed/>
                  <p:pic>
                    <p:nvPicPr>
                      <p:cNvPr id="0" name=""/>
                      <p:cNvPicPr/>
                      <p:nvPr/>
                    </p:nvPicPr>
                    <p:blipFill>
                      <a:blip r:embed="rId24"/>
                      <a:stretch>
                        <a:fillRect/>
                      </a:stretch>
                    </p:blipFill>
                    <p:spPr>
                      <a:xfrm>
                        <a:off x="3910360" y="1935575"/>
                        <a:ext cx="635077" cy="667562"/>
                      </a:xfrm>
                      <a:prstGeom prst="rect">
                        <a:avLst/>
                      </a:prstGeom>
                    </p:spPr>
                  </p:pic>
                </p:oleObj>
              </mc:Fallback>
            </mc:AlternateContent>
          </a:graphicData>
        </a:graphic>
      </p:graphicFrame>
      <p:graphicFrame>
        <p:nvGraphicFramePr>
          <p:cNvPr id="59" name="Object 58"/>
          <p:cNvGraphicFramePr>
            <a:graphicFrameLocks noChangeAspect="1"/>
          </p:cNvGraphicFramePr>
          <p:nvPr>
            <p:extLst>
              <p:ext uri="{D42A27DB-BD31-4B8C-83A1-F6EECF244321}">
                <p14:modId xmlns:p14="http://schemas.microsoft.com/office/powerpoint/2010/main" val="2487299776"/>
              </p:ext>
            </p:extLst>
          </p:nvPr>
        </p:nvGraphicFramePr>
        <p:xfrm>
          <a:off x="3330437" y="4365575"/>
          <a:ext cx="747507" cy="562900"/>
        </p:xfrm>
        <a:graphic>
          <a:graphicData uri="http://schemas.openxmlformats.org/presentationml/2006/ole">
            <mc:AlternateContent xmlns:mc="http://schemas.openxmlformats.org/markup-compatibility/2006">
              <mc:Choice xmlns:v="urn:schemas-microsoft-com:vml" Requires="v">
                <p:oleObj spid="_x0000_s2114776" name="Equation" r:id="rId25" imgW="330120" imgH="419040" progId="Equation.3">
                  <p:embed/>
                </p:oleObj>
              </mc:Choice>
              <mc:Fallback>
                <p:oleObj name="Equation" r:id="rId25" imgW="330120" imgH="419040" progId="Equation.3">
                  <p:embed/>
                  <p:pic>
                    <p:nvPicPr>
                      <p:cNvPr id="0" name=""/>
                      <p:cNvPicPr/>
                      <p:nvPr/>
                    </p:nvPicPr>
                    <p:blipFill>
                      <a:blip r:embed="rId26"/>
                      <a:stretch>
                        <a:fillRect/>
                      </a:stretch>
                    </p:blipFill>
                    <p:spPr>
                      <a:xfrm>
                        <a:off x="3330437" y="4365575"/>
                        <a:ext cx="747507" cy="562900"/>
                      </a:xfrm>
                      <a:prstGeom prst="rect">
                        <a:avLst/>
                      </a:prstGeom>
                    </p:spPr>
                  </p:pic>
                </p:oleObj>
              </mc:Fallback>
            </mc:AlternateContent>
          </a:graphicData>
        </a:graphic>
      </p:graphicFrame>
      <p:sp>
        <p:nvSpPr>
          <p:cNvPr id="4" name="Oval 3"/>
          <p:cNvSpPr/>
          <p:nvPr/>
        </p:nvSpPr>
        <p:spPr bwMode="auto">
          <a:xfrm>
            <a:off x="6615437" y="1260575"/>
            <a:ext cx="1710000" cy="4860000"/>
          </a:xfrm>
          <a:prstGeom prst="ellipse">
            <a:avLst/>
          </a:prstGeom>
          <a:noFill/>
          <a:ln w="47625" cap="flat" cmpd="sng" algn="ctr">
            <a:solidFill>
              <a:srgbClr val="00009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2544155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Noise sources – driving fields fluctuations</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graphicFrame>
        <p:nvGraphicFramePr>
          <p:cNvPr id="5" name="Object 13"/>
          <p:cNvGraphicFramePr>
            <a:graphicFrameLocks noChangeAspect="1"/>
          </p:cNvGraphicFramePr>
          <p:nvPr>
            <p:extLst>
              <p:ext uri="{D42A27DB-BD31-4B8C-83A1-F6EECF244321}">
                <p14:modId xmlns:p14="http://schemas.microsoft.com/office/powerpoint/2010/main" val="3967541793"/>
              </p:ext>
            </p:extLst>
          </p:nvPr>
        </p:nvGraphicFramePr>
        <p:xfrm>
          <a:off x="6120437" y="1530575"/>
          <a:ext cx="666750" cy="1092200"/>
        </p:xfrm>
        <a:graphic>
          <a:graphicData uri="http://schemas.openxmlformats.org/presentationml/2006/ole">
            <mc:AlternateContent xmlns:mc="http://schemas.openxmlformats.org/markup-compatibility/2006">
              <mc:Choice xmlns:v="urn:schemas-microsoft-com:vml" Requires="v">
                <p:oleObj spid="_x0000_s2115619" name="Equation" r:id="rId4" imgW="241300" imgH="406400" progId="Equation.3">
                  <p:embed/>
                </p:oleObj>
              </mc:Choice>
              <mc:Fallback>
                <p:oleObj name="Equation" r:id="rId4" imgW="241300" imgH="406400" progId="Equation.3">
                  <p:embed/>
                  <p:pic>
                    <p:nvPicPr>
                      <p:cNvPr id="0" name=""/>
                      <p:cNvPicPr>
                        <a:picLocks noChangeAspect="1" noChangeArrowheads="1"/>
                      </p:cNvPicPr>
                      <p:nvPr/>
                    </p:nvPicPr>
                    <p:blipFill>
                      <a:blip r:embed="rId5"/>
                      <a:srcRect/>
                      <a:stretch>
                        <a:fillRect/>
                      </a:stretch>
                    </p:blipFill>
                    <p:spPr bwMode="auto">
                      <a:xfrm>
                        <a:off x="6120437" y="1530575"/>
                        <a:ext cx="666750" cy="1092200"/>
                      </a:xfrm>
                      <a:prstGeom prst="rect">
                        <a:avLst/>
                      </a:prstGeom>
                      <a:noFill/>
                      <a:extLst/>
                    </p:spPr>
                  </p:pic>
                </p:oleObj>
              </mc:Fallback>
            </mc:AlternateContent>
          </a:graphicData>
        </a:graphic>
      </p:graphicFrame>
      <p:sp>
        <p:nvSpPr>
          <p:cNvPr id="7" name="Rectangle 2"/>
          <p:cNvSpPr>
            <a:spLocks noChangeArrowheads="1"/>
          </p:cNvSpPr>
          <p:nvPr/>
        </p:nvSpPr>
        <p:spPr bwMode="auto">
          <a:xfrm>
            <a:off x="917837" y="1800575"/>
            <a:ext cx="45276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The next order shift:</a:t>
            </a:r>
            <a:endParaRPr lang="de-DE" sz="2800" dirty="0">
              <a:latin typeface="Comic Sans MS" charset="0"/>
            </a:endParaRPr>
          </a:p>
        </p:txBody>
      </p:sp>
      <p:sp>
        <p:nvSpPr>
          <p:cNvPr id="8" name="Rectangle 2"/>
          <p:cNvSpPr>
            <a:spLocks noChangeArrowheads="1"/>
          </p:cNvSpPr>
          <p:nvPr/>
        </p:nvSpPr>
        <p:spPr bwMode="auto">
          <a:xfrm>
            <a:off x="1710437" y="3195575"/>
            <a:ext cx="3240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Then the noise is:</a:t>
            </a:r>
            <a:endParaRPr lang="de-DE" sz="2800" dirty="0">
              <a:latin typeface="Comic Sans MS" charset="0"/>
            </a:endParaRPr>
          </a:p>
        </p:txBody>
      </p:sp>
      <p:graphicFrame>
        <p:nvGraphicFramePr>
          <p:cNvPr id="9" name="Object 13"/>
          <p:cNvGraphicFramePr>
            <a:graphicFrameLocks noChangeAspect="1"/>
          </p:cNvGraphicFramePr>
          <p:nvPr>
            <p:extLst>
              <p:ext uri="{D42A27DB-BD31-4B8C-83A1-F6EECF244321}">
                <p14:modId xmlns:p14="http://schemas.microsoft.com/office/powerpoint/2010/main" val="3376066717"/>
              </p:ext>
            </p:extLst>
          </p:nvPr>
        </p:nvGraphicFramePr>
        <p:xfrm>
          <a:off x="5691188" y="2824163"/>
          <a:ext cx="1438275" cy="1092200"/>
        </p:xfrm>
        <a:graphic>
          <a:graphicData uri="http://schemas.openxmlformats.org/presentationml/2006/ole">
            <mc:AlternateContent xmlns:mc="http://schemas.openxmlformats.org/markup-compatibility/2006">
              <mc:Choice xmlns:v="urn:schemas-microsoft-com:vml" Requires="v">
                <p:oleObj spid="_x0000_s2115620" name="Equation" r:id="rId6" imgW="520700" imgH="406400" progId="Equation.3">
                  <p:embed/>
                </p:oleObj>
              </mc:Choice>
              <mc:Fallback>
                <p:oleObj name="Equation" r:id="rId6" imgW="520700" imgH="406400" progId="Equation.3">
                  <p:embed/>
                  <p:pic>
                    <p:nvPicPr>
                      <p:cNvPr id="0" name=""/>
                      <p:cNvPicPr>
                        <a:picLocks noChangeAspect="1" noChangeArrowheads="1"/>
                      </p:cNvPicPr>
                      <p:nvPr/>
                    </p:nvPicPr>
                    <p:blipFill>
                      <a:blip r:embed="rId7"/>
                      <a:srcRect/>
                      <a:stretch>
                        <a:fillRect/>
                      </a:stretch>
                    </p:blipFill>
                    <p:spPr bwMode="auto">
                      <a:xfrm>
                        <a:off x="5691188" y="2824163"/>
                        <a:ext cx="1438275" cy="1092200"/>
                      </a:xfrm>
                      <a:prstGeom prst="rect">
                        <a:avLst/>
                      </a:prstGeom>
                      <a:noFill/>
                      <a:extLst/>
                    </p:spPr>
                  </p:pic>
                </p:oleObj>
              </mc:Fallback>
            </mc:AlternateContent>
          </a:graphicData>
        </a:graphic>
      </p:graphicFrame>
    </p:spTree>
    <p:extLst>
      <p:ext uri="{BB962C8B-B14F-4D97-AF65-F5344CB8AC3E}">
        <p14:creationId xmlns:p14="http://schemas.microsoft.com/office/powerpoint/2010/main" val="13614230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Magnetic fluctuations</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graphicFrame>
        <p:nvGraphicFramePr>
          <p:cNvPr id="10" name="Object 13"/>
          <p:cNvGraphicFramePr>
            <a:graphicFrameLocks noChangeAspect="1"/>
          </p:cNvGraphicFramePr>
          <p:nvPr>
            <p:extLst>
              <p:ext uri="{D42A27DB-BD31-4B8C-83A1-F6EECF244321}">
                <p14:modId xmlns:p14="http://schemas.microsoft.com/office/powerpoint/2010/main" val="2697950862"/>
              </p:ext>
            </p:extLst>
          </p:nvPr>
        </p:nvGraphicFramePr>
        <p:xfrm>
          <a:off x="3852825" y="1305575"/>
          <a:ext cx="3122612" cy="581025"/>
        </p:xfrm>
        <a:graphic>
          <a:graphicData uri="http://schemas.openxmlformats.org/presentationml/2006/ole">
            <mc:AlternateContent xmlns:mc="http://schemas.openxmlformats.org/markup-compatibility/2006">
              <mc:Choice xmlns:v="urn:schemas-microsoft-com:vml" Requires="v">
                <p:oleObj spid="_x0000_s2116711" name="Equation" r:id="rId4" imgW="1130300" imgH="215900" progId="Equation.3">
                  <p:embed/>
                </p:oleObj>
              </mc:Choice>
              <mc:Fallback>
                <p:oleObj name="Equation" r:id="rId4" imgW="1130300" imgH="215900" progId="Equation.3">
                  <p:embed/>
                  <p:pic>
                    <p:nvPicPr>
                      <p:cNvPr id="0" name=""/>
                      <p:cNvPicPr>
                        <a:picLocks noChangeAspect="1" noChangeArrowheads="1"/>
                      </p:cNvPicPr>
                      <p:nvPr/>
                    </p:nvPicPr>
                    <p:blipFill>
                      <a:blip r:embed="rId5"/>
                      <a:srcRect/>
                      <a:stretch>
                        <a:fillRect/>
                      </a:stretch>
                    </p:blipFill>
                    <p:spPr bwMode="auto">
                      <a:xfrm>
                        <a:off x="3852825" y="1305575"/>
                        <a:ext cx="3122612" cy="581025"/>
                      </a:xfrm>
                      <a:prstGeom prst="rect">
                        <a:avLst/>
                      </a:prstGeom>
                      <a:noFill/>
                      <a:extLst/>
                    </p:spPr>
                  </p:pic>
                </p:oleObj>
              </mc:Fallback>
            </mc:AlternateContent>
          </a:graphicData>
        </a:graphic>
      </p:graphicFrame>
      <p:sp>
        <p:nvSpPr>
          <p:cNvPr id="11" name="Rectangle 2"/>
          <p:cNvSpPr>
            <a:spLocks noChangeArrowheads="1"/>
          </p:cNvSpPr>
          <p:nvPr/>
        </p:nvSpPr>
        <p:spPr bwMode="auto">
          <a:xfrm>
            <a:off x="432825" y="1260575"/>
            <a:ext cx="2925000" cy="540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400" dirty="0" smtClean="0">
                <a:latin typeface="Comic Sans MS" charset="0"/>
              </a:rPr>
              <a:t>The rotating frame:</a:t>
            </a:r>
            <a:endParaRPr lang="de-DE" sz="2400" dirty="0">
              <a:latin typeface="Comic Sans MS" charset="0"/>
            </a:endParaRPr>
          </a:p>
        </p:txBody>
      </p:sp>
      <p:grpSp>
        <p:nvGrpSpPr>
          <p:cNvPr id="32" name="Group 31"/>
          <p:cNvGrpSpPr/>
          <p:nvPr/>
        </p:nvGrpSpPr>
        <p:grpSpPr>
          <a:xfrm>
            <a:off x="1538587" y="2430575"/>
            <a:ext cx="3681850" cy="2938000"/>
            <a:chOff x="545362" y="3047575"/>
            <a:chExt cx="3681850" cy="2938000"/>
          </a:xfrm>
        </p:grpSpPr>
        <p:cxnSp>
          <p:nvCxnSpPr>
            <p:cNvPr id="20" name="Straight Connector 19"/>
            <p:cNvCxnSpPr/>
            <p:nvPr/>
          </p:nvCxnSpPr>
          <p:spPr>
            <a:xfrm>
              <a:off x="701374" y="5391174"/>
              <a:ext cx="3419475" cy="31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3" name="Object 11"/>
            <p:cNvGraphicFramePr>
              <a:graphicFrameLocks noChangeAspect="1"/>
            </p:cNvGraphicFramePr>
            <p:nvPr>
              <p:extLst>
                <p:ext uri="{D42A27DB-BD31-4B8C-83A1-F6EECF244321}">
                  <p14:modId xmlns:p14="http://schemas.microsoft.com/office/powerpoint/2010/main" val="1535076128"/>
                </p:ext>
              </p:extLst>
            </p:nvPr>
          </p:nvGraphicFramePr>
          <p:xfrm>
            <a:off x="725362" y="5432574"/>
            <a:ext cx="3296988" cy="553001"/>
          </p:xfrm>
          <a:graphic>
            <a:graphicData uri="http://schemas.openxmlformats.org/presentationml/2006/ole">
              <mc:AlternateContent xmlns:mc="http://schemas.openxmlformats.org/markup-compatibility/2006">
                <mc:Choice xmlns:v="urn:schemas-microsoft-com:vml" Requires="v">
                  <p:oleObj spid="_x0000_s2116712" name="Equation" r:id="rId6" imgW="1219200" imgH="279400" progId="Equation.3">
                    <p:embed/>
                  </p:oleObj>
                </mc:Choice>
                <mc:Fallback>
                  <p:oleObj name="Equation" r:id="rId6" imgW="1219200" imgH="279400" progId="Equation.3">
                    <p:embed/>
                    <p:pic>
                      <p:nvPicPr>
                        <p:cNvPr id="0" name=""/>
                        <p:cNvPicPr>
                          <a:picLocks noChangeAspect="1" noChangeArrowheads="1"/>
                        </p:cNvPicPr>
                        <p:nvPr/>
                      </p:nvPicPr>
                      <p:blipFill>
                        <a:blip r:embed="rId7"/>
                        <a:srcRect/>
                        <a:stretch>
                          <a:fillRect/>
                        </a:stretch>
                      </p:blipFill>
                      <p:spPr bwMode="auto">
                        <a:xfrm>
                          <a:off x="725362" y="5432574"/>
                          <a:ext cx="3296988" cy="553001"/>
                        </a:xfrm>
                        <a:prstGeom prst="rect">
                          <a:avLst/>
                        </a:prstGeom>
                        <a:noFill/>
                        <a:extLst/>
                      </p:spPr>
                    </p:pic>
                  </p:oleObj>
                </mc:Fallback>
              </mc:AlternateContent>
            </a:graphicData>
          </a:graphic>
        </p:graphicFrame>
        <p:grpSp>
          <p:nvGrpSpPr>
            <p:cNvPr id="31" name="Group 30"/>
            <p:cNvGrpSpPr/>
            <p:nvPr/>
          </p:nvGrpSpPr>
          <p:grpSpPr>
            <a:xfrm>
              <a:off x="545362" y="3047575"/>
              <a:ext cx="3681850" cy="2191993"/>
              <a:chOff x="545362" y="3047575"/>
              <a:chExt cx="3681850" cy="2191993"/>
            </a:xfrm>
          </p:grpSpPr>
          <p:cxnSp>
            <p:nvCxnSpPr>
              <p:cNvPr id="19" name="Straight Connector 18"/>
              <p:cNvCxnSpPr/>
              <p:nvPr/>
            </p:nvCxnSpPr>
            <p:spPr>
              <a:xfrm>
                <a:off x="807737" y="3609999"/>
                <a:ext cx="3419475" cy="31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rot="5400000">
                <a:off x="1435196" y="4534321"/>
                <a:ext cx="1408906" cy="1588"/>
              </a:xfrm>
              <a:prstGeom prst="straightConnector1">
                <a:avLst/>
              </a:prstGeom>
              <a:solidFill>
                <a:schemeClr val="accent1"/>
              </a:solidFill>
              <a:ln w="50800" cap="flat" cmpd="sng" algn="ctr">
                <a:solidFill>
                  <a:srgbClr val="FF0000"/>
                </a:solidFill>
                <a:prstDash val="dash"/>
                <a:round/>
                <a:headEnd type="arrow"/>
                <a:tailEnd type="arrow"/>
              </a:ln>
              <a:effectLst/>
            </p:spPr>
          </p:cxnSp>
          <p:graphicFrame>
            <p:nvGraphicFramePr>
              <p:cNvPr id="24" name="Object 12"/>
              <p:cNvGraphicFramePr>
                <a:graphicFrameLocks noChangeAspect="1"/>
              </p:cNvGraphicFramePr>
              <p:nvPr>
                <p:extLst>
                  <p:ext uri="{D42A27DB-BD31-4B8C-83A1-F6EECF244321}">
                    <p14:modId xmlns:p14="http://schemas.microsoft.com/office/powerpoint/2010/main" val="810594811"/>
                  </p:ext>
                </p:extLst>
              </p:nvPr>
            </p:nvGraphicFramePr>
            <p:xfrm>
              <a:off x="545362" y="3047575"/>
              <a:ext cx="3229764" cy="551615"/>
            </p:xfrm>
            <a:graphic>
              <a:graphicData uri="http://schemas.openxmlformats.org/presentationml/2006/ole">
                <mc:AlternateContent xmlns:mc="http://schemas.openxmlformats.org/markup-compatibility/2006">
                  <mc:Choice xmlns:v="urn:schemas-microsoft-com:vml" Requires="v">
                    <p:oleObj spid="_x0000_s2116713" name="Equation" r:id="rId8" imgW="1193800" imgH="279400" progId="Equation.3">
                      <p:embed/>
                    </p:oleObj>
                  </mc:Choice>
                  <mc:Fallback>
                    <p:oleObj name="Equation" r:id="rId8" imgW="1193800" imgH="279400" progId="Equation.3">
                      <p:embed/>
                      <p:pic>
                        <p:nvPicPr>
                          <p:cNvPr id="0" name=""/>
                          <p:cNvPicPr>
                            <a:picLocks noChangeAspect="1" noChangeArrowheads="1"/>
                          </p:cNvPicPr>
                          <p:nvPr/>
                        </p:nvPicPr>
                        <p:blipFill>
                          <a:blip r:embed="rId9"/>
                          <a:srcRect/>
                          <a:stretch>
                            <a:fillRect/>
                          </a:stretch>
                        </p:blipFill>
                        <p:spPr bwMode="auto">
                          <a:xfrm>
                            <a:off x="545362" y="3047575"/>
                            <a:ext cx="3229764" cy="551615"/>
                          </a:xfrm>
                          <a:prstGeom prst="rect">
                            <a:avLst/>
                          </a:prstGeom>
                          <a:noFill/>
                          <a:extLst/>
                        </p:spPr>
                      </p:pic>
                    </p:oleObj>
                  </mc:Fallback>
                </mc:AlternateContent>
              </a:graphicData>
            </a:graphic>
          </p:graphicFrame>
        </p:grpSp>
      </p:grpSp>
      <p:grpSp>
        <p:nvGrpSpPr>
          <p:cNvPr id="30" name="Group 29"/>
          <p:cNvGrpSpPr/>
          <p:nvPr/>
        </p:nvGrpSpPr>
        <p:grpSpPr>
          <a:xfrm>
            <a:off x="1263662" y="3783574"/>
            <a:ext cx="3825000" cy="955001"/>
            <a:chOff x="270437" y="4400574"/>
            <a:chExt cx="3825000" cy="955001"/>
          </a:xfrm>
        </p:grpSpPr>
        <p:cxnSp>
          <p:nvCxnSpPr>
            <p:cNvPr id="8" name="Straight Arrow Connector 7"/>
            <p:cNvCxnSpPr/>
            <p:nvPr/>
          </p:nvCxnSpPr>
          <p:spPr bwMode="auto">
            <a:xfrm flipV="1">
              <a:off x="1260437" y="4635575"/>
              <a:ext cx="0" cy="720000"/>
            </a:xfrm>
            <a:prstGeom prst="straightConnector1">
              <a:avLst/>
            </a:prstGeom>
            <a:solidFill>
              <a:schemeClr val="accent2"/>
            </a:solidFill>
            <a:ln w="9525" cap="flat" cmpd="sng" algn="ctr">
              <a:solidFill>
                <a:schemeClr val="tx1"/>
              </a:solidFill>
              <a:prstDash val="solid"/>
              <a:round/>
              <a:headEnd type="none" w="med" len="med"/>
              <a:tailEnd type="arrow"/>
            </a:ln>
            <a:effectLst/>
          </p:spPr>
        </p:cxnSp>
        <p:grpSp>
          <p:nvGrpSpPr>
            <p:cNvPr id="29" name="Group 28"/>
            <p:cNvGrpSpPr/>
            <p:nvPr/>
          </p:nvGrpSpPr>
          <p:grpSpPr>
            <a:xfrm>
              <a:off x="270437" y="4400574"/>
              <a:ext cx="3825000" cy="865001"/>
              <a:chOff x="270437" y="4400574"/>
              <a:chExt cx="3825000" cy="865001"/>
            </a:xfrm>
          </p:grpSpPr>
          <p:graphicFrame>
            <p:nvGraphicFramePr>
              <p:cNvPr id="22" name="Object 21"/>
              <p:cNvGraphicFramePr>
                <a:graphicFrameLocks noChangeAspect="1"/>
              </p:cNvGraphicFramePr>
              <p:nvPr>
                <p:extLst>
                  <p:ext uri="{D42A27DB-BD31-4B8C-83A1-F6EECF244321}">
                    <p14:modId xmlns:p14="http://schemas.microsoft.com/office/powerpoint/2010/main" val="2451507554"/>
                  </p:ext>
                </p:extLst>
              </p:nvPr>
            </p:nvGraphicFramePr>
            <p:xfrm>
              <a:off x="2368249" y="4400574"/>
              <a:ext cx="457200" cy="304800"/>
            </p:xfrm>
            <a:graphic>
              <a:graphicData uri="http://schemas.openxmlformats.org/presentationml/2006/ole">
                <mc:AlternateContent xmlns:mc="http://schemas.openxmlformats.org/markup-compatibility/2006">
                  <mc:Choice xmlns:v="urn:schemas-microsoft-com:vml" Requires="v">
                    <p:oleObj spid="_x0000_s2116714" name="Equation" r:id="rId10" imgW="139700" imgH="127000" progId="Equation.3">
                      <p:embed/>
                    </p:oleObj>
                  </mc:Choice>
                  <mc:Fallback>
                    <p:oleObj name="Equation" r:id="rId10" imgW="139700" imgH="127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8249" y="4400574"/>
                            <a:ext cx="4572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672428570"/>
                  </p:ext>
                </p:extLst>
              </p:nvPr>
            </p:nvGraphicFramePr>
            <p:xfrm>
              <a:off x="270437" y="4776625"/>
              <a:ext cx="955675" cy="488950"/>
            </p:xfrm>
            <a:graphic>
              <a:graphicData uri="http://schemas.openxmlformats.org/presentationml/2006/ole">
                <mc:AlternateContent xmlns:mc="http://schemas.openxmlformats.org/markup-compatibility/2006">
                  <mc:Choice xmlns:v="urn:schemas-microsoft-com:vml" Requires="v">
                    <p:oleObj spid="_x0000_s2116715" name="Equation" r:id="rId12" imgW="292100" imgH="203200" progId="Equation.3">
                      <p:embed/>
                    </p:oleObj>
                  </mc:Choice>
                  <mc:Fallback>
                    <p:oleObj name="Equation" r:id="rId12" imgW="292100" imgH="203200" progId="Equation.3">
                      <p:embed/>
                      <p:pic>
                        <p:nvPicPr>
                          <p:cNvPr id="0" name=""/>
                          <p:cNvPicPr>
                            <a:picLocks noChangeAspect="1" noChangeArrowheads="1"/>
                          </p:cNvPicPr>
                          <p:nvPr/>
                        </p:nvPicPr>
                        <p:blipFill>
                          <a:blip r:embed="rId13"/>
                          <a:srcRect/>
                          <a:stretch>
                            <a:fillRect/>
                          </a:stretch>
                        </p:blipFill>
                        <p:spPr bwMode="auto">
                          <a:xfrm>
                            <a:off x="270437" y="4776625"/>
                            <a:ext cx="95567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6" name="Straight Connector 25"/>
              <p:cNvCxnSpPr/>
              <p:nvPr/>
            </p:nvCxnSpPr>
            <p:spPr bwMode="auto">
              <a:xfrm>
                <a:off x="630437" y="4590575"/>
                <a:ext cx="3465000" cy="45000"/>
              </a:xfrm>
              <a:prstGeom prst="line">
                <a:avLst/>
              </a:prstGeom>
              <a:solidFill>
                <a:schemeClr val="accent2"/>
              </a:solidFill>
              <a:ln w="19050" cap="flat" cmpd="sng" algn="ctr">
                <a:solidFill>
                  <a:schemeClr val="tx1"/>
                </a:solidFill>
                <a:prstDash val="dash"/>
                <a:round/>
                <a:headEnd type="none" w="med" len="med"/>
                <a:tailEnd type="none" w="med" len="med"/>
              </a:ln>
              <a:effectLst/>
            </p:spPr>
          </p:cxnSp>
        </p:grpSp>
      </p:grpSp>
      <p:grpSp>
        <p:nvGrpSpPr>
          <p:cNvPr id="38" name="Group 37"/>
          <p:cNvGrpSpPr/>
          <p:nvPr/>
        </p:nvGrpSpPr>
        <p:grpSpPr>
          <a:xfrm>
            <a:off x="6165437" y="2893575"/>
            <a:ext cx="1800000" cy="1860375"/>
            <a:chOff x="5805437" y="3510575"/>
            <a:chExt cx="1800000" cy="1860375"/>
          </a:xfrm>
        </p:grpSpPr>
        <p:graphicFrame>
          <p:nvGraphicFramePr>
            <p:cNvPr id="33" name="Object 13"/>
            <p:cNvGraphicFramePr>
              <a:graphicFrameLocks noChangeAspect="1"/>
            </p:cNvGraphicFramePr>
            <p:nvPr>
              <p:extLst>
                <p:ext uri="{D42A27DB-BD31-4B8C-83A1-F6EECF244321}">
                  <p14:modId xmlns:p14="http://schemas.microsoft.com/office/powerpoint/2010/main" val="3302501716"/>
                </p:ext>
              </p:extLst>
            </p:nvPr>
          </p:nvGraphicFramePr>
          <p:xfrm>
            <a:off x="6030437" y="4275575"/>
            <a:ext cx="1368425" cy="1095375"/>
          </p:xfrm>
          <a:graphic>
            <a:graphicData uri="http://schemas.openxmlformats.org/presentationml/2006/ole">
              <mc:AlternateContent xmlns:mc="http://schemas.openxmlformats.org/markup-compatibility/2006">
                <mc:Choice xmlns:v="urn:schemas-microsoft-com:vml" Requires="v">
                  <p:oleObj spid="_x0000_s2116716" name="Equation" r:id="rId14" imgW="495300" imgH="406400" progId="Equation.3">
                    <p:embed/>
                  </p:oleObj>
                </mc:Choice>
                <mc:Fallback>
                  <p:oleObj name="Equation" r:id="rId14" imgW="495300" imgH="406400" progId="Equation.3">
                    <p:embed/>
                    <p:pic>
                      <p:nvPicPr>
                        <p:cNvPr id="0" name=""/>
                        <p:cNvPicPr>
                          <a:picLocks noChangeAspect="1" noChangeArrowheads="1"/>
                        </p:cNvPicPr>
                        <p:nvPr/>
                      </p:nvPicPr>
                      <p:blipFill>
                        <a:blip r:embed="rId15"/>
                        <a:srcRect/>
                        <a:stretch>
                          <a:fillRect/>
                        </a:stretch>
                      </p:blipFill>
                      <p:spPr bwMode="auto">
                        <a:xfrm>
                          <a:off x="6030437" y="4275575"/>
                          <a:ext cx="1368425" cy="1095375"/>
                        </a:xfrm>
                        <a:prstGeom prst="rect">
                          <a:avLst/>
                        </a:prstGeom>
                        <a:noFill/>
                        <a:extLst/>
                      </p:spPr>
                    </p:pic>
                  </p:oleObj>
                </mc:Fallback>
              </mc:AlternateContent>
            </a:graphicData>
          </a:graphic>
        </p:graphicFrame>
        <p:sp>
          <p:nvSpPr>
            <p:cNvPr id="36" name="Rectangle 2"/>
            <p:cNvSpPr>
              <a:spLocks noChangeArrowheads="1"/>
            </p:cNvSpPr>
            <p:nvPr/>
          </p:nvSpPr>
          <p:spPr bwMode="auto">
            <a:xfrm>
              <a:off x="5805437" y="3510575"/>
              <a:ext cx="1800000" cy="810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Stark Shift</a:t>
              </a:r>
              <a:endParaRPr lang="de-DE" sz="2800" dirty="0">
                <a:latin typeface="Comic Sans MS" charset="0"/>
              </a:endParaRPr>
            </a:p>
          </p:txBody>
        </p:sp>
      </p:grpSp>
    </p:spTree>
    <p:extLst>
      <p:ext uri="{BB962C8B-B14F-4D97-AF65-F5344CB8AC3E}">
        <p14:creationId xmlns:p14="http://schemas.microsoft.com/office/powerpoint/2010/main" val="33408874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i="1" dirty="0" smtClean="0">
                <a:latin typeface="Comic Sans MS"/>
              </a:rPr>
              <a:t>XY8:</a:t>
            </a:r>
            <a:endParaRPr lang="de-DE" dirty="0">
              <a:latin typeface="Comic Sans MS"/>
            </a:endParaRPr>
          </a:p>
        </p:txBody>
      </p:sp>
      <p:sp>
        <p:nvSpPr>
          <p:cNvPr id="4" name="Fußzeilenplatzhalter 3"/>
          <p:cNvSpPr>
            <a:spLocks noGrp="1"/>
          </p:cNvSpPr>
          <p:nvPr>
            <p:ph type="ftr" sz="quarter" idx="10"/>
          </p:nvPr>
        </p:nvSpPr>
        <p:spPr/>
        <p:txBody>
          <a:bodyPr/>
          <a:lstStyle/>
          <a:p>
            <a:r>
              <a:rPr lang="en-US" dirty="0" smtClean="0"/>
              <a:t>PSAS2016</a:t>
            </a:r>
            <a:r>
              <a:rPr lang="de-DE" dirty="0" smtClean="0"/>
              <a:t>I  24.05.2016I </a:t>
            </a:r>
            <a:r>
              <a:rPr lang="de-DE" dirty="0" smtClean="0"/>
              <a:t>Slide: </a:t>
            </a:r>
            <a:fld id="{FF1146A1-97AE-4BCE-8A46-8C7BB040F740}" type="slidenum">
              <a:rPr lang="de-DE" smtClean="0"/>
              <a:pPr/>
              <a:t>46</a:t>
            </a:fld>
            <a:endParaRPr lang="de-DE" dirty="0"/>
          </a:p>
        </p:txBody>
      </p:sp>
      <p:grpSp>
        <p:nvGrpSpPr>
          <p:cNvPr id="3" name="Group 23"/>
          <p:cNvGrpSpPr/>
          <p:nvPr/>
        </p:nvGrpSpPr>
        <p:grpSpPr>
          <a:xfrm>
            <a:off x="5075237" y="2712575"/>
            <a:ext cx="3429000" cy="3048000"/>
            <a:chOff x="5075237" y="2035175"/>
            <a:chExt cx="3429000" cy="3048000"/>
          </a:xfrm>
        </p:grpSpPr>
        <p:cxnSp>
          <p:nvCxnSpPr>
            <p:cNvPr id="48" name="Straight Arrow Connector 47"/>
            <p:cNvCxnSpPr/>
            <p:nvPr/>
          </p:nvCxnSpPr>
          <p:spPr bwMode="auto">
            <a:xfrm flipV="1">
              <a:off x="6650037" y="3406775"/>
              <a:ext cx="1320800" cy="252412"/>
            </a:xfrm>
            <a:prstGeom prst="straightConnector1">
              <a:avLst/>
            </a:prstGeom>
            <a:solidFill>
              <a:schemeClr val="accent2"/>
            </a:solidFill>
            <a:ln w="28575" cap="flat" cmpd="sng" algn="ctr">
              <a:solidFill>
                <a:srgbClr val="FF0000"/>
              </a:solidFill>
              <a:prstDash val="solid"/>
              <a:round/>
              <a:headEnd type="none" w="med" len="med"/>
              <a:tailEnd type="arrow"/>
            </a:ln>
            <a:effectLst/>
          </p:spPr>
        </p:cxnSp>
        <p:cxnSp>
          <p:nvCxnSpPr>
            <p:cNvPr id="50" name="Straight Arrow Connector 49"/>
            <p:cNvCxnSpPr/>
            <p:nvPr/>
          </p:nvCxnSpPr>
          <p:spPr bwMode="auto">
            <a:xfrm rot="16200000" flipV="1">
              <a:off x="5236852" y="3667231"/>
              <a:ext cx="2825044" cy="684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51" name="Straight Arrow Connector 50"/>
            <p:cNvCxnSpPr/>
            <p:nvPr/>
          </p:nvCxnSpPr>
          <p:spPr bwMode="auto">
            <a:xfrm>
              <a:off x="5075237" y="3659363"/>
              <a:ext cx="3220850" cy="1412"/>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53" name="TextBox 52"/>
            <p:cNvSpPr txBox="1"/>
            <p:nvPr/>
          </p:nvSpPr>
          <p:spPr>
            <a:xfrm>
              <a:off x="8245380" y="3461438"/>
              <a:ext cx="258857" cy="584776"/>
            </a:xfrm>
            <a:prstGeom prst="rect">
              <a:avLst/>
            </a:prstGeom>
            <a:noFill/>
          </p:spPr>
          <p:txBody>
            <a:bodyPr wrap="square" rtlCol="0">
              <a:spAutoFit/>
            </a:bodyPr>
            <a:lstStyle/>
            <a:p>
              <a:r>
                <a:rPr lang="en-US" dirty="0" smtClean="0"/>
                <a:t>y</a:t>
              </a:r>
              <a:endParaRPr lang="en-US" dirty="0"/>
            </a:p>
          </p:txBody>
        </p:sp>
        <p:sp>
          <p:nvSpPr>
            <p:cNvPr id="54" name="TextBox 53"/>
            <p:cNvSpPr txBox="1"/>
            <p:nvPr/>
          </p:nvSpPr>
          <p:spPr>
            <a:xfrm>
              <a:off x="6525510" y="2035175"/>
              <a:ext cx="247794" cy="584776"/>
            </a:xfrm>
            <a:prstGeom prst="rect">
              <a:avLst/>
            </a:prstGeom>
            <a:noFill/>
          </p:spPr>
          <p:txBody>
            <a:bodyPr wrap="square" rtlCol="0">
              <a:spAutoFit/>
            </a:bodyPr>
            <a:lstStyle/>
            <a:p>
              <a:r>
                <a:rPr lang="en-US" dirty="0" smtClean="0"/>
                <a:t>z</a:t>
              </a:r>
              <a:endParaRPr lang="en-US" dirty="0"/>
            </a:p>
          </p:txBody>
        </p:sp>
        <p:sp>
          <p:nvSpPr>
            <p:cNvPr id="55" name="TextBox 54"/>
            <p:cNvSpPr txBox="1"/>
            <p:nvPr/>
          </p:nvSpPr>
          <p:spPr>
            <a:xfrm>
              <a:off x="5484760" y="4236509"/>
              <a:ext cx="247794" cy="584776"/>
            </a:xfrm>
            <a:prstGeom prst="rect">
              <a:avLst/>
            </a:prstGeom>
            <a:noFill/>
          </p:spPr>
          <p:txBody>
            <a:bodyPr wrap="square" rtlCol="0">
              <a:spAutoFit/>
            </a:bodyPr>
            <a:lstStyle/>
            <a:p>
              <a:r>
                <a:rPr lang="en-US" dirty="0" smtClean="0"/>
                <a:t>x</a:t>
              </a:r>
              <a:endParaRPr lang="en-US" dirty="0"/>
            </a:p>
          </p:txBody>
        </p:sp>
        <p:sp>
          <p:nvSpPr>
            <p:cNvPr id="57" name="TextBox 56"/>
            <p:cNvSpPr txBox="1"/>
            <p:nvPr/>
          </p:nvSpPr>
          <p:spPr>
            <a:xfrm>
              <a:off x="6675437" y="4092575"/>
              <a:ext cx="762000" cy="338554"/>
            </a:xfrm>
            <a:prstGeom prst="rect">
              <a:avLst/>
            </a:prstGeom>
            <a:noFill/>
          </p:spPr>
          <p:txBody>
            <a:bodyPr wrap="square" rtlCol="0">
              <a:spAutoFit/>
            </a:bodyPr>
            <a:lstStyle/>
            <a:p>
              <a:r>
                <a:rPr lang="en-US" dirty="0" err="1" smtClean="0"/>
                <a:t>π+δΦ</a:t>
              </a:r>
              <a:endParaRPr lang="en-US" dirty="0"/>
            </a:p>
          </p:txBody>
        </p:sp>
        <p:sp>
          <p:nvSpPr>
            <p:cNvPr id="58" name="Curved Left Arrow 57"/>
            <p:cNvSpPr/>
            <p:nvPr/>
          </p:nvSpPr>
          <p:spPr bwMode="auto">
            <a:xfrm>
              <a:off x="6446837" y="3432175"/>
              <a:ext cx="406400" cy="965200"/>
            </a:xfrm>
            <a:prstGeom prst="curvedLeftArrow">
              <a:avLst>
                <a:gd name="adj1" fmla="val 25000"/>
                <a:gd name="adj2" fmla="val 50000"/>
                <a:gd name="adj3" fmla="val 15000"/>
              </a:avLst>
            </a:prstGeom>
            <a:solidFill>
              <a:schemeClr val="accent2"/>
            </a:solidFill>
            <a:ln w="9525" cap="flat" cmpd="sng" algn="ctr">
              <a:solidFill>
                <a:schemeClr val="tx1"/>
              </a:solidFill>
              <a:prstDash val="solid"/>
              <a:round/>
              <a:headEnd type="none" w="med" len="med"/>
              <a:tailEnd type="none" w="med" len="med"/>
            </a:ln>
            <a:effectLst/>
            <a:scene3d>
              <a:camera prst="orthographicFront">
                <a:rot lat="0" lon="0" rev="16200000"/>
              </a:camera>
              <a:lightRig rig="threePt" dir="t"/>
            </a:scene3d>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cxnSp>
          <p:nvCxnSpPr>
            <p:cNvPr id="52" name="Straight Arrow Connector 51"/>
            <p:cNvCxnSpPr/>
            <p:nvPr/>
          </p:nvCxnSpPr>
          <p:spPr bwMode="auto">
            <a:xfrm rot="10800000" flipV="1">
              <a:off x="5644910" y="3006019"/>
              <a:ext cx="1884308" cy="140123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grpSp>
      <p:grpSp>
        <p:nvGrpSpPr>
          <p:cNvPr id="5" name="Group 24"/>
          <p:cNvGrpSpPr/>
          <p:nvPr/>
        </p:nvGrpSpPr>
        <p:grpSpPr>
          <a:xfrm>
            <a:off x="503237" y="2712575"/>
            <a:ext cx="3429000" cy="3048000"/>
            <a:chOff x="503237" y="2035175"/>
            <a:chExt cx="3429000" cy="3048000"/>
          </a:xfrm>
        </p:grpSpPr>
        <p:cxnSp>
          <p:nvCxnSpPr>
            <p:cNvPr id="32" name="Straight Arrow Connector 31"/>
            <p:cNvCxnSpPr/>
            <p:nvPr/>
          </p:nvCxnSpPr>
          <p:spPr bwMode="auto">
            <a:xfrm flipV="1">
              <a:off x="2078037" y="3406775"/>
              <a:ext cx="1320800" cy="252412"/>
            </a:xfrm>
            <a:prstGeom prst="straightConnector1">
              <a:avLst/>
            </a:prstGeom>
            <a:solidFill>
              <a:schemeClr val="accent2"/>
            </a:solidFill>
            <a:ln w="28575" cap="flat" cmpd="sng" algn="ctr">
              <a:solidFill>
                <a:srgbClr val="FF0000"/>
              </a:solidFill>
              <a:prstDash val="solid"/>
              <a:round/>
              <a:headEnd type="none" w="med" len="med"/>
              <a:tailEnd type="arrow"/>
            </a:ln>
            <a:effectLst/>
          </p:spPr>
        </p:cxnSp>
        <p:cxnSp>
          <p:nvCxnSpPr>
            <p:cNvPr id="40" name="Straight Arrow Connector 39"/>
            <p:cNvCxnSpPr/>
            <p:nvPr/>
          </p:nvCxnSpPr>
          <p:spPr bwMode="auto">
            <a:xfrm rot="16200000" flipV="1">
              <a:off x="664852" y="3667231"/>
              <a:ext cx="2825044" cy="684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41" name="Straight Arrow Connector 40"/>
            <p:cNvCxnSpPr/>
            <p:nvPr/>
          </p:nvCxnSpPr>
          <p:spPr bwMode="auto">
            <a:xfrm>
              <a:off x="503237" y="3659363"/>
              <a:ext cx="3220850" cy="1412"/>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43" name="TextBox 42"/>
            <p:cNvSpPr txBox="1"/>
            <p:nvPr/>
          </p:nvSpPr>
          <p:spPr>
            <a:xfrm>
              <a:off x="3673380" y="3461438"/>
              <a:ext cx="258857" cy="584776"/>
            </a:xfrm>
            <a:prstGeom prst="rect">
              <a:avLst/>
            </a:prstGeom>
            <a:noFill/>
          </p:spPr>
          <p:txBody>
            <a:bodyPr wrap="square" rtlCol="0">
              <a:spAutoFit/>
            </a:bodyPr>
            <a:lstStyle/>
            <a:p>
              <a:r>
                <a:rPr lang="en-US" dirty="0" smtClean="0"/>
                <a:t>y</a:t>
              </a:r>
              <a:endParaRPr lang="en-US" dirty="0"/>
            </a:p>
          </p:txBody>
        </p:sp>
        <p:sp>
          <p:nvSpPr>
            <p:cNvPr id="38" name="TextBox 37"/>
            <p:cNvSpPr txBox="1"/>
            <p:nvPr/>
          </p:nvSpPr>
          <p:spPr>
            <a:xfrm>
              <a:off x="1953510" y="2035175"/>
              <a:ext cx="247794" cy="584776"/>
            </a:xfrm>
            <a:prstGeom prst="rect">
              <a:avLst/>
            </a:prstGeom>
            <a:noFill/>
          </p:spPr>
          <p:txBody>
            <a:bodyPr wrap="square" rtlCol="0">
              <a:spAutoFit/>
            </a:bodyPr>
            <a:lstStyle/>
            <a:p>
              <a:r>
                <a:rPr lang="en-US" dirty="0" smtClean="0"/>
                <a:t>z</a:t>
              </a:r>
              <a:endParaRPr lang="en-US" dirty="0"/>
            </a:p>
          </p:txBody>
        </p:sp>
        <p:sp>
          <p:nvSpPr>
            <p:cNvPr id="39" name="TextBox 38"/>
            <p:cNvSpPr txBox="1"/>
            <p:nvPr/>
          </p:nvSpPr>
          <p:spPr>
            <a:xfrm>
              <a:off x="912760" y="4236509"/>
              <a:ext cx="247794" cy="584776"/>
            </a:xfrm>
            <a:prstGeom prst="rect">
              <a:avLst/>
            </a:prstGeom>
            <a:noFill/>
          </p:spPr>
          <p:txBody>
            <a:bodyPr wrap="square" rtlCol="0">
              <a:spAutoFit/>
            </a:bodyPr>
            <a:lstStyle/>
            <a:p>
              <a:r>
                <a:rPr lang="en-US" dirty="0" smtClean="0"/>
                <a:t>x</a:t>
              </a:r>
              <a:endParaRPr lang="en-US" dirty="0"/>
            </a:p>
          </p:txBody>
        </p:sp>
        <p:sp>
          <p:nvSpPr>
            <p:cNvPr id="46" name="Curved Up Arrow 45"/>
            <p:cNvSpPr/>
            <p:nvPr/>
          </p:nvSpPr>
          <p:spPr bwMode="auto">
            <a:xfrm>
              <a:off x="1570037" y="3711575"/>
              <a:ext cx="1066800" cy="381000"/>
            </a:xfrm>
            <a:prstGeom prst="curvedUp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47" name="TextBox 46"/>
            <p:cNvSpPr txBox="1"/>
            <p:nvPr/>
          </p:nvSpPr>
          <p:spPr>
            <a:xfrm>
              <a:off x="2103437" y="4092575"/>
              <a:ext cx="762000" cy="338554"/>
            </a:xfrm>
            <a:prstGeom prst="rect">
              <a:avLst/>
            </a:prstGeom>
            <a:noFill/>
          </p:spPr>
          <p:txBody>
            <a:bodyPr wrap="square" rtlCol="0">
              <a:spAutoFit/>
            </a:bodyPr>
            <a:lstStyle/>
            <a:p>
              <a:r>
                <a:rPr lang="en-US" dirty="0" err="1" smtClean="0"/>
                <a:t>π+δΦ</a:t>
              </a:r>
              <a:endParaRPr lang="en-US" dirty="0"/>
            </a:p>
          </p:txBody>
        </p:sp>
        <p:cxnSp>
          <p:nvCxnSpPr>
            <p:cNvPr id="42" name="Straight Arrow Connector 41"/>
            <p:cNvCxnSpPr/>
            <p:nvPr/>
          </p:nvCxnSpPr>
          <p:spPr bwMode="auto">
            <a:xfrm rot="10800000" flipV="1">
              <a:off x="1072910" y="3006019"/>
              <a:ext cx="1884308" cy="140123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grpSp>
      <p:pic>
        <p:nvPicPr>
          <p:cNvPr id="6" name="Picture 5"/>
          <p:cNvPicPr>
            <a:picLocks noChangeAspect="1"/>
          </p:cNvPicPr>
          <p:nvPr/>
        </p:nvPicPr>
        <p:blipFill>
          <a:blip r:embed="rId3"/>
          <a:stretch>
            <a:fillRect/>
          </a:stretch>
        </p:blipFill>
        <p:spPr>
          <a:xfrm>
            <a:off x="0" y="1485575"/>
            <a:ext cx="9540875" cy="259480"/>
          </a:xfrm>
          <a:prstGeom prst="rect">
            <a:avLst/>
          </a:prstGeom>
        </p:spPr>
      </p:pic>
    </p:spTree>
    <p:extLst>
      <p:ext uri="{BB962C8B-B14F-4D97-AF65-F5344CB8AC3E}">
        <p14:creationId xmlns:p14="http://schemas.microsoft.com/office/powerpoint/2010/main" val="20706288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i="1" dirty="0" smtClean="0">
                <a:latin typeface="Comic Sans MS"/>
              </a:rPr>
              <a:t>CP + </a:t>
            </a:r>
            <a:r>
              <a:rPr lang="de-DE" i="1" dirty="0" err="1" smtClean="0">
                <a:latin typeface="Comic Sans MS"/>
              </a:rPr>
              <a:t>Meiboom</a:t>
            </a:r>
            <a:r>
              <a:rPr lang="de-DE" i="1" dirty="0" smtClean="0">
                <a:latin typeface="Comic Sans MS"/>
              </a:rPr>
              <a:t> – </a:t>
            </a:r>
            <a:r>
              <a:rPr lang="de-DE" i="1" dirty="0" err="1" smtClean="0">
                <a:latin typeface="Comic Sans MS"/>
              </a:rPr>
              <a:t>Gill</a:t>
            </a:r>
            <a:r>
              <a:rPr lang="de-DE" i="1" dirty="0" smtClean="0">
                <a:latin typeface="Comic Sans MS"/>
              </a:rPr>
              <a:t> = CPMG:</a:t>
            </a:r>
            <a:endParaRPr lang="de-DE" dirty="0">
              <a:latin typeface="Comic Sans MS"/>
            </a:endParaRPr>
          </a:p>
        </p:txBody>
      </p:sp>
      <p:sp>
        <p:nvSpPr>
          <p:cNvPr id="4" name="Fußzeilenplatzhalter 3"/>
          <p:cNvSpPr>
            <a:spLocks noGrp="1"/>
          </p:cNvSpPr>
          <p:nvPr>
            <p:ph type="ftr" sz="quarter" idx="10"/>
          </p:nvPr>
        </p:nvSpPr>
        <p:spPr/>
        <p:txBody>
          <a:bodyPr/>
          <a:lstStyle/>
          <a:p>
            <a:r>
              <a:rPr lang="en-US" dirty="0" smtClean="0"/>
              <a:t>PSAS2016</a:t>
            </a:r>
            <a:r>
              <a:rPr lang="de-DE" dirty="0" smtClean="0"/>
              <a:t>I  24.05.2016I </a:t>
            </a:r>
            <a:r>
              <a:rPr lang="de-DE" dirty="0" smtClean="0"/>
              <a:t>Slide: </a:t>
            </a:r>
            <a:fld id="{FF1146A1-97AE-4BCE-8A46-8C7BB040F740}" type="slidenum">
              <a:rPr lang="de-DE" smtClean="0"/>
              <a:pPr/>
              <a:t>47</a:t>
            </a:fld>
            <a:endParaRPr lang="de-DE" dirty="0"/>
          </a:p>
        </p:txBody>
      </p:sp>
      <p:cxnSp>
        <p:nvCxnSpPr>
          <p:cNvPr id="24" name="Straight Arrow Connector 23"/>
          <p:cNvCxnSpPr/>
          <p:nvPr/>
        </p:nvCxnSpPr>
        <p:spPr bwMode="auto">
          <a:xfrm flipH="1">
            <a:off x="1980437" y="4116387"/>
            <a:ext cx="548800" cy="744188"/>
          </a:xfrm>
          <a:prstGeom prst="straightConnector1">
            <a:avLst/>
          </a:prstGeom>
          <a:solidFill>
            <a:schemeClr val="accent2"/>
          </a:solidFill>
          <a:ln w="28575" cap="flat" cmpd="sng" algn="ctr">
            <a:solidFill>
              <a:srgbClr val="FF0000"/>
            </a:solidFill>
            <a:prstDash val="solid"/>
            <a:round/>
            <a:headEnd type="none" w="med" len="med"/>
            <a:tailEnd type="arrow"/>
          </a:ln>
          <a:effectLst/>
        </p:spPr>
      </p:cxnSp>
      <p:grpSp>
        <p:nvGrpSpPr>
          <p:cNvPr id="25" name="Group 22"/>
          <p:cNvGrpSpPr/>
          <p:nvPr/>
        </p:nvGrpSpPr>
        <p:grpSpPr>
          <a:xfrm>
            <a:off x="954437" y="2492375"/>
            <a:ext cx="3429000" cy="3048000"/>
            <a:chOff x="2865437" y="2035175"/>
            <a:chExt cx="3975100" cy="3429000"/>
          </a:xfrm>
        </p:grpSpPr>
        <p:cxnSp>
          <p:nvCxnSpPr>
            <p:cNvPr id="26" name="Straight Arrow Connector 25"/>
            <p:cNvCxnSpPr/>
            <p:nvPr/>
          </p:nvCxnSpPr>
          <p:spPr bwMode="auto">
            <a:xfrm rot="16200000" flipV="1">
              <a:off x="3101183" y="3871121"/>
              <a:ext cx="3178174" cy="793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a:off x="2865437" y="3862387"/>
              <a:ext cx="3733800" cy="1588"/>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rot="10800000" flipV="1">
              <a:off x="3525836" y="3127375"/>
              <a:ext cx="2184401" cy="1576388"/>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29" name="TextBox 28"/>
            <p:cNvSpPr txBox="1"/>
            <p:nvPr/>
          </p:nvSpPr>
          <p:spPr>
            <a:xfrm>
              <a:off x="6540455" y="3639721"/>
              <a:ext cx="300082" cy="657873"/>
            </a:xfrm>
            <a:prstGeom prst="rect">
              <a:avLst/>
            </a:prstGeom>
            <a:noFill/>
          </p:spPr>
          <p:txBody>
            <a:bodyPr wrap="square" rtlCol="0">
              <a:spAutoFit/>
            </a:bodyPr>
            <a:lstStyle/>
            <a:p>
              <a:r>
                <a:rPr lang="en-US" dirty="0" smtClean="0"/>
                <a:t>y</a:t>
              </a:r>
              <a:endParaRPr lang="en-US" dirty="0"/>
            </a:p>
          </p:txBody>
        </p:sp>
        <p:sp>
          <p:nvSpPr>
            <p:cNvPr id="30" name="TextBox 29"/>
            <p:cNvSpPr txBox="1"/>
            <p:nvPr/>
          </p:nvSpPr>
          <p:spPr>
            <a:xfrm>
              <a:off x="4546679" y="2035175"/>
              <a:ext cx="287257" cy="657873"/>
            </a:xfrm>
            <a:prstGeom prst="rect">
              <a:avLst/>
            </a:prstGeom>
            <a:noFill/>
          </p:spPr>
          <p:txBody>
            <a:bodyPr wrap="square" rtlCol="0">
              <a:spAutoFit/>
            </a:bodyPr>
            <a:lstStyle/>
            <a:p>
              <a:r>
                <a:rPr lang="en-US" dirty="0" smtClean="0"/>
                <a:t>z</a:t>
              </a:r>
              <a:endParaRPr lang="en-US" dirty="0"/>
            </a:p>
          </p:txBody>
        </p:sp>
        <p:sp>
          <p:nvSpPr>
            <p:cNvPr id="31" name="TextBox 30"/>
            <p:cNvSpPr txBox="1"/>
            <p:nvPr/>
          </p:nvSpPr>
          <p:spPr>
            <a:xfrm>
              <a:off x="3340180" y="4511676"/>
              <a:ext cx="287257" cy="657873"/>
            </a:xfrm>
            <a:prstGeom prst="rect">
              <a:avLst/>
            </a:prstGeom>
            <a:noFill/>
          </p:spPr>
          <p:txBody>
            <a:bodyPr wrap="square" rtlCol="0">
              <a:spAutoFit/>
            </a:bodyPr>
            <a:lstStyle/>
            <a:p>
              <a:r>
                <a:rPr lang="en-US" dirty="0" smtClean="0"/>
                <a:t>x</a:t>
              </a:r>
              <a:endParaRPr lang="en-US" dirty="0"/>
            </a:p>
          </p:txBody>
        </p:sp>
      </p:grpSp>
      <p:sp>
        <p:nvSpPr>
          <p:cNvPr id="33" name="Curved Up Arrow 32"/>
          <p:cNvSpPr/>
          <p:nvPr/>
        </p:nvSpPr>
        <p:spPr bwMode="auto">
          <a:xfrm>
            <a:off x="2021237" y="4168775"/>
            <a:ext cx="1066800" cy="381000"/>
          </a:xfrm>
          <a:prstGeom prst="curvedUp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34" name="TextBox 33"/>
          <p:cNvSpPr txBox="1"/>
          <p:nvPr/>
        </p:nvSpPr>
        <p:spPr>
          <a:xfrm>
            <a:off x="2554637" y="4549775"/>
            <a:ext cx="762000" cy="338554"/>
          </a:xfrm>
          <a:prstGeom prst="rect">
            <a:avLst/>
          </a:prstGeom>
          <a:noFill/>
        </p:spPr>
        <p:txBody>
          <a:bodyPr wrap="square" rtlCol="0">
            <a:spAutoFit/>
          </a:bodyPr>
          <a:lstStyle/>
          <a:p>
            <a:r>
              <a:rPr lang="en-US" dirty="0" err="1" smtClean="0"/>
              <a:t>π+δΦ</a:t>
            </a:r>
            <a:endParaRPr lang="en-US" dirty="0"/>
          </a:p>
        </p:txBody>
      </p:sp>
      <p:cxnSp>
        <p:nvCxnSpPr>
          <p:cNvPr id="35" name="Straight Arrow Connector 34"/>
          <p:cNvCxnSpPr/>
          <p:nvPr/>
        </p:nvCxnSpPr>
        <p:spPr bwMode="auto">
          <a:xfrm rot="10800000" flipV="1">
            <a:off x="5831237" y="4116387"/>
            <a:ext cx="1270000" cy="509588"/>
          </a:xfrm>
          <a:prstGeom prst="straightConnector1">
            <a:avLst/>
          </a:prstGeom>
          <a:solidFill>
            <a:schemeClr val="accent2"/>
          </a:solidFill>
          <a:ln w="28575" cap="flat" cmpd="sng" algn="ctr">
            <a:solidFill>
              <a:srgbClr val="FF0000"/>
            </a:solidFill>
            <a:prstDash val="solid"/>
            <a:round/>
            <a:headEnd type="none" w="med" len="med"/>
            <a:tailEnd type="arrow"/>
          </a:ln>
          <a:effectLst/>
        </p:spPr>
      </p:cxnSp>
      <p:cxnSp>
        <p:nvCxnSpPr>
          <p:cNvPr id="36" name="Straight Arrow Connector 35"/>
          <p:cNvCxnSpPr/>
          <p:nvPr/>
        </p:nvCxnSpPr>
        <p:spPr bwMode="auto">
          <a:xfrm rot="16200000" flipV="1">
            <a:off x="5688052" y="4124431"/>
            <a:ext cx="2825044" cy="684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37" name="Straight Arrow Connector 36"/>
          <p:cNvCxnSpPr/>
          <p:nvPr/>
        </p:nvCxnSpPr>
        <p:spPr bwMode="auto">
          <a:xfrm>
            <a:off x="5526437" y="4116563"/>
            <a:ext cx="3220850" cy="1412"/>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44" name="Straight Arrow Connector 43"/>
          <p:cNvCxnSpPr/>
          <p:nvPr/>
        </p:nvCxnSpPr>
        <p:spPr bwMode="auto">
          <a:xfrm rot="10800000" flipV="1">
            <a:off x="6096110" y="3463219"/>
            <a:ext cx="1884308" cy="140123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45" name="TextBox 44"/>
          <p:cNvSpPr txBox="1"/>
          <p:nvPr/>
        </p:nvSpPr>
        <p:spPr>
          <a:xfrm>
            <a:off x="8696580" y="3918638"/>
            <a:ext cx="258857" cy="584776"/>
          </a:xfrm>
          <a:prstGeom prst="rect">
            <a:avLst/>
          </a:prstGeom>
          <a:noFill/>
        </p:spPr>
        <p:txBody>
          <a:bodyPr wrap="square" rtlCol="0">
            <a:spAutoFit/>
          </a:bodyPr>
          <a:lstStyle/>
          <a:p>
            <a:r>
              <a:rPr lang="en-US" dirty="0" smtClean="0"/>
              <a:t>y</a:t>
            </a:r>
            <a:endParaRPr lang="en-US" dirty="0"/>
          </a:p>
        </p:txBody>
      </p:sp>
      <p:sp>
        <p:nvSpPr>
          <p:cNvPr id="49" name="TextBox 48"/>
          <p:cNvSpPr txBox="1"/>
          <p:nvPr/>
        </p:nvSpPr>
        <p:spPr>
          <a:xfrm>
            <a:off x="6976710" y="2492375"/>
            <a:ext cx="247794" cy="584776"/>
          </a:xfrm>
          <a:prstGeom prst="rect">
            <a:avLst/>
          </a:prstGeom>
          <a:noFill/>
        </p:spPr>
        <p:txBody>
          <a:bodyPr wrap="square" rtlCol="0">
            <a:spAutoFit/>
          </a:bodyPr>
          <a:lstStyle/>
          <a:p>
            <a:r>
              <a:rPr lang="en-US" dirty="0" smtClean="0"/>
              <a:t>z</a:t>
            </a:r>
            <a:endParaRPr lang="en-US" dirty="0"/>
          </a:p>
        </p:txBody>
      </p:sp>
      <p:sp>
        <p:nvSpPr>
          <p:cNvPr id="56" name="TextBox 55"/>
          <p:cNvSpPr txBox="1"/>
          <p:nvPr/>
        </p:nvSpPr>
        <p:spPr>
          <a:xfrm>
            <a:off x="5935960" y="4693709"/>
            <a:ext cx="247794" cy="584776"/>
          </a:xfrm>
          <a:prstGeom prst="rect">
            <a:avLst/>
          </a:prstGeom>
          <a:noFill/>
        </p:spPr>
        <p:txBody>
          <a:bodyPr wrap="square" rtlCol="0">
            <a:spAutoFit/>
          </a:bodyPr>
          <a:lstStyle/>
          <a:p>
            <a:r>
              <a:rPr lang="en-US" dirty="0" smtClean="0"/>
              <a:t>x</a:t>
            </a:r>
            <a:endParaRPr lang="en-US" dirty="0"/>
          </a:p>
        </p:txBody>
      </p:sp>
      <p:sp>
        <p:nvSpPr>
          <p:cNvPr id="60" name="Curved Up Arrow 59"/>
          <p:cNvSpPr/>
          <p:nvPr/>
        </p:nvSpPr>
        <p:spPr bwMode="auto">
          <a:xfrm>
            <a:off x="6593237" y="3711575"/>
            <a:ext cx="1066800" cy="381000"/>
          </a:xfrm>
          <a:prstGeom prst="curvedUpArrow">
            <a:avLst/>
          </a:prstGeom>
          <a:solidFill>
            <a:schemeClr val="accent2"/>
          </a:solidFill>
          <a:ln w="9525" cap="flat" cmpd="sng" algn="ctr">
            <a:solidFill>
              <a:schemeClr val="tx1"/>
            </a:solidFill>
            <a:prstDash val="solid"/>
            <a:round/>
            <a:headEnd type="none" w="med" len="med"/>
            <a:tailEnd type="none" w="med" len="med"/>
          </a:ln>
          <a:effectLst/>
          <a:scene3d>
            <a:camera prst="orthographicFront">
              <a:rot lat="0" lon="0" rev="10800000"/>
            </a:camera>
            <a:lightRig rig="threePt" dir="t"/>
          </a:scene3d>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32188920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Quantum Sensing of high frequency fields</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cxnSp>
        <p:nvCxnSpPr>
          <p:cNvPr id="4" name="Straight Connector 3"/>
          <p:cNvCxnSpPr/>
          <p:nvPr/>
        </p:nvCxnSpPr>
        <p:spPr bwMode="auto">
          <a:xfrm>
            <a:off x="360437" y="1935575"/>
            <a:ext cx="3465000" cy="0"/>
          </a:xfrm>
          <a:prstGeom prst="line">
            <a:avLst/>
          </a:prstGeom>
          <a:solidFill>
            <a:schemeClr val="accent2"/>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360437" y="4185575"/>
            <a:ext cx="3465000" cy="0"/>
          </a:xfrm>
          <a:prstGeom prst="line">
            <a:avLst/>
          </a:prstGeom>
          <a:solidFill>
            <a:schemeClr val="accent2"/>
          </a:solidFill>
          <a:ln w="38100" cap="flat" cmpd="sng" algn="ctr">
            <a:solidFill>
              <a:schemeClr val="tx1"/>
            </a:solidFill>
            <a:prstDash val="solid"/>
            <a:round/>
            <a:headEnd type="none" w="med" len="med"/>
            <a:tailEnd type="none" w="med" len="med"/>
          </a:ln>
          <a:effectLst/>
        </p:spPr>
      </p:cxnSp>
      <p:graphicFrame>
        <p:nvGraphicFramePr>
          <p:cNvPr id="18" name="Object 9"/>
          <p:cNvGraphicFramePr>
            <a:graphicFrameLocks noChangeAspect="1"/>
          </p:cNvGraphicFramePr>
          <p:nvPr>
            <p:extLst>
              <p:ext uri="{D42A27DB-BD31-4B8C-83A1-F6EECF244321}">
                <p14:modId xmlns:p14="http://schemas.microsoft.com/office/powerpoint/2010/main" val="3439176645"/>
              </p:ext>
            </p:extLst>
          </p:nvPr>
        </p:nvGraphicFramePr>
        <p:xfrm>
          <a:off x="1755437" y="4275575"/>
          <a:ext cx="634862" cy="809678"/>
        </p:xfrm>
        <a:graphic>
          <a:graphicData uri="http://schemas.openxmlformats.org/presentationml/2006/ole">
            <mc:AlternateContent xmlns:mc="http://schemas.openxmlformats.org/markup-compatibility/2006">
              <mc:Choice xmlns:v="urn:schemas-microsoft-com:vml" Requires="v">
                <p:oleObj spid="_x0000_s2130038" name="Equation" r:id="rId4" imgW="190500" imgH="241300" progId="Equation.3">
                  <p:embed/>
                </p:oleObj>
              </mc:Choice>
              <mc:Fallback>
                <p:oleObj name="Equation" r:id="rId4" imgW="190500" imgH="241300" progId="Equation.3">
                  <p:embed/>
                  <p:pic>
                    <p:nvPicPr>
                      <p:cNvPr id="0" name=""/>
                      <p:cNvPicPr>
                        <a:picLocks noChangeAspect="1" noChangeArrowheads="1"/>
                      </p:cNvPicPr>
                      <p:nvPr/>
                    </p:nvPicPr>
                    <p:blipFill>
                      <a:blip r:embed="rId5"/>
                      <a:srcRect/>
                      <a:stretch>
                        <a:fillRect/>
                      </a:stretch>
                    </p:blipFill>
                    <p:spPr bwMode="auto">
                      <a:xfrm>
                        <a:off x="1755437" y="4275575"/>
                        <a:ext cx="634862" cy="809678"/>
                      </a:xfrm>
                      <a:prstGeom prst="rect">
                        <a:avLst/>
                      </a:prstGeom>
                      <a:noFill/>
                      <a:ln w="9525">
                        <a:solidFill>
                          <a:srgbClr val="0000FF"/>
                        </a:solidFill>
                        <a:miter lim="800000"/>
                        <a:headEnd/>
                        <a:tailEnd/>
                      </a:ln>
                      <a:extLst/>
                    </p:spPr>
                  </p:pic>
                </p:oleObj>
              </mc:Fallback>
            </mc:AlternateContent>
          </a:graphicData>
        </a:graphic>
      </p:graphicFrame>
      <p:graphicFrame>
        <p:nvGraphicFramePr>
          <p:cNvPr id="19" name="Object 9"/>
          <p:cNvGraphicFramePr>
            <a:graphicFrameLocks noChangeAspect="1"/>
          </p:cNvGraphicFramePr>
          <p:nvPr>
            <p:extLst>
              <p:ext uri="{D42A27DB-BD31-4B8C-83A1-F6EECF244321}">
                <p14:modId xmlns:p14="http://schemas.microsoft.com/office/powerpoint/2010/main" val="2767145909"/>
              </p:ext>
            </p:extLst>
          </p:nvPr>
        </p:nvGraphicFramePr>
        <p:xfrm>
          <a:off x="1755437" y="1080575"/>
          <a:ext cx="634862" cy="809678"/>
        </p:xfrm>
        <a:graphic>
          <a:graphicData uri="http://schemas.openxmlformats.org/presentationml/2006/ole">
            <mc:AlternateContent xmlns:mc="http://schemas.openxmlformats.org/markup-compatibility/2006">
              <mc:Choice xmlns:v="urn:schemas-microsoft-com:vml" Requires="v">
                <p:oleObj spid="_x0000_s2130039" name="Equation" r:id="rId6" imgW="190500" imgH="241300" progId="Equation.3">
                  <p:embed/>
                </p:oleObj>
              </mc:Choice>
              <mc:Fallback>
                <p:oleObj name="Equation" r:id="rId6" imgW="190500" imgH="241300" progId="Equation.3">
                  <p:embed/>
                  <p:pic>
                    <p:nvPicPr>
                      <p:cNvPr id="0" name=""/>
                      <p:cNvPicPr>
                        <a:picLocks noChangeAspect="1" noChangeArrowheads="1"/>
                      </p:cNvPicPr>
                      <p:nvPr/>
                    </p:nvPicPr>
                    <p:blipFill>
                      <a:blip r:embed="rId7"/>
                      <a:srcRect/>
                      <a:stretch>
                        <a:fillRect/>
                      </a:stretch>
                    </p:blipFill>
                    <p:spPr bwMode="auto">
                      <a:xfrm>
                        <a:off x="1755437" y="1080575"/>
                        <a:ext cx="634862" cy="809678"/>
                      </a:xfrm>
                      <a:prstGeom prst="rect">
                        <a:avLst/>
                      </a:prstGeom>
                      <a:noFill/>
                      <a:ln w="9525">
                        <a:solidFill>
                          <a:srgbClr val="0000FF"/>
                        </a:solidFill>
                        <a:miter lim="800000"/>
                        <a:headEnd/>
                        <a:tailEnd/>
                      </a:ln>
                      <a:extLst/>
                    </p:spPr>
                  </p:pic>
                </p:oleObj>
              </mc:Fallback>
            </mc:AlternateContent>
          </a:graphicData>
        </a:graphic>
      </p:graphicFrame>
      <p:grpSp>
        <p:nvGrpSpPr>
          <p:cNvPr id="20" name="Group 19"/>
          <p:cNvGrpSpPr/>
          <p:nvPr/>
        </p:nvGrpSpPr>
        <p:grpSpPr>
          <a:xfrm>
            <a:off x="4320437" y="1080575"/>
            <a:ext cx="5033038" cy="3000862"/>
            <a:chOff x="2257399" y="3164713"/>
            <a:chExt cx="5033038" cy="3000862"/>
          </a:xfrm>
        </p:grpSpPr>
        <p:grpSp>
          <p:nvGrpSpPr>
            <p:cNvPr id="21" name="Group 20"/>
            <p:cNvGrpSpPr/>
            <p:nvPr/>
          </p:nvGrpSpPr>
          <p:grpSpPr>
            <a:xfrm>
              <a:off x="2257399" y="3164713"/>
              <a:ext cx="5033038" cy="3000862"/>
              <a:chOff x="2610437" y="2996713"/>
              <a:chExt cx="5033038" cy="3000862"/>
            </a:xfrm>
          </p:grpSpPr>
          <p:grpSp>
            <p:nvGrpSpPr>
              <p:cNvPr id="25" name="Group 24"/>
              <p:cNvGrpSpPr/>
              <p:nvPr/>
            </p:nvGrpSpPr>
            <p:grpSpPr>
              <a:xfrm>
                <a:off x="2840038" y="3195575"/>
                <a:ext cx="4540399" cy="2702661"/>
                <a:chOff x="2735927" y="3330575"/>
                <a:chExt cx="4540399" cy="2702661"/>
              </a:xfrm>
            </p:grpSpPr>
            <p:grpSp>
              <p:nvGrpSpPr>
                <p:cNvPr id="28" name="Group 27"/>
                <p:cNvGrpSpPr/>
                <p:nvPr/>
              </p:nvGrpSpPr>
              <p:grpSpPr>
                <a:xfrm>
                  <a:off x="3105437" y="3330575"/>
                  <a:ext cx="4170889" cy="2700000"/>
                  <a:chOff x="3704548" y="2939688"/>
                  <a:chExt cx="4170889" cy="2700000"/>
                </a:xfrm>
              </p:grpSpPr>
              <p:cxnSp>
                <p:nvCxnSpPr>
                  <p:cNvPr id="49" name="Straight Arrow Connector 48"/>
                  <p:cNvCxnSpPr/>
                  <p:nvPr/>
                </p:nvCxnSpPr>
                <p:spPr bwMode="auto">
                  <a:xfrm>
                    <a:off x="3735437" y="5625575"/>
                    <a:ext cx="4140000" cy="0"/>
                  </a:xfrm>
                  <a:prstGeom prst="straightConnector1">
                    <a:avLst/>
                  </a:prstGeom>
                  <a:solidFill>
                    <a:schemeClr val="accent2"/>
                  </a:solidFill>
                  <a:ln w="31750" cap="flat" cmpd="sng" algn="ctr">
                    <a:solidFill>
                      <a:schemeClr val="tx1"/>
                    </a:solidFill>
                    <a:prstDash val="solid"/>
                    <a:round/>
                    <a:headEnd type="none" w="med" len="med"/>
                    <a:tailEnd type="arrow"/>
                  </a:ln>
                  <a:effectLst/>
                </p:spPr>
              </p:cxnSp>
              <p:cxnSp>
                <p:nvCxnSpPr>
                  <p:cNvPr id="50" name="Straight Arrow Connector 49"/>
                  <p:cNvCxnSpPr/>
                  <p:nvPr/>
                </p:nvCxnSpPr>
                <p:spPr bwMode="auto">
                  <a:xfrm flipH="1" flipV="1">
                    <a:off x="3704548" y="2939688"/>
                    <a:ext cx="45000" cy="2700000"/>
                  </a:xfrm>
                  <a:prstGeom prst="straightConnector1">
                    <a:avLst/>
                  </a:prstGeom>
                  <a:solidFill>
                    <a:schemeClr val="accent2"/>
                  </a:solidFill>
                  <a:ln w="31750" cap="flat" cmpd="sng" algn="ctr">
                    <a:solidFill>
                      <a:schemeClr val="tx1"/>
                    </a:solidFill>
                    <a:prstDash val="solid"/>
                    <a:round/>
                    <a:headEnd type="none" w="med" len="med"/>
                    <a:tailEnd type="arrow"/>
                  </a:ln>
                  <a:effectLst/>
                </p:spPr>
              </p:cxnSp>
            </p:grpSp>
            <p:grpSp>
              <p:nvGrpSpPr>
                <p:cNvPr id="29" name="Group 28"/>
                <p:cNvGrpSpPr/>
                <p:nvPr/>
              </p:nvGrpSpPr>
              <p:grpSpPr>
                <a:xfrm>
                  <a:off x="3780437" y="4573801"/>
                  <a:ext cx="568222" cy="1442661"/>
                  <a:chOff x="4261326" y="4573801"/>
                  <a:chExt cx="568222" cy="1442661"/>
                </a:xfrm>
              </p:grpSpPr>
              <p:cxnSp>
                <p:nvCxnSpPr>
                  <p:cNvPr id="43" name="Straight Connector 42"/>
                  <p:cNvCxnSpPr/>
                  <p:nvPr/>
                </p:nvCxnSpPr>
                <p:spPr bwMode="auto">
                  <a:xfrm flipV="1">
                    <a:off x="4275437" y="4576462"/>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44" name="Straight Connector 43"/>
                  <p:cNvCxnSpPr/>
                  <p:nvPr/>
                </p:nvCxnSpPr>
                <p:spPr bwMode="auto">
                  <a:xfrm flipV="1">
                    <a:off x="4815437" y="4573801"/>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48" name="Straight Connector 47"/>
                  <p:cNvCxnSpPr/>
                  <p:nvPr/>
                </p:nvCxnSpPr>
                <p:spPr bwMode="auto">
                  <a:xfrm>
                    <a:off x="4261326" y="4596706"/>
                    <a:ext cx="568222" cy="7982"/>
                  </a:xfrm>
                  <a:prstGeom prst="line">
                    <a:avLst/>
                  </a:prstGeom>
                  <a:solidFill>
                    <a:schemeClr val="accent2"/>
                  </a:solidFill>
                  <a:ln w="25400" cap="flat" cmpd="sng" algn="ctr">
                    <a:solidFill>
                      <a:srgbClr val="0000FF"/>
                    </a:solidFill>
                    <a:prstDash val="solid"/>
                    <a:round/>
                    <a:headEnd type="none" w="med" len="med"/>
                    <a:tailEnd type="none" w="med" len="med"/>
                  </a:ln>
                  <a:effectLst/>
                </p:spPr>
              </p:cxnSp>
            </p:grpSp>
            <p:grpSp>
              <p:nvGrpSpPr>
                <p:cNvPr id="30" name="Group 29"/>
                <p:cNvGrpSpPr/>
                <p:nvPr/>
              </p:nvGrpSpPr>
              <p:grpSpPr>
                <a:xfrm>
                  <a:off x="4964548" y="4587914"/>
                  <a:ext cx="568222" cy="1442661"/>
                  <a:chOff x="4261326" y="4573801"/>
                  <a:chExt cx="568222" cy="1442661"/>
                </a:xfrm>
              </p:grpSpPr>
              <p:cxnSp>
                <p:nvCxnSpPr>
                  <p:cNvPr id="40" name="Straight Connector 39"/>
                  <p:cNvCxnSpPr/>
                  <p:nvPr/>
                </p:nvCxnSpPr>
                <p:spPr bwMode="auto">
                  <a:xfrm flipV="1">
                    <a:off x="4275437" y="4576462"/>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41" name="Straight Connector 40"/>
                  <p:cNvCxnSpPr/>
                  <p:nvPr/>
                </p:nvCxnSpPr>
                <p:spPr bwMode="auto">
                  <a:xfrm flipV="1">
                    <a:off x="4815437" y="4573801"/>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42" name="Straight Connector 41"/>
                  <p:cNvCxnSpPr/>
                  <p:nvPr/>
                </p:nvCxnSpPr>
                <p:spPr bwMode="auto">
                  <a:xfrm>
                    <a:off x="4261326" y="4596706"/>
                    <a:ext cx="568222" cy="7982"/>
                  </a:xfrm>
                  <a:prstGeom prst="line">
                    <a:avLst/>
                  </a:prstGeom>
                  <a:solidFill>
                    <a:schemeClr val="accent2"/>
                  </a:solidFill>
                  <a:ln w="25400" cap="flat" cmpd="sng" algn="ctr">
                    <a:solidFill>
                      <a:srgbClr val="0000FF"/>
                    </a:solidFill>
                    <a:prstDash val="solid"/>
                    <a:round/>
                    <a:headEnd type="none" w="med" len="med"/>
                    <a:tailEnd type="none" w="med" len="med"/>
                  </a:ln>
                  <a:effectLst/>
                </p:spPr>
              </p:cxnSp>
            </p:grpSp>
            <p:grpSp>
              <p:nvGrpSpPr>
                <p:cNvPr id="31" name="Group 30"/>
                <p:cNvGrpSpPr/>
                <p:nvPr/>
              </p:nvGrpSpPr>
              <p:grpSpPr>
                <a:xfrm>
                  <a:off x="6061326" y="4590575"/>
                  <a:ext cx="568222" cy="1442661"/>
                  <a:chOff x="4261326" y="4573801"/>
                  <a:chExt cx="568222" cy="1442661"/>
                </a:xfrm>
              </p:grpSpPr>
              <p:cxnSp>
                <p:nvCxnSpPr>
                  <p:cNvPr id="37" name="Straight Connector 36"/>
                  <p:cNvCxnSpPr/>
                  <p:nvPr/>
                </p:nvCxnSpPr>
                <p:spPr bwMode="auto">
                  <a:xfrm flipV="1">
                    <a:off x="4275437" y="4576462"/>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38" name="Straight Connector 37"/>
                  <p:cNvCxnSpPr/>
                  <p:nvPr/>
                </p:nvCxnSpPr>
                <p:spPr bwMode="auto">
                  <a:xfrm flipV="1">
                    <a:off x="4815437" y="4573801"/>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39" name="Straight Connector 38"/>
                  <p:cNvCxnSpPr/>
                  <p:nvPr/>
                </p:nvCxnSpPr>
                <p:spPr bwMode="auto">
                  <a:xfrm>
                    <a:off x="4261326" y="4596706"/>
                    <a:ext cx="568222" cy="7982"/>
                  </a:xfrm>
                  <a:prstGeom prst="line">
                    <a:avLst/>
                  </a:prstGeom>
                  <a:solidFill>
                    <a:schemeClr val="accent2"/>
                  </a:solidFill>
                  <a:ln w="25400" cap="flat" cmpd="sng" algn="ctr">
                    <a:solidFill>
                      <a:srgbClr val="0000FF"/>
                    </a:solidFill>
                    <a:prstDash val="solid"/>
                    <a:round/>
                    <a:headEnd type="none" w="med" len="med"/>
                    <a:tailEnd type="none" w="med" len="med"/>
                  </a:ln>
                  <a:effectLst/>
                </p:spPr>
              </p:cxnSp>
            </p:grpSp>
            <p:graphicFrame>
              <p:nvGraphicFramePr>
                <p:cNvPr id="32" name="Object 5"/>
                <p:cNvGraphicFramePr>
                  <a:graphicFrameLocks noChangeAspect="1"/>
                </p:cNvGraphicFramePr>
                <p:nvPr>
                  <p:extLst>
                    <p:ext uri="{D42A27DB-BD31-4B8C-83A1-F6EECF244321}">
                      <p14:modId xmlns:p14="http://schemas.microsoft.com/office/powerpoint/2010/main" val="3178689156"/>
                    </p:ext>
                  </p:extLst>
                </p:nvPr>
              </p:nvGraphicFramePr>
              <p:xfrm>
                <a:off x="3591589" y="3876738"/>
                <a:ext cx="930275" cy="692150"/>
              </p:xfrm>
              <a:graphic>
                <a:graphicData uri="http://schemas.openxmlformats.org/presentationml/2006/ole">
                  <mc:AlternateContent xmlns:mc="http://schemas.openxmlformats.org/markup-compatibility/2006">
                    <mc:Choice xmlns:v="urn:schemas-microsoft-com:vml" Requires="v">
                      <p:oleObj spid="_x0000_s2130040" name="Equation" r:id="rId8" imgW="546100" imgH="457200" progId="Equation.3">
                        <p:embed/>
                      </p:oleObj>
                    </mc:Choice>
                    <mc:Fallback>
                      <p:oleObj name="Equation" r:id="rId8" imgW="546100" imgH="457200" progId="Equation.3">
                        <p:embed/>
                        <p:pic>
                          <p:nvPicPr>
                            <p:cNvPr id="0" name=""/>
                            <p:cNvPicPr>
                              <a:picLocks noChangeAspect="1" noChangeArrowheads="1"/>
                            </p:cNvPicPr>
                            <p:nvPr/>
                          </p:nvPicPr>
                          <p:blipFill>
                            <a:blip r:embed="rId9"/>
                            <a:srcRect/>
                            <a:stretch>
                              <a:fillRect/>
                            </a:stretch>
                          </p:blipFill>
                          <p:spPr bwMode="auto">
                            <a:xfrm>
                              <a:off x="3591589" y="3876738"/>
                              <a:ext cx="930275" cy="692150"/>
                            </a:xfrm>
                            <a:prstGeom prst="rect">
                              <a:avLst/>
                            </a:prstGeom>
                            <a:noFill/>
                            <a:extLst/>
                          </p:spPr>
                        </p:pic>
                      </p:oleObj>
                    </mc:Fallback>
                  </mc:AlternateContent>
                </a:graphicData>
              </a:graphic>
            </p:graphicFrame>
            <p:cxnSp>
              <p:nvCxnSpPr>
                <p:cNvPr id="33" name="Straight Connector 32"/>
                <p:cNvCxnSpPr/>
                <p:nvPr/>
              </p:nvCxnSpPr>
              <p:spPr bwMode="auto">
                <a:xfrm>
                  <a:off x="3150437" y="4590575"/>
                  <a:ext cx="3915000" cy="0"/>
                </a:xfrm>
                <a:prstGeom prst="line">
                  <a:avLst/>
                </a:prstGeom>
                <a:solidFill>
                  <a:schemeClr val="accent2"/>
                </a:solidFill>
                <a:ln w="22225" cap="flat" cmpd="sng" algn="ctr">
                  <a:solidFill>
                    <a:schemeClr val="tx1"/>
                  </a:solidFill>
                  <a:prstDash val="dash"/>
                  <a:round/>
                  <a:headEnd type="none" w="med" len="med"/>
                  <a:tailEnd type="none" w="med" len="med"/>
                </a:ln>
                <a:effectLst/>
              </p:spPr>
            </p:cxnSp>
            <p:graphicFrame>
              <p:nvGraphicFramePr>
                <p:cNvPr id="35" name="Object 5"/>
                <p:cNvGraphicFramePr>
                  <a:graphicFrameLocks noChangeAspect="1"/>
                </p:cNvGraphicFramePr>
                <p:nvPr>
                  <p:extLst>
                    <p:ext uri="{D42A27DB-BD31-4B8C-83A1-F6EECF244321}">
                      <p14:modId xmlns:p14="http://schemas.microsoft.com/office/powerpoint/2010/main" val="1717965396"/>
                    </p:ext>
                  </p:extLst>
                </p:nvPr>
              </p:nvGraphicFramePr>
              <p:xfrm>
                <a:off x="2735927" y="4408550"/>
                <a:ext cx="366712" cy="366713"/>
              </p:xfrm>
              <a:graphic>
                <a:graphicData uri="http://schemas.openxmlformats.org/presentationml/2006/ole">
                  <mc:AlternateContent xmlns:mc="http://schemas.openxmlformats.org/markup-compatibility/2006">
                    <mc:Choice xmlns:v="urn:schemas-microsoft-com:vml" Requires="v">
                      <p:oleObj spid="_x0000_s2130041" name="Equation" r:id="rId10" imgW="215900" imgH="241300" progId="Equation.3">
                        <p:embed/>
                      </p:oleObj>
                    </mc:Choice>
                    <mc:Fallback>
                      <p:oleObj name="Equation" r:id="rId10" imgW="215900" imgH="241300" progId="Equation.3">
                        <p:embed/>
                        <p:pic>
                          <p:nvPicPr>
                            <p:cNvPr id="0" name=""/>
                            <p:cNvPicPr>
                              <a:picLocks noChangeAspect="1" noChangeArrowheads="1"/>
                            </p:cNvPicPr>
                            <p:nvPr/>
                          </p:nvPicPr>
                          <p:blipFill>
                            <a:blip r:embed="rId11"/>
                            <a:srcRect/>
                            <a:stretch>
                              <a:fillRect/>
                            </a:stretch>
                          </p:blipFill>
                          <p:spPr bwMode="auto">
                            <a:xfrm>
                              <a:off x="2735927" y="4408550"/>
                              <a:ext cx="366712" cy="366713"/>
                            </a:xfrm>
                            <a:prstGeom prst="rect">
                              <a:avLst/>
                            </a:prstGeom>
                            <a:noFill/>
                            <a:extLst/>
                          </p:spPr>
                        </p:pic>
                      </p:oleObj>
                    </mc:Fallback>
                  </mc:AlternateContent>
                </a:graphicData>
              </a:graphic>
            </p:graphicFrame>
          </p:grpSp>
          <p:graphicFrame>
            <p:nvGraphicFramePr>
              <p:cNvPr id="26" name="Object 5"/>
              <p:cNvGraphicFramePr>
                <a:graphicFrameLocks noChangeAspect="1"/>
              </p:cNvGraphicFramePr>
              <p:nvPr>
                <p:extLst>
                  <p:ext uri="{D42A27DB-BD31-4B8C-83A1-F6EECF244321}">
                    <p14:modId xmlns:p14="http://schemas.microsoft.com/office/powerpoint/2010/main" val="4276187450"/>
                  </p:ext>
                </p:extLst>
              </p:nvPr>
            </p:nvGraphicFramePr>
            <p:xfrm>
              <a:off x="2610437" y="2996713"/>
              <a:ext cx="582613" cy="423862"/>
            </p:xfrm>
            <a:graphic>
              <a:graphicData uri="http://schemas.openxmlformats.org/presentationml/2006/ole">
                <mc:AlternateContent xmlns:mc="http://schemas.openxmlformats.org/markup-compatibility/2006">
                  <mc:Choice xmlns:v="urn:schemas-microsoft-com:vml" Requires="v">
                    <p:oleObj spid="_x0000_s2130042" name="Equation" r:id="rId12" imgW="342900" imgH="279400" progId="Equation.3">
                      <p:embed/>
                    </p:oleObj>
                  </mc:Choice>
                  <mc:Fallback>
                    <p:oleObj name="Equation" r:id="rId12" imgW="342900" imgH="279400" progId="Equation.3">
                      <p:embed/>
                      <p:pic>
                        <p:nvPicPr>
                          <p:cNvPr id="0" name=""/>
                          <p:cNvPicPr>
                            <a:picLocks noChangeAspect="1" noChangeArrowheads="1"/>
                          </p:cNvPicPr>
                          <p:nvPr/>
                        </p:nvPicPr>
                        <p:blipFill>
                          <a:blip r:embed="rId13"/>
                          <a:srcRect/>
                          <a:stretch>
                            <a:fillRect/>
                          </a:stretch>
                        </p:blipFill>
                        <p:spPr bwMode="auto">
                          <a:xfrm>
                            <a:off x="2610437" y="2996713"/>
                            <a:ext cx="582613" cy="423862"/>
                          </a:xfrm>
                          <a:prstGeom prst="rect">
                            <a:avLst/>
                          </a:prstGeom>
                          <a:noFill/>
                          <a:extLst/>
                        </p:spPr>
                      </p:pic>
                    </p:oleObj>
                  </mc:Fallback>
                </mc:AlternateContent>
              </a:graphicData>
            </a:graphic>
          </p:graphicFrame>
          <p:graphicFrame>
            <p:nvGraphicFramePr>
              <p:cNvPr id="27" name="Object 5"/>
              <p:cNvGraphicFramePr>
                <a:graphicFrameLocks noChangeAspect="1"/>
              </p:cNvGraphicFramePr>
              <p:nvPr>
                <p:extLst>
                  <p:ext uri="{D42A27DB-BD31-4B8C-83A1-F6EECF244321}">
                    <p14:modId xmlns:p14="http://schemas.microsoft.com/office/powerpoint/2010/main" val="349578004"/>
                  </p:ext>
                </p:extLst>
              </p:nvPr>
            </p:nvGraphicFramePr>
            <p:xfrm>
              <a:off x="7470437" y="5765800"/>
              <a:ext cx="173038" cy="231775"/>
            </p:xfrm>
            <a:graphic>
              <a:graphicData uri="http://schemas.openxmlformats.org/presentationml/2006/ole">
                <mc:AlternateContent xmlns:mc="http://schemas.openxmlformats.org/markup-compatibility/2006">
                  <mc:Choice xmlns:v="urn:schemas-microsoft-com:vml" Requires="v">
                    <p:oleObj spid="_x0000_s2130043" name="Equation" r:id="rId14" imgW="101600" imgH="152400" progId="Equation.3">
                      <p:embed/>
                    </p:oleObj>
                  </mc:Choice>
                  <mc:Fallback>
                    <p:oleObj name="Equation" r:id="rId14" imgW="101600" imgH="152400" progId="Equation.3">
                      <p:embed/>
                      <p:pic>
                        <p:nvPicPr>
                          <p:cNvPr id="0" name=""/>
                          <p:cNvPicPr>
                            <a:picLocks noChangeAspect="1" noChangeArrowheads="1"/>
                          </p:cNvPicPr>
                          <p:nvPr/>
                        </p:nvPicPr>
                        <p:blipFill>
                          <a:blip r:embed="rId15"/>
                          <a:srcRect/>
                          <a:stretch>
                            <a:fillRect/>
                          </a:stretch>
                        </p:blipFill>
                        <p:spPr bwMode="auto">
                          <a:xfrm>
                            <a:off x="7470437" y="5765800"/>
                            <a:ext cx="173038" cy="231775"/>
                          </a:xfrm>
                          <a:prstGeom prst="rect">
                            <a:avLst/>
                          </a:prstGeom>
                          <a:noFill/>
                          <a:extLst/>
                        </p:spPr>
                      </p:pic>
                    </p:oleObj>
                  </mc:Fallback>
                </mc:AlternateContent>
              </a:graphicData>
            </a:graphic>
          </p:graphicFrame>
        </p:grpSp>
        <p:grpSp>
          <p:nvGrpSpPr>
            <p:cNvPr id="22" name="Group 21"/>
            <p:cNvGrpSpPr/>
            <p:nvPr/>
          </p:nvGrpSpPr>
          <p:grpSpPr>
            <a:xfrm>
              <a:off x="2563813" y="5441950"/>
              <a:ext cx="4231624" cy="269875"/>
              <a:chOff x="2563813" y="5441950"/>
              <a:chExt cx="4231624" cy="269875"/>
            </a:xfrm>
          </p:grpSpPr>
          <p:cxnSp>
            <p:nvCxnSpPr>
              <p:cNvPr id="23" name="Straight Connector 22"/>
              <p:cNvCxnSpPr/>
              <p:nvPr/>
            </p:nvCxnSpPr>
            <p:spPr bwMode="auto">
              <a:xfrm>
                <a:off x="2880437" y="5580575"/>
                <a:ext cx="3915000" cy="0"/>
              </a:xfrm>
              <a:prstGeom prst="line">
                <a:avLst/>
              </a:prstGeom>
              <a:solidFill>
                <a:schemeClr val="accent2"/>
              </a:solidFill>
              <a:ln w="22225" cap="flat" cmpd="sng" algn="ctr">
                <a:solidFill>
                  <a:schemeClr val="tx1"/>
                </a:solidFill>
                <a:prstDash val="dash"/>
                <a:round/>
                <a:headEnd type="none" w="med" len="med"/>
                <a:tailEnd type="none" w="med" len="med"/>
              </a:ln>
              <a:effectLst/>
            </p:spPr>
          </p:cxnSp>
          <p:graphicFrame>
            <p:nvGraphicFramePr>
              <p:cNvPr id="24" name="Object 5"/>
              <p:cNvGraphicFramePr>
                <a:graphicFrameLocks noChangeAspect="1"/>
              </p:cNvGraphicFramePr>
              <p:nvPr>
                <p:extLst>
                  <p:ext uri="{D42A27DB-BD31-4B8C-83A1-F6EECF244321}">
                    <p14:modId xmlns:p14="http://schemas.microsoft.com/office/powerpoint/2010/main" val="3608006025"/>
                  </p:ext>
                </p:extLst>
              </p:nvPr>
            </p:nvGraphicFramePr>
            <p:xfrm>
              <a:off x="2563813" y="5441950"/>
              <a:ext cx="280987" cy="269875"/>
            </p:xfrm>
            <a:graphic>
              <a:graphicData uri="http://schemas.openxmlformats.org/presentationml/2006/ole">
                <mc:AlternateContent xmlns:mc="http://schemas.openxmlformats.org/markup-compatibility/2006">
                  <mc:Choice xmlns:v="urn:schemas-microsoft-com:vml" Requires="v">
                    <p:oleObj spid="_x0000_s2130044" name="Equation" r:id="rId16" imgW="165100" imgH="177800" progId="Equation.3">
                      <p:embed/>
                    </p:oleObj>
                  </mc:Choice>
                  <mc:Fallback>
                    <p:oleObj name="Equation" r:id="rId16" imgW="165100" imgH="177800" progId="Equation.3">
                      <p:embed/>
                      <p:pic>
                        <p:nvPicPr>
                          <p:cNvPr id="0" name=""/>
                          <p:cNvPicPr>
                            <a:picLocks noChangeAspect="1" noChangeArrowheads="1"/>
                          </p:cNvPicPr>
                          <p:nvPr/>
                        </p:nvPicPr>
                        <p:blipFill>
                          <a:blip r:embed="rId17"/>
                          <a:srcRect/>
                          <a:stretch>
                            <a:fillRect/>
                          </a:stretch>
                        </p:blipFill>
                        <p:spPr bwMode="auto">
                          <a:xfrm>
                            <a:off x="2563813" y="5441950"/>
                            <a:ext cx="280987" cy="269875"/>
                          </a:xfrm>
                          <a:prstGeom prst="rect">
                            <a:avLst/>
                          </a:prstGeom>
                          <a:noFill/>
                          <a:extLst/>
                        </p:spPr>
                      </p:pic>
                    </p:oleObj>
                  </mc:Fallback>
                </mc:AlternateContent>
              </a:graphicData>
            </a:graphic>
          </p:graphicFrame>
        </p:grpSp>
      </p:grpSp>
      <p:cxnSp>
        <p:nvCxnSpPr>
          <p:cNvPr id="7" name="Straight Arrow Connector 6"/>
          <p:cNvCxnSpPr/>
          <p:nvPr/>
        </p:nvCxnSpPr>
        <p:spPr bwMode="auto">
          <a:xfrm>
            <a:off x="1260437" y="2025575"/>
            <a:ext cx="0" cy="2115000"/>
          </a:xfrm>
          <a:prstGeom prst="straightConnector1">
            <a:avLst/>
          </a:prstGeom>
          <a:solidFill>
            <a:schemeClr val="accent2"/>
          </a:solidFill>
          <a:ln w="38100" cap="flat" cmpd="sng" algn="ctr">
            <a:solidFill>
              <a:schemeClr val="tx1"/>
            </a:solidFill>
            <a:prstDash val="solid"/>
            <a:round/>
            <a:headEnd type="arrow"/>
            <a:tailEnd type="arrow"/>
          </a:ln>
          <a:effectLst/>
        </p:spPr>
      </p:cxnSp>
      <p:graphicFrame>
        <p:nvGraphicFramePr>
          <p:cNvPr id="51" name="Object 5"/>
          <p:cNvGraphicFramePr>
            <a:graphicFrameLocks noChangeAspect="1"/>
          </p:cNvGraphicFramePr>
          <p:nvPr>
            <p:extLst>
              <p:ext uri="{D42A27DB-BD31-4B8C-83A1-F6EECF244321}">
                <p14:modId xmlns:p14="http://schemas.microsoft.com/office/powerpoint/2010/main" val="2917973913"/>
              </p:ext>
            </p:extLst>
          </p:nvPr>
        </p:nvGraphicFramePr>
        <p:xfrm>
          <a:off x="1305437" y="2790575"/>
          <a:ext cx="607437" cy="640874"/>
        </p:xfrm>
        <a:graphic>
          <a:graphicData uri="http://schemas.openxmlformats.org/presentationml/2006/ole">
            <mc:AlternateContent xmlns:mc="http://schemas.openxmlformats.org/markup-compatibility/2006">
              <mc:Choice xmlns:v="urn:schemas-microsoft-com:vml" Requires="v">
                <p:oleObj spid="_x0000_s2130045" name="Equation" r:id="rId18" imgW="203200" imgH="241300" progId="Equation.3">
                  <p:embed/>
                </p:oleObj>
              </mc:Choice>
              <mc:Fallback>
                <p:oleObj name="Equation" r:id="rId18" imgW="203200" imgH="241300" progId="Equation.3">
                  <p:embed/>
                  <p:pic>
                    <p:nvPicPr>
                      <p:cNvPr id="0" name=""/>
                      <p:cNvPicPr>
                        <a:picLocks noChangeAspect="1" noChangeArrowheads="1"/>
                      </p:cNvPicPr>
                      <p:nvPr/>
                    </p:nvPicPr>
                    <p:blipFill>
                      <a:blip r:embed="rId19"/>
                      <a:srcRect/>
                      <a:stretch>
                        <a:fillRect/>
                      </a:stretch>
                    </p:blipFill>
                    <p:spPr bwMode="auto">
                      <a:xfrm>
                        <a:off x="1305437" y="2790575"/>
                        <a:ext cx="607437" cy="640874"/>
                      </a:xfrm>
                      <a:prstGeom prst="rect">
                        <a:avLst/>
                      </a:prstGeom>
                      <a:noFill/>
                      <a:extLst/>
                    </p:spPr>
                  </p:pic>
                </p:oleObj>
              </mc:Fallback>
            </mc:AlternateContent>
          </a:graphicData>
        </a:graphic>
      </p:graphicFrame>
      <p:graphicFrame>
        <p:nvGraphicFramePr>
          <p:cNvPr id="52" name="Object 5"/>
          <p:cNvGraphicFramePr>
            <a:graphicFrameLocks noChangeAspect="1"/>
          </p:cNvGraphicFramePr>
          <p:nvPr>
            <p:extLst>
              <p:ext uri="{D42A27DB-BD31-4B8C-83A1-F6EECF244321}">
                <p14:modId xmlns:p14="http://schemas.microsoft.com/office/powerpoint/2010/main" val="963200195"/>
              </p:ext>
            </p:extLst>
          </p:nvPr>
        </p:nvGraphicFramePr>
        <p:xfrm>
          <a:off x="340749" y="5220950"/>
          <a:ext cx="8929688" cy="809625"/>
        </p:xfrm>
        <a:graphic>
          <a:graphicData uri="http://schemas.openxmlformats.org/presentationml/2006/ole">
            <mc:AlternateContent xmlns:mc="http://schemas.openxmlformats.org/markup-compatibility/2006">
              <mc:Choice xmlns:v="urn:schemas-microsoft-com:vml" Requires="v">
                <p:oleObj spid="_x0000_s2130046" name="Equation" r:id="rId20" imgW="2984500" imgH="304800" progId="Equation.3">
                  <p:embed/>
                </p:oleObj>
              </mc:Choice>
              <mc:Fallback>
                <p:oleObj name="Equation" r:id="rId20" imgW="2984500" imgH="304800" progId="Equation.3">
                  <p:embed/>
                  <p:pic>
                    <p:nvPicPr>
                      <p:cNvPr id="0" name=""/>
                      <p:cNvPicPr>
                        <a:picLocks noChangeAspect="1" noChangeArrowheads="1"/>
                      </p:cNvPicPr>
                      <p:nvPr/>
                    </p:nvPicPr>
                    <p:blipFill>
                      <a:blip r:embed="rId21"/>
                      <a:srcRect/>
                      <a:stretch>
                        <a:fillRect/>
                      </a:stretch>
                    </p:blipFill>
                    <p:spPr bwMode="auto">
                      <a:xfrm>
                        <a:off x="340749" y="5220950"/>
                        <a:ext cx="8929688" cy="809625"/>
                      </a:xfrm>
                      <a:prstGeom prst="rect">
                        <a:avLst/>
                      </a:prstGeom>
                      <a:noFill/>
                      <a:extLst/>
                    </p:spPr>
                  </p:pic>
                </p:oleObj>
              </mc:Fallback>
            </mc:AlternateContent>
          </a:graphicData>
        </a:graphic>
      </p:graphicFrame>
    </p:spTree>
    <p:extLst>
      <p:ext uri="{BB962C8B-B14F-4D97-AF65-F5344CB8AC3E}">
        <p14:creationId xmlns:p14="http://schemas.microsoft.com/office/powerpoint/2010/main" val="4793873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Dressed states – Noise sources</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cxnSp>
        <p:nvCxnSpPr>
          <p:cNvPr id="36" name="Straight Connector 35"/>
          <p:cNvCxnSpPr/>
          <p:nvPr/>
        </p:nvCxnSpPr>
        <p:spPr>
          <a:xfrm>
            <a:off x="5543443" y="4114743"/>
            <a:ext cx="1118211" cy="0"/>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5348759" y="2475575"/>
            <a:ext cx="1702567" cy="14309"/>
          </a:xfrm>
          <a:prstGeom prst="line">
            <a:avLst/>
          </a:prstGeom>
          <a:ln w="25400">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530437" y="2440103"/>
            <a:ext cx="1066832" cy="9275"/>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253096" y="2475575"/>
            <a:ext cx="1066832" cy="9275"/>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310437" y="2475575"/>
            <a:ext cx="226818" cy="1639168"/>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39793" y="1350575"/>
            <a:ext cx="375644" cy="1089528"/>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006264" y="1350575"/>
            <a:ext cx="686773" cy="0"/>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graphicFrame>
        <p:nvGraphicFramePr>
          <p:cNvPr id="35" name="Object 34"/>
          <p:cNvGraphicFramePr>
            <a:graphicFrameLocks noChangeAspect="1"/>
          </p:cNvGraphicFramePr>
          <p:nvPr>
            <p:extLst>
              <p:ext uri="{D42A27DB-BD31-4B8C-83A1-F6EECF244321}">
                <p14:modId xmlns:p14="http://schemas.microsoft.com/office/powerpoint/2010/main" val="4175067136"/>
              </p:ext>
            </p:extLst>
          </p:nvPr>
        </p:nvGraphicFramePr>
        <p:xfrm>
          <a:off x="6705437" y="3150575"/>
          <a:ext cx="721765" cy="653416"/>
        </p:xfrm>
        <a:graphic>
          <a:graphicData uri="http://schemas.openxmlformats.org/presentationml/2006/ole">
            <mc:AlternateContent xmlns:mc="http://schemas.openxmlformats.org/markup-compatibility/2006">
              <mc:Choice xmlns:v="urn:schemas-microsoft-com:vml" Requires="v">
                <p:oleObj spid="_x0000_s2131010" name="משוואה" r:id="rId4" imgW="330120" imgH="419040" progId="Equation.3">
                  <p:embed/>
                </p:oleObj>
              </mc:Choice>
              <mc:Fallback>
                <p:oleObj name="משוואה" r:id="rId4" imgW="330120" imgH="419040" progId="Equation.3">
                  <p:embed/>
                  <p:pic>
                    <p:nvPicPr>
                      <p:cNvPr id="0" name=""/>
                      <p:cNvPicPr/>
                      <p:nvPr/>
                    </p:nvPicPr>
                    <p:blipFill>
                      <a:blip r:embed="rId5"/>
                      <a:stretch>
                        <a:fillRect/>
                      </a:stretch>
                    </p:blipFill>
                    <p:spPr>
                      <a:xfrm>
                        <a:off x="6705437" y="3150575"/>
                        <a:ext cx="721765" cy="653416"/>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3875001510"/>
              </p:ext>
            </p:extLst>
          </p:nvPr>
        </p:nvGraphicFramePr>
        <p:xfrm>
          <a:off x="1681397" y="2483260"/>
          <a:ext cx="746532" cy="667315"/>
        </p:xfrm>
        <a:graphic>
          <a:graphicData uri="http://schemas.openxmlformats.org/presentationml/2006/ole">
            <mc:AlternateContent xmlns:mc="http://schemas.openxmlformats.org/markup-compatibility/2006">
              <mc:Choice xmlns:v="urn:schemas-microsoft-com:vml" Requires="v">
                <p:oleObj spid="_x0000_s2131011" name="משוואה" r:id="rId6" imgW="253800" imgH="253800" progId="Equation.3">
                  <p:embed/>
                </p:oleObj>
              </mc:Choice>
              <mc:Fallback>
                <p:oleObj name="משוואה" r:id="rId6" imgW="253800" imgH="253800" progId="Equation.3">
                  <p:embed/>
                  <p:pic>
                    <p:nvPicPr>
                      <p:cNvPr id="0" name=""/>
                      <p:cNvPicPr/>
                      <p:nvPr/>
                    </p:nvPicPr>
                    <p:blipFill>
                      <a:blip r:embed="rId7"/>
                      <a:stretch>
                        <a:fillRect/>
                      </a:stretch>
                    </p:blipFill>
                    <p:spPr>
                      <a:xfrm>
                        <a:off x="1681397" y="2483260"/>
                        <a:ext cx="746532" cy="667315"/>
                      </a:xfrm>
                      <a:prstGeom prst="rect">
                        <a:avLst/>
                      </a:prstGeom>
                    </p:spPr>
                  </p:pic>
                </p:oleObj>
              </mc:Fallback>
            </mc:AlternateContent>
          </a:graphicData>
        </a:graphic>
      </p:graphicFrame>
      <p:graphicFrame>
        <p:nvGraphicFramePr>
          <p:cNvPr id="55" name="Object 54"/>
          <p:cNvGraphicFramePr>
            <a:graphicFrameLocks noChangeAspect="1"/>
          </p:cNvGraphicFramePr>
          <p:nvPr>
            <p:extLst>
              <p:ext uri="{D42A27DB-BD31-4B8C-83A1-F6EECF244321}">
                <p14:modId xmlns:p14="http://schemas.microsoft.com/office/powerpoint/2010/main" val="2939064782"/>
              </p:ext>
            </p:extLst>
          </p:nvPr>
        </p:nvGraphicFramePr>
        <p:xfrm>
          <a:off x="4240433" y="2475575"/>
          <a:ext cx="710004" cy="667315"/>
        </p:xfrm>
        <a:graphic>
          <a:graphicData uri="http://schemas.openxmlformats.org/presentationml/2006/ole">
            <mc:AlternateContent xmlns:mc="http://schemas.openxmlformats.org/markup-compatibility/2006">
              <mc:Choice xmlns:v="urn:schemas-microsoft-com:vml" Requires="v">
                <p:oleObj spid="_x0000_s2131012" name="משוואה" r:id="rId8" imgW="241200" imgH="253800" progId="Equation.3">
                  <p:embed/>
                </p:oleObj>
              </mc:Choice>
              <mc:Fallback>
                <p:oleObj name="משוואה" r:id="rId8" imgW="241200" imgH="253800" progId="Equation.3">
                  <p:embed/>
                  <p:pic>
                    <p:nvPicPr>
                      <p:cNvPr id="0" name=""/>
                      <p:cNvPicPr/>
                      <p:nvPr/>
                    </p:nvPicPr>
                    <p:blipFill>
                      <a:blip r:embed="rId9"/>
                      <a:stretch>
                        <a:fillRect/>
                      </a:stretch>
                    </p:blipFill>
                    <p:spPr>
                      <a:xfrm>
                        <a:off x="4240433" y="2475575"/>
                        <a:ext cx="710004" cy="667315"/>
                      </a:xfrm>
                      <a:prstGeom prst="rect">
                        <a:avLst/>
                      </a:prstGeom>
                    </p:spPr>
                  </p:pic>
                </p:oleObj>
              </mc:Fallback>
            </mc:AlternateContent>
          </a:graphicData>
        </a:graphic>
      </p:graphicFrame>
      <p:graphicFrame>
        <p:nvGraphicFramePr>
          <p:cNvPr id="59" name="Object 58"/>
          <p:cNvGraphicFramePr>
            <a:graphicFrameLocks noChangeAspect="1"/>
          </p:cNvGraphicFramePr>
          <p:nvPr>
            <p:extLst>
              <p:ext uri="{D42A27DB-BD31-4B8C-83A1-F6EECF244321}">
                <p14:modId xmlns:p14="http://schemas.microsoft.com/office/powerpoint/2010/main" val="96674169"/>
              </p:ext>
            </p:extLst>
          </p:nvPr>
        </p:nvGraphicFramePr>
        <p:xfrm>
          <a:off x="3060437" y="1575575"/>
          <a:ext cx="747507" cy="562900"/>
        </p:xfrm>
        <a:graphic>
          <a:graphicData uri="http://schemas.openxmlformats.org/presentationml/2006/ole">
            <mc:AlternateContent xmlns:mc="http://schemas.openxmlformats.org/markup-compatibility/2006">
              <mc:Choice xmlns:v="urn:schemas-microsoft-com:vml" Requires="v">
                <p:oleObj spid="_x0000_s2131013" name="Equation" r:id="rId10" imgW="330120" imgH="419040" progId="Equation.3">
                  <p:embed/>
                </p:oleObj>
              </mc:Choice>
              <mc:Fallback>
                <p:oleObj name="Equation" r:id="rId10" imgW="330120" imgH="419040" progId="Equation.3">
                  <p:embed/>
                  <p:pic>
                    <p:nvPicPr>
                      <p:cNvPr id="0" name=""/>
                      <p:cNvPicPr/>
                      <p:nvPr/>
                    </p:nvPicPr>
                    <p:blipFill>
                      <a:blip r:embed="rId11"/>
                      <a:stretch>
                        <a:fillRect/>
                      </a:stretch>
                    </p:blipFill>
                    <p:spPr>
                      <a:xfrm>
                        <a:off x="3060437" y="1575575"/>
                        <a:ext cx="747507" cy="562900"/>
                      </a:xfrm>
                      <a:prstGeom prst="rect">
                        <a:avLst/>
                      </a:prstGeom>
                    </p:spPr>
                  </p:pic>
                </p:oleObj>
              </mc:Fallback>
            </mc:AlternateContent>
          </a:graphicData>
        </a:graphic>
      </p:graphicFrame>
      <p:sp>
        <p:nvSpPr>
          <p:cNvPr id="57" name="Rectangle 2"/>
          <p:cNvSpPr>
            <a:spLocks noChangeArrowheads="1"/>
          </p:cNvSpPr>
          <p:nvPr/>
        </p:nvSpPr>
        <p:spPr bwMode="auto">
          <a:xfrm>
            <a:off x="450437" y="5220575"/>
            <a:ext cx="3870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Deleterious noise at:</a:t>
            </a:r>
            <a:endParaRPr lang="de-DE" sz="2800" dirty="0">
              <a:latin typeface="Comic Sans MS" charset="0"/>
            </a:endParaRPr>
          </a:p>
        </p:txBody>
      </p:sp>
      <p:graphicFrame>
        <p:nvGraphicFramePr>
          <p:cNvPr id="58" name="Object 57"/>
          <p:cNvGraphicFramePr>
            <a:graphicFrameLocks noChangeAspect="1"/>
          </p:cNvGraphicFramePr>
          <p:nvPr>
            <p:extLst>
              <p:ext uri="{D42A27DB-BD31-4B8C-83A1-F6EECF244321}">
                <p14:modId xmlns:p14="http://schemas.microsoft.com/office/powerpoint/2010/main" val="4160099472"/>
              </p:ext>
            </p:extLst>
          </p:nvPr>
        </p:nvGraphicFramePr>
        <p:xfrm>
          <a:off x="4500437" y="4950575"/>
          <a:ext cx="1214387" cy="1064595"/>
        </p:xfrm>
        <a:graphic>
          <a:graphicData uri="http://schemas.openxmlformats.org/presentationml/2006/ole">
            <mc:AlternateContent xmlns:mc="http://schemas.openxmlformats.org/markup-compatibility/2006">
              <mc:Choice xmlns:v="urn:schemas-microsoft-com:vml" Requires="v">
                <p:oleObj spid="_x0000_s2131014" name="Equation" r:id="rId12" imgW="330200" imgH="406400" progId="Equation.3">
                  <p:embed/>
                </p:oleObj>
              </mc:Choice>
              <mc:Fallback>
                <p:oleObj name="Equation" r:id="rId12" imgW="330200" imgH="406400" progId="Equation.3">
                  <p:embed/>
                  <p:pic>
                    <p:nvPicPr>
                      <p:cNvPr id="0" name=""/>
                      <p:cNvPicPr/>
                      <p:nvPr/>
                    </p:nvPicPr>
                    <p:blipFill>
                      <a:blip r:embed="rId13"/>
                      <a:stretch>
                        <a:fillRect/>
                      </a:stretch>
                    </p:blipFill>
                    <p:spPr>
                      <a:xfrm>
                        <a:off x="4500437" y="4950575"/>
                        <a:ext cx="1214387" cy="1064595"/>
                      </a:xfrm>
                      <a:prstGeom prst="rect">
                        <a:avLst/>
                      </a:prstGeom>
                    </p:spPr>
                  </p:pic>
                </p:oleObj>
              </mc:Fallback>
            </mc:AlternateContent>
          </a:graphicData>
        </a:graphic>
      </p:graphicFrame>
    </p:spTree>
    <p:extLst>
      <p:ext uri="{BB962C8B-B14F-4D97-AF65-F5344CB8AC3E}">
        <p14:creationId xmlns:p14="http://schemas.microsoft.com/office/powerpoint/2010/main" val="23877253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i="1" dirty="0" smtClean="0">
                <a:latin typeface="Comic Sans MS"/>
              </a:rPr>
              <a:t>Carr Purcell – CP:</a:t>
            </a:r>
            <a:endParaRPr lang="de-DE" dirty="0">
              <a:latin typeface="Comic Sans MS"/>
            </a:endParaRPr>
          </a:p>
        </p:txBody>
      </p:sp>
      <p:sp>
        <p:nvSpPr>
          <p:cNvPr id="4" name="Fußzeilenplatzhalter 3"/>
          <p:cNvSpPr>
            <a:spLocks noGrp="1"/>
          </p:cNvSpPr>
          <p:nvPr>
            <p:ph type="ftr" sz="quarter" idx="10"/>
          </p:nvPr>
        </p:nvSpPr>
        <p:spPr/>
        <p:txBody>
          <a:bodyPr/>
          <a:lstStyle/>
          <a:p>
            <a:r>
              <a:rPr lang="en-US" dirty="0" smtClean="0"/>
              <a:t>PSAS2016</a:t>
            </a:r>
            <a:r>
              <a:rPr lang="de-DE" dirty="0" smtClean="0"/>
              <a:t>I  24.05.2016I </a:t>
            </a:r>
            <a:r>
              <a:rPr lang="de-DE" dirty="0" smtClean="0"/>
              <a:t>Slide: </a:t>
            </a:r>
            <a:fld id="{FF1146A1-97AE-4BCE-8A46-8C7BB040F740}" type="slidenum">
              <a:rPr lang="de-DE" smtClean="0"/>
              <a:pPr/>
              <a:t>5</a:t>
            </a:fld>
            <a:endParaRPr lang="de-DE" dirty="0"/>
          </a:p>
        </p:txBody>
      </p:sp>
      <p:sp>
        <p:nvSpPr>
          <p:cNvPr id="6" name="TextBox 5"/>
          <p:cNvSpPr txBox="1"/>
          <p:nvPr/>
        </p:nvSpPr>
        <p:spPr>
          <a:xfrm>
            <a:off x="3322637" y="1273175"/>
            <a:ext cx="3962400" cy="584776"/>
          </a:xfrm>
          <a:prstGeom prst="rect">
            <a:avLst/>
          </a:prstGeom>
          <a:noFill/>
        </p:spPr>
        <p:txBody>
          <a:bodyPr wrap="square" rtlCol="0">
            <a:spAutoFit/>
          </a:bodyPr>
          <a:lstStyle/>
          <a:p>
            <a:r>
              <a:rPr lang="en-US" dirty="0" smtClean="0">
                <a:latin typeface="Comic Sans MS"/>
              </a:rPr>
              <a:t>A sequence of </a:t>
            </a:r>
            <a:r>
              <a:rPr lang="en-US" dirty="0" err="1" smtClean="0">
                <a:latin typeface="Comic Sans MS"/>
              </a:rPr>
              <a:t>echos</a:t>
            </a:r>
            <a:r>
              <a:rPr lang="en-US" dirty="0" smtClean="0">
                <a:latin typeface="Comic Sans MS"/>
              </a:rPr>
              <a:t>, i.e., of </a:t>
            </a:r>
            <a:r>
              <a:rPr lang="en-US" dirty="0" err="1" smtClean="0">
                <a:latin typeface="Lucida Grande"/>
                <a:ea typeface="Lucida Grande"/>
                <a:cs typeface="Lucida Grande"/>
              </a:rPr>
              <a:t>π</a:t>
            </a:r>
            <a:r>
              <a:rPr lang="en-US" dirty="0" smtClean="0">
                <a:latin typeface="Comic Sans MS"/>
              </a:rPr>
              <a:t>  pulses focuses the polarization for a long time</a:t>
            </a:r>
            <a:endParaRPr lang="en-US" dirty="0">
              <a:latin typeface="Comic Sans MS"/>
            </a:endParaRPr>
          </a:p>
        </p:txBody>
      </p:sp>
      <p:cxnSp>
        <p:nvCxnSpPr>
          <p:cNvPr id="22" name="Straight Arrow Connector 21"/>
          <p:cNvCxnSpPr/>
          <p:nvPr/>
        </p:nvCxnSpPr>
        <p:spPr bwMode="auto">
          <a:xfrm flipV="1">
            <a:off x="2382837" y="3863975"/>
            <a:ext cx="1320800" cy="252412"/>
          </a:xfrm>
          <a:prstGeom prst="straightConnector1">
            <a:avLst/>
          </a:prstGeom>
          <a:solidFill>
            <a:schemeClr val="accent2"/>
          </a:solidFill>
          <a:ln w="28575" cap="flat" cmpd="sng" algn="ctr">
            <a:solidFill>
              <a:srgbClr val="FF0000"/>
            </a:solidFill>
            <a:prstDash val="solid"/>
            <a:round/>
            <a:headEnd type="none" w="med" len="med"/>
            <a:tailEnd type="arrow"/>
          </a:ln>
          <a:effectLst/>
        </p:spPr>
      </p:cxnSp>
      <p:grpSp>
        <p:nvGrpSpPr>
          <p:cNvPr id="3" name="Group 22"/>
          <p:cNvGrpSpPr/>
          <p:nvPr/>
        </p:nvGrpSpPr>
        <p:grpSpPr>
          <a:xfrm>
            <a:off x="808037" y="2492375"/>
            <a:ext cx="3429000" cy="3048000"/>
            <a:chOff x="2865437" y="2035175"/>
            <a:chExt cx="3975100" cy="3429000"/>
          </a:xfrm>
        </p:grpSpPr>
        <p:cxnSp>
          <p:nvCxnSpPr>
            <p:cNvPr id="24" name="Straight Arrow Connector 23"/>
            <p:cNvCxnSpPr/>
            <p:nvPr/>
          </p:nvCxnSpPr>
          <p:spPr bwMode="auto">
            <a:xfrm rot="16200000" flipV="1">
              <a:off x="3101183" y="3871121"/>
              <a:ext cx="3178174" cy="793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a:off x="2865437" y="3862387"/>
              <a:ext cx="3733800" cy="1588"/>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rot="10800000" flipV="1">
              <a:off x="3525836" y="3127375"/>
              <a:ext cx="2184401" cy="1576388"/>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27" name="TextBox 26"/>
            <p:cNvSpPr txBox="1"/>
            <p:nvPr/>
          </p:nvSpPr>
          <p:spPr>
            <a:xfrm>
              <a:off x="6540455" y="3639721"/>
              <a:ext cx="300082" cy="657873"/>
            </a:xfrm>
            <a:prstGeom prst="rect">
              <a:avLst/>
            </a:prstGeom>
            <a:noFill/>
          </p:spPr>
          <p:txBody>
            <a:bodyPr wrap="square" rtlCol="0">
              <a:spAutoFit/>
            </a:bodyPr>
            <a:lstStyle/>
            <a:p>
              <a:r>
                <a:rPr lang="en-US" dirty="0" smtClean="0"/>
                <a:t>y</a:t>
              </a:r>
              <a:endParaRPr lang="en-US" dirty="0"/>
            </a:p>
          </p:txBody>
        </p:sp>
        <p:sp>
          <p:nvSpPr>
            <p:cNvPr id="28" name="TextBox 27"/>
            <p:cNvSpPr txBox="1"/>
            <p:nvPr/>
          </p:nvSpPr>
          <p:spPr>
            <a:xfrm>
              <a:off x="4546679" y="2035175"/>
              <a:ext cx="287257" cy="657873"/>
            </a:xfrm>
            <a:prstGeom prst="rect">
              <a:avLst/>
            </a:prstGeom>
            <a:noFill/>
          </p:spPr>
          <p:txBody>
            <a:bodyPr wrap="square" rtlCol="0">
              <a:spAutoFit/>
            </a:bodyPr>
            <a:lstStyle/>
            <a:p>
              <a:r>
                <a:rPr lang="en-US" dirty="0" smtClean="0"/>
                <a:t>z</a:t>
              </a:r>
              <a:endParaRPr lang="en-US" dirty="0"/>
            </a:p>
          </p:txBody>
        </p:sp>
        <p:sp>
          <p:nvSpPr>
            <p:cNvPr id="29" name="TextBox 28"/>
            <p:cNvSpPr txBox="1"/>
            <p:nvPr/>
          </p:nvSpPr>
          <p:spPr>
            <a:xfrm>
              <a:off x="3340180" y="4511676"/>
              <a:ext cx="287257" cy="657873"/>
            </a:xfrm>
            <a:prstGeom prst="rect">
              <a:avLst/>
            </a:prstGeom>
            <a:noFill/>
          </p:spPr>
          <p:txBody>
            <a:bodyPr wrap="square" rtlCol="0">
              <a:spAutoFit/>
            </a:bodyPr>
            <a:lstStyle/>
            <a:p>
              <a:r>
                <a:rPr lang="en-US" dirty="0" smtClean="0"/>
                <a:t>x</a:t>
              </a:r>
              <a:endParaRPr lang="en-US" dirty="0"/>
            </a:p>
          </p:txBody>
        </p:sp>
      </p:grpSp>
      <p:sp>
        <p:nvSpPr>
          <p:cNvPr id="30" name="Curved Up Arrow 29"/>
          <p:cNvSpPr/>
          <p:nvPr/>
        </p:nvSpPr>
        <p:spPr bwMode="auto">
          <a:xfrm>
            <a:off x="1874837" y="4168775"/>
            <a:ext cx="1066800" cy="381000"/>
          </a:xfrm>
          <a:prstGeom prst="curvedUp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31" name="TextBox 30"/>
          <p:cNvSpPr txBox="1"/>
          <p:nvPr/>
        </p:nvSpPr>
        <p:spPr>
          <a:xfrm>
            <a:off x="2408237" y="4549775"/>
            <a:ext cx="762000" cy="338554"/>
          </a:xfrm>
          <a:prstGeom prst="rect">
            <a:avLst/>
          </a:prstGeom>
          <a:noFill/>
        </p:spPr>
        <p:txBody>
          <a:bodyPr wrap="square" rtlCol="0">
            <a:spAutoFit/>
          </a:bodyPr>
          <a:lstStyle/>
          <a:p>
            <a:r>
              <a:rPr lang="en-US" dirty="0" err="1" smtClean="0"/>
              <a:t>π+δΦ</a:t>
            </a:r>
            <a:endParaRPr lang="en-US" dirty="0"/>
          </a:p>
        </p:txBody>
      </p:sp>
      <p:cxnSp>
        <p:nvCxnSpPr>
          <p:cNvPr id="32" name="Straight Arrow Connector 31"/>
          <p:cNvCxnSpPr/>
          <p:nvPr/>
        </p:nvCxnSpPr>
        <p:spPr bwMode="auto">
          <a:xfrm rot="10800000" flipV="1">
            <a:off x="5684837" y="4116387"/>
            <a:ext cx="1270000" cy="509588"/>
          </a:xfrm>
          <a:prstGeom prst="straightConnector1">
            <a:avLst/>
          </a:prstGeom>
          <a:solidFill>
            <a:schemeClr val="accent2"/>
          </a:solidFill>
          <a:ln w="28575" cap="flat" cmpd="sng" algn="ctr">
            <a:solidFill>
              <a:srgbClr val="FF0000"/>
            </a:solidFill>
            <a:prstDash val="solid"/>
            <a:round/>
            <a:headEnd type="none" w="med" len="med"/>
            <a:tailEnd type="arrow"/>
          </a:ln>
          <a:effectLst/>
        </p:spPr>
      </p:cxnSp>
      <p:cxnSp>
        <p:nvCxnSpPr>
          <p:cNvPr id="34" name="Straight Arrow Connector 33"/>
          <p:cNvCxnSpPr/>
          <p:nvPr/>
        </p:nvCxnSpPr>
        <p:spPr bwMode="auto">
          <a:xfrm rot="16200000" flipV="1">
            <a:off x="5541652" y="4124431"/>
            <a:ext cx="2825044" cy="684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5380037" y="4116563"/>
            <a:ext cx="3220850" cy="1412"/>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36" name="Straight Arrow Connector 35"/>
          <p:cNvCxnSpPr/>
          <p:nvPr/>
        </p:nvCxnSpPr>
        <p:spPr bwMode="auto">
          <a:xfrm rot="10800000" flipV="1">
            <a:off x="5949710" y="3463219"/>
            <a:ext cx="1884308" cy="140123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37" name="TextBox 36"/>
          <p:cNvSpPr txBox="1"/>
          <p:nvPr/>
        </p:nvSpPr>
        <p:spPr>
          <a:xfrm>
            <a:off x="8550180" y="3918638"/>
            <a:ext cx="258857" cy="584776"/>
          </a:xfrm>
          <a:prstGeom prst="rect">
            <a:avLst/>
          </a:prstGeom>
          <a:noFill/>
        </p:spPr>
        <p:txBody>
          <a:bodyPr wrap="square" rtlCol="0">
            <a:spAutoFit/>
          </a:bodyPr>
          <a:lstStyle/>
          <a:p>
            <a:r>
              <a:rPr lang="en-US" dirty="0" smtClean="0"/>
              <a:t>y</a:t>
            </a:r>
            <a:endParaRPr lang="en-US" dirty="0"/>
          </a:p>
        </p:txBody>
      </p:sp>
      <p:sp>
        <p:nvSpPr>
          <p:cNvPr id="38" name="TextBox 37"/>
          <p:cNvSpPr txBox="1"/>
          <p:nvPr/>
        </p:nvSpPr>
        <p:spPr>
          <a:xfrm>
            <a:off x="6830310" y="2492375"/>
            <a:ext cx="247794" cy="584776"/>
          </a:xfrm>
          <a:prstGeom prst="rect">
            <a:avLst/>
          </a:prstGeom>
          <a:noFill/>
        </p:spPr>
        <p:txBody>
          <a:bodyPr wrap="square" rtlCol="0">
            <a:spAutoFit/>
          </a:bodyPr>
          <a:lstStyle/>
          <a:p>
            <a:r>
              <a:rPr lang="en-US" dirty="0" smtClean="0"/>
              <a:t>z</a:t>
            </a:r>
            <a:endParaRPr lang="en-US" dirty="0"/>
          </a:p>
        </p:txBody>
      </p:sp>
      <p:sp>
        <p:nvSpPr>
          <p:cNvPr id="39" name="TextBox 38"/>
          <p:cNvSpPr txBox="1"/>
          <p:nvPr/>
        </p:nvSpPr>
        <p:spPr>
          <a:xfrm>
            <a:off x="5789560" y="4693709"/>
            <a:ext cx="247794" cy="584776"/>
          </a:xfrm>
          <a:prstGeom prst="rect">
            <a:avLst/>
          </a:prstGeom>
          <a:noFill/>
        </p:spPr>
        <p:txBody>
          <a:bodyPr wrap="square" rtlCol="0">
            <a:spAutoFit/>
          </a:bodyPr>
          <a:lstStyle/>
          <a:p>
            <a:r>
              <a:rPr lang="en-US" dirty="0" smtClean="0"/>
              <a:t>x</a:t>
            </a:r>
            <a:endParaRPr lang="en-US" dirty="0"/>
          </a:p>
        </p:txBody>
      </p:sp>
      <p:sp>
        <p:nvSpPr>
          <p:cNvPr id="40" name="TextBox 39"/>
          <p:cNvSpPr txBox="1"/>
          <p:nvPr/>
        </p:nvSpPr>
        <p:spPr>
          <a:xfrm>
            <a:off x="5684837" y="4092575"/>
            <a:ext cx="685800" cy="338554"/>
          </a:xfrm>
          <a:prstGeom prst="rect">
            <a:avLst/>
          </a:prstGeom>
          <a:noFill/>
        </p:spPr>
        <p:txBody>
          <a:bodyPr wrap="square" rtlCol="0">
            <a:spAutoFit/>
          </a:bodyPr>
          <a:lstStyle/>
          <a:p>
            <a:r>
              <a:rPr lang="en-US" dirty="0" smtClean="0"/>
              <a:t>2 </a:t>
            </a:r>
            <a:r>
              <a:rPr lang="en-US" dirty="0" err="1" smtClean="0"/>
              <a:t>δΦ</a:t>
            </a:r>
            <a:endParaRPr lang="en-US" dirty="0"/>
          </a:p>
        </p:txBody>
      </p:sp>
      <p:sp>
        <p:nvSpPr>
          <p:cNvPr id="44" name="Curved Up Arrow 43"/>
          <p:cNvSpPr/>
          <p:nvPr/>
        </p:nvSpPr>
        <p:spPr bwMode="auto">
          <a:xfrm>
            <a:off x="6446837" y="3711575"/>
            <a:ext cx="1066800" cy="381000"/>
          </a:xfrm>
          <a:prstGeom prst="curvedUpArrow">
            <a:avLst/>
          </a:prstGeom>
          <a:solidFill>
            <a:schemeClr val="accent2"/>
          </a:solidFill>
          <a:ln w="9525" cap="flat" cmpd="sng" algn="ctr">
            <a:solidFill>
              <a:schemeClr val="tx1"/>
            </a:solidFill>
            <a:prstDash val="solid"/>
            <a:round/>
            <a:headEnd type="none" w="med" len="med"/>
            <a:tailEnd type="none" w="med" len="med"/>
          </a:ln>
          <a:effectLst/>
          <a:scene3d>
            <a:camera prst="orthographicFront">
              <a:rot lat="0" lon="0" rev="10800000"/>
            </a:camera>
            <a:lightRig rig="threePt" dir="t"/>
          </a:scene3d>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85232661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3"/>
          <p:cNvSpPr>
            <a:spLocks noGrp="1"/>
          </p:cNvSpPr>
          <p:nvPr>
            <p:ph type="ftr" sz="quarter" idx="10"/>
          </p:nvPr>
        </p:nvSpPr>
        <p:spPr>
          <a:xfrm>
            <a:off x="7695124" y="6345575"/>
            <a:ext cx="1890313" cy="180000"/>
          </a:xfrm>
        </p:spPr>
        <p:txBody>
          <a:bodyPr/>
          <a:lstStyle/>
          <a:p>
            <a:r>
              <a:rPr lang="en-US" sz="800" dirty="0" smtClean="0"/>
              <a:t>PSAS2016</a:t>
            </a:r>
            <a:r>
              <a:rPr lang="de-DE" sz="800" dirty="0" smtClean="0"/>
              <a:t> </a:t>
            </a:r>
            <a:r>
              <a:rPr lang="de-DE" sz="800" dirty="0" smtClean="0"/>
              <a:t>I  </a:t>
            </a:r>
            <a:r>
              <a:rPr lang="de-DE" sz="800" dirty="0" smtClean="0"/>
              <a:t>24.05.2016 </a:t>
            </a:r>
            <a:r>
              <a:rPr lang="de-DE" sz="800" dirty="0" smtClean="0"/>
              <a:t>I Folie: </a:t>
            </a:r>
            <a:fld id="{FF1146A1-97AE-4BCE-8A46-8C7BB040F740}" type="slidenum">
              <a:rPr lang="de-DE" sz="800" smtClean="0"/>
              <a:pPr/>
              <a:t>50</a:t>
            </a:fld>
            <a:endParaRPr lang="de-DE" sz="800" dirty="0"/>
          </a:p>
        </p:txBody>
      </p:sp>
      <p:sp>
        <p:nvSpPr>
          <p:cNvPr id="15" name="Title 1"/>
          <p:cNvSpPr>
            <a:spLocks noGrp="1"/>
          </p:cNvSpPr>
          <p:nvPr>
            <p:ph type="title"/>
          </p:nvPr>
        </p:nvSpPr>
        <p:spPr>
          <a:xfrm>
            <a:off x="358775" y="450575"/>
            <a:ext cx="8816975" cy="495000"/>
          </a:xfrm>
        </p:spPr>
        <p:txBody>
          <a:bodyPr>
            <a:normAutofit/>
          </a:bodyPr>
          <a:lstStyle/>
          <a:p>
            <a:r>
              <a:rPr lang="en-US" dirty="0">
                <a:latin typeface="Comic Sans MS"/>
                <a:cs typeface="Comic Sans MS"/>
              </a:rPr>
              <a:t>General scheme for the </a:t>
            </a:r>
            <a:r>
              <a:rPr lang="en-US" dirty="0" smtClean="0">
                <a:latin typeface="Comic Sans MS"/>
                <a:cs typeface="Comic Sans MS"/>
              </a:rPr>
              <a:t> construction </a:t>
            </a:r>
            <a:r>
              <a:rPr lang="en-US" dirty="0">
                <a:latin typeface="Comic Sans MS"/>
                <a:cs typeface="Comic Sans MS"/>
              </a:rPr>
              <a:t>of a protected </a:t>
            </a:r>
            <a:r>
              <a:rPr lang="en-US" dirty="0" err="1">
                <a:latin typeface="Comic Sans MS"/>
                <a:cs typeface="Comic Sans MS"/>
              </a:rPr>
              <a:t>qubit</a:t>
            </a:r>
            <a:r>
              <a:rPr lang="en-US" dirty="0">
                <a:latin typeface="Comic Sans MS"/>
                <a:cs typeface="Comic Sans MS"/>
              </a:rPr>
              <a:t> subspace</a:t>
            </a:r>
            <a:endParaRPr lang="he-IL" dirty="0">
              <a:latin typeface="Comic Sans MS"/>
              <a:cs typeface="Comic Sans MS"/>
            </a:endParaRPr>
          </a:p>
        </p:txBody>
      </p:sp>
      <p:graphicFrame>
        <p:nvGraphicFramePr>
          <p:cNvPr id="32" name="Object 13"/>
          <p:cNvGraphicFramePr>
            <a:graphicFrameLocks noChangeAspect="1"/>
          </p:cNvGraphicFramePr>
          <p:nvPr>
            <p:extLst>
              <p:ext uri="{D42A27DB-BD31-4B8C-83A1-F6EECF244321}">
                <p14:modId xmlns:p14="http://schemas.microsoft.com/office/powerpoint/2010/main" val="414459539"/>
              </p:ext>
            </p:extLst>
          </p:nvPr>
        </p:nvGraphicFramePr>
        <p:xfrm>
          <a:off x="2684463" y="4702175"/>
          <a:ext cx="4202112" cy="1463675"/>
        </p:xfrm>
        <a:graphic>
          <a:graphicData uri="http://schemas.openxmlformats.org/presentationml/2006/ole">
            <mc:AlternateContent xmlns:mc="http://schemas.openxmlformats.org/markup-compatibility/2006">
              <mc:Choice xmlns:v="urn:schemas-microsoft-com:vml" Requires="v">
                <p:oleObj spid="_x0000_s2138117" name="Equation" r:id="rId4" imgW="1524000" imgH="546100" progId="Equation.3">
                  <p:embed/>
                </p:oleObj>
              </mc:Choice>
              <mc:Fallback>
                <p:oleObj name="Equation" r:id="rId4" imgW="1524000" imgH="546100" progId="Equation.3">
                  <p:embed/>
                  <p:pic>
                    <p:nvPicPr>
                      <p:cNvPr id="0" name=""/>
                      <p:cNvPicPr>
                        <a:picLocks noChangeAspect="1" noChangeArrowheads="1"/>
                      </p:cNvPicPr>
                      <p:nvPr/>
                    </p:nvPicPr>
                    <p:blipFill>
                      <a:blip r:embed="rId5"/>
                      <a:srcRect/>
                      <a:stretch>
                        <a:fillRect/>
                      </a:stretch>
                    </p:blipFill>
                    <p:spPr bwMode="auto">
                      <a:xfrm>
                        <a:off x="2684463" y="4702175"/>
                        <a:ext cx="4202112" cy="1463675"/>
                      </a:xfrm>
                      <a:prstGeom prst="rect">
                        <a:avLst/>
                      </a:prstGeom>
                      <a:noFill/>
                      <a:extLst/>
                    </p:spPr>
                  </p:pic>
                </p:oleObj>
              </mc:Fallback>
            </mc:AlternateContent>
          </a:graphicData>
        </a:graphic>
      </p:graphicFrame>
      <p:grpSp>
        <p:nvGrpSpPr>
          <p:cNvPr id="6" name="Group 5"/>
          <p:cNvGrpSpPr/>
          <p:nvPr/>
        </p:nvGrpSpPr>
        <p:grpSpPr>
          <a:xfrm>
            <a:off x="90437" y="1350575"/>
            <a:ext cx="4410000" cy="2351912"/>
            <a:chOff x="1215437" y="1608663"/>
            <a:chExt cx="4410000" cy="2351912"/>
          </a:xfrm>
        </p:grpSpPr>
        <p:cxnSp>
          <p:nvCxnSpPr>
            <p:cNvPr id="29" name="Straight Connector 28"/>
            <p:cNvCxnSpPr/>
            <p:nvPr/>
          </p:nvCxnSpPr>
          <p:spPr bwMode="auto">
            <a:xfrm>
              <a:off x="3829013" y="1608663"/>
              <a:ext cx="1796424" cy="119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auto">
            <a:xfrm>
              <a:off x="3285437" y="2013663"/>
              <a:ext cx="1796424" cy="119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auto">
            <a:xfrm>
              <a:off x="2880437" y="2418663"/>
              <a:ext cx="1796424" cy="119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auto">
            <a:xfrm>
              <a:off x="2164013" y="3138663"/>
              <a:ext cx="1796424" cy="119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auto">
            <a:xfrm>
              <a:off x="1620437" y="3543663"/>
              <a:ext cx="1796424" cy="119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auto">
            <a:xfrm>
              <a:off x="1215437" y="3948663"/>
              <a:ext cx="1796424" cy="119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bwMode="auto">
            <a:xfrm>
              <a:off x="3538659" y="2520575"/>
              <a:ext cx="135000" cy="135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50" name="Oval 49"/>
            <p:cNvSpPr/>
            <p:nvPr/>
          </p:nvSpPr>
          <p:spPr bwMode="auto">
            <a:xfrm>
              <a:off x="3389548" y="2714688"/>
              <a:ext cx="135000" cy="135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51" name="Oval 50"/>
            <p:cNvSpPr/>
            <p:nvPr/>
          </p:nvSpPr>
          <p:spPr bwMode="auto">
            <a:xfrm>
              <a:off x="3240437" y="2911462"/>
              <a:ext cx="135000" cy="135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grpSp>
        <p:nvGrpSpPr>
          <p:cNvPr id="56" name="Group 55"/>
          <p:cNvGrpSpPr/>
          <p:nvPr/>
        </p:nvGrpSpPr>
        <p:grpSpPr>
          <a:xfrm>
            <a:off x="1620437" y="1395575"/>
            <a:ext cx="1440000" cy="2295000"/>
            <a:chOff x="1620437" y="1395575"/>
            <a:chExt cx="1440000" cy="2295000"/>
          </a:xfrm>
        </p:grpSpPr>
        <p:cxnSp>
          <p:nvCxnSpPr>
            <p:cNvPr id="53" name="Straight Arrow Connector 52"/>
            <p:cNvCxnSpPr/>
            <p:nvPr/>
          </p:nvCxnSpPr>
          <p:spPr bwMode="auto">
            <a:xfrm flipV="1">
              <a:off x="1710437" y="2250575"/>
              <a:ext cx="1350000" cy="1440000"/>
            </a:xfrm>
            <a:prstGeom prst="straightConnector1">
              <a:avLst/>
            </a:prstGeom>
            <a:solidFill>
              <a:schemeClr val="accent2"/>
            </a:solidFill>
            <a:ln w="38100" cap="flat" cmpd="sng" algn="ctr">
              <a:solidFill>
                <a:srgbClr val="FF6600"/>
              </a:solidFill>
              <a:prstDash val="solid"/>
              <a:round/>
              <a:headEnd type="none" w="med" len="med"/>
              <a:tailEnd type="arrow"/>
            </a:ln>
            <a:effectLst/>
          </p:spPr>
        </p:cxnSp>
        <p:cxnSp>
          <p:nvCxnSpPr>
            <p:cNvPr id="54" name="Straight Arrow Connector 53"/>
            <p:cNvCxnSpPr/>
            <p:nvPr/>
          </p:nvCxnSpPr>
          <p:spPr bwMode="auto">
            <a:xfrm flipV="1">
              <a:off x="1665437" y="1395575"/>
              <a:ext cx="1350000" cy="1440000"/>
            </a:xfrm>
            <a:prstGeom prst="straightConnector1">
              <a:avLst/>
            </a:prstGeom>
            <a:solidFill>
              <a:schemeClr val="accent2"/>
            </a:solidFill>
            <a:ln w="38100" cap="flat" cmpd="sng" algn="ctr">
              <a:solidFill>
                <a:srgbClr val="FF6600"/>
              </a:solidFill>
              <a:prstDash val="solid"/>
              <a:round/>
              <a:headEnd type="none" w="med" len="med"/>
              <a:tailEnd type="arrow"/>
            </a:ln>
            <a:effectLst/>
          </p:spPr>
        </p:cxnSp>
        <p:cxnSp>
          <p:nvCxnSpPr>
            <p:cNvPr id="55" name="Straight Arrow Connector 54"/>
            <p:cNvCxnSpPr/>
            <p:nvPr/>
          </p:nvCxnSpPr>
          <p:spPr bwMode="auto">
            <a:xfrm flipV="1">
              <a:off x="1620437" y="1845575"/>
              <a:ext cx="1350000" cy="1440000"/>
            </a:xfrm>
            <a:prstGeom prst="straightConnector1">
              <a:avLst/>
            </a:prstGeom>
            <a:solidFill>
              <a:schemeClr val="accent2"/>
            </a:solidFill>
            <a:ln w="38100" cap="flat" cmpd="sng" algn="ctr">
              <a:solidFill>
                <a:srgbClr val="FF6600"/>
              </a:solidFill>
              <a:prstDash val="solid"/>
              <a:round/>
              <a:headEnd type="none" w="med" len="med"/>
              <a:tailEnd type="arrow"/>
            </a:ln>
            <a:effectLst/>
          </p:spPr>
        </p:cxnSp>
      </p:grpSp>
      <p:grpSp>
        <p:nvGrpSpPr>
          <p:cNvPr id="104" name="Group 103"/>
          <p:cNvGrpSpPr/>
          <p:nvPr/>
        </p:nvGrpSpPr>
        <p:grpSpPr>
          <a:xfrm>
            <a:off x="3825437" y="1395575"/>
            <a:ext cx="4995000" cy="2396912"/>
            <a:chOff x="3825437" y="1395575"/>
            <a:chExt cx="4995000" cy="2396912"/>
          </a:xfrm>
        </p:grpSpPr>
        <p:cxnSp>
          <p:nvCxnSpPr>
            <p:cNvPr id="58" name="Straight Arrow Connector 57"/>
            <p:cNvCxnSpPr/>
            <p:nvPr/>
          </p:nvCxnSpPr>
          <p:spPr bwMode="auto">
            <a:xfrm>
              <a:off x="3825437" y="2520575"/>
              <a:ext cx="1170000" cy="0"/>
            </a:xfrm>
            <a:prstGeom prst="straightConnector1">
              <a:avLst/>
            </a:prstGeom>
            <a:solidFill>
              <a:schemeClr val="accent2"/>
            </a:solidFill>
            <a:ln w="50800" cap="flat" cmpd="sng" algn="ctr">
              <a:solidFill>
                <a:srgbClr val="3366FF"/>
              </a:solidFill>
              <a:prstDash val="solid"/>
              <a:round/>
              <a:headEnd type="none" w="med" len="med"/>
              <a:tailEnd type="arrow"/>
            </a:ln>
            <a:effectLst/>
          </p:spPr>
        </p:cxnSp>
        <p:grpSp>
          <p:nvGrpSpPr>
            <p:cNvPr id="103" name="Group 102"/>
            <p:cNvGrpSpPr/>
            <p:nvPr/>
          </p:nvGrpSpPr>
          <p:grpSpPr>
            <a:xfrm>
              <a:off x="5535437" y="1395575"/>
              <a:ext cx="3285000" cy="2396912"/>
              <a:chOff x="5535437" y="1395575"/>
              <a:chExt cx="3285000" cy="2396912"/>
            </a:xfrm>
          </p:grpSpPr>
          <p:cxnSp>
            <p:nvCxnSpPr>
              <p:cNvPr id="60" name="Straight Connector 59"/>
              <p:cNvCxnSpPr/>
              <p:nvPr/>
            </p:nvCxnSpPr>
            <p:spPr bwMode="auto">
              <a:xfrm>
                <a:off x="5629013" y="2835575"/>
                <a:ext cx="1796424" cy="119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a:off x="6304013" y="2430575"/>
                <a:ext cx="1796424" cy="119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bwMode="auto">
              <a:xfrm>
                <a:off x="6844013" y="2115575"/>
                <a:ext cx="1796424" cy="119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bwMode="auto">
              <a:xfrm>
                <a:off x="6660437" y="3780575"/>
                <a:ext cx="1035000" cy="119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bwMode="auto">
              <a:xfrm>
                <a:off x="7920437" y="3780575"/>
                <a:ext cx="90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auto">
              <a:xfrm>
                <a:off x="5535437" y="3780575"/>
                <a:ext cx="945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5" name="Group 94"/>
              <p:cNvGrpSpPr/>
              <p:nvPr/>
            </p:nvGrpSpPr>
            <p:grpSpPr>
              <a:xfrm>
                <a:off x="8194013" y="1395575"/>
                <a:ext cx="433222" cy="525887"/>
                <a:chOff x="2267837" y="4275575"/>
                <a:chExt cx="433222" cy="525887"/>
              </a:xfrm>
            </p:grpSpPr>
            <p:sp>
              <p:nvSpPr>
                <p:cNvPr id="87" name="Oval 86"/>
                <p:cNvSpPr/>
                <p:nvPr/>
              </p:nvSpPr>
              <p:spPr bwMode="auto">
                <a:xfrm>
                  <a:off x="2566059" y="4275575"/>
                  <a:ext cx="135000" cy="135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8" name="Oval 87"/>
                <p:cNvSpPr/>
                <p:nvPr/>
              </p:nvSpPr>
              <p:spPr bwMode="auto">
                <a:xfrm>
                  <a:off x="2416948" y="4469688"/>
                  <a:ext cx="135000" cy="135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9" name="Oval 88"/>
                <p:cNvSpPr/>
                <p:nvPr/>
              </p:nvSpPr>
              <p:spPr bwMode="auto">
                <a:xfrm>
                  <a:off x="2267837" y="4666462"/>
                  <a:ext cx="135000" cy="1350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grpSp>
      </p:grpSp>
      <p:grpSp>
        <p:nvGrpSpPr>
          <p:cNvPr id="105" name="Group 104"/>
          <p:cNvGrpSpPr/>
          <p:nvPr/>
        </p:nvGrpSpPr>
        <p:grpSpPr>
          <a:xfrm>
            <a:off x="2025437" y="3240575"/>
            <a:ext cx="7380000" cy="1305000"/>
            <a:chOff x="2025437" y="3240575"/>
            <a:chExt cx="7380000" cy="1305000"/>
          </a:xfrm>
        </p:grpSpPr>
        <p:sp>
          <p:nvSpPr>
            <p:cNvPr id="101" name="Oval 100"/>
            <p:cNvSpPr/>
            <p:nvPr/>
          </p:nvSpPr>
          <p:spPr bwMode="auto">
            <a:xfrm>
              <a:off x="4905437" y="3240575"/>
              <a:ext cx="4500000" cy="1215000"/>
            </a:xfrm>
            <a:prstGeom prst="ellipse">
              <a:avLst/>
            </a:prstGeom>
            <a:noFill/>
            <a:ln w="50800" cap="flat" cmpd="sng" algn="ctr">
              <a:solidFill>
                <a:srgbClr val="3366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2" name="Title 1"/>
            <p:cNvSpPr txBox="1">
              <a:spLocks/>
            </p:cNvSpPr>
            <p:nvPr/>
          </p:nvSpPr>
          <p:spPr bwMode="auto">
            <a:xfrm>
              <a:off x="2025437" y="3735575"/>
              <a:ext cx="3465000" cy="810000"/>
            </a:xfrm>
            <a:prstGeom prst="rect">
              <a:avLst/>
            </a:prstGeom>
            <a:noFill/>
            <a:ln w="6350">
              <a:noFill/>
              <a:miter lim="800000"/>
              <a:headEnd/>
              <a:tailEnd/>
            </a:ln>
            <a:effectLst/>
          </p:spPr>
          <p:txBody>
            <a:bodyPr vert="horz" wrap="square" lIns="0" tIns="0" rIns="0" bIns="0" numCol="1" anchor="t" anchorCtr="0" compatLnSpc="1">
              <a:prstTxWarp prst="textNoShape">
                <a:avLst/>
              </a:prstTxWarp>
              <a:normAutofit/>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pPr algn="ctr"/>
              <a:r>
                <a:rPr lang="en-US" sz="2400" dirty="0" smtClean="0">
                  <a:latin typeface="Comic Sans MS"/>
                  <a:cs typeface="Comic Sans MS"/>
                </a:rPr>
                <a:t>Robust subspace</a:t>
              </a:r>
            </a:p>
            <a:p>
              <a:pPr algn="ctr"/>
              <a:r>
                <a:rPr lang="en-US" sz="1600" dirty="0" smtClean="0">
                  <a:latin typeface="Comic Sans MS"/>
                  <a:cs typeface="Comic Sans MS"/>
                </a:rPr>
                <a:t>like symmetry protected subspace</a:t>
              </a:r>
              <a:endParaRPr lang="he-IL" sz="1600" dirty="0">
                <a:latin typeface="Comic Sans MS"/>
                <a:cs typeface="Comic Sans MS"/>
              </a:endParaRPr>
            </a:p>
          </p:txBody>
        </p:sp>
      </p:grpSp>
    </p:spTree>
    <p:extLst>
      <p:ext uri="{BB962C8B-B14F-4D97-AF65-F5344CB8AC3E}">
        <p14:creationId xmlns:p14="http://schemas.microsoft.com/office/powerpoint/2010/main" val="286013552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2115437" y="225575"/>
            <a:ext cx="6435000" cy="630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Error correction – </a:t>
            </a:r>
            <a:r>
              <a:rPr lang="en-US" sz="2400" dirty="0" err="1" smtClean="0">
                <a:latin typeface="Comic Sans MS" charset="0"/>
              </a:rPr>
              <a:t>Shor’s</a:t>
            </a:r>
            <a:r>
              <a:rPr lang="en-US" sz="2400" dirty="0" smtClean="0">
                <a:latin typeface="Comic Sans MS" charset="0"/>
              </a:rPr>
              <a:t> algorithm</a:t>
            </a:r>
            <a:endParaRPr lang="de-DE" sz="2400" dirty="0">
              <a:latin typeface="Comic Sans MS" charset="0"/>
            </a:endParaRPr>
          </a:p>
        </p:txBody>
      </p:sp>
      <p:graphicFrame>
        <p:nvGraphicFramePr>
          <p:cNvPr id="22" name="Object 9"/>
          <p:cNvGraphicFramePr>
            <a:graphicFrameLocks noChangeAspect="1"/>
          </p:cNvGraphicFramePr>
          <p:nvPr>
            <p:extLst>
              <p:ext uri="{D42A27DB-BD31-4B8C-83A1-F6EECF244321}">
                <p14:modId xmlns:p14="http://schemas.microsoft.com/office/powerpoint/2010/main" val="1001822396"/>
              </p:ext>
            </p:extLst>
          </p:nvPr>
        </p:nvGraphicFramePr>
        <p:xfrm>
          <a:off x="466465" y="1582410"/>
          <a:ext cx="8668972" cy="1298165"/>
        </p:xfrm>
        <a:graphic>
          <a:graphicData uri="http://schemas.openxmlformats.org/presentationml/2006/ole">
            <mc:AlternateContent xmlns:mc="http://schemas.openxmlformats.org/markup-compatibility/2006">
              <mc:Choice xmlns:v="urn:schemas-microsoft-com:vml" Requires="v">
                <p:oleObj spid="_x0000_s2139140" name="Equation" r:id="rId4" imgW="3683000" imgH="546100" progId="Equation.3">
                  <p:embed/>
                </p:oleObj>
              </mc:Choice>
              <mc:Fallback>
                <p:oleObj name="Equation" r:id="rId4" imgW="3683000" imgH="546100" progId="Equation.3">
                  <p:embed/>
                  <p:pic>
                    <p:nvPicPr>
                      <p:cNvPr id="0" name=""/>
                      <p:cNvPicPr>
                        <a:picLocks noChangeAspect="1" noChangeArrowheads="1"/>
                      </p:cNvPicPr>
                      <p:nvPr/>
                    </p:nvPicPr>
                    <p:blipFill>
                      <a:blip r:embed="rId5"/>
                      <a:srcRect/>
                      <a:stretch>
                        <a:fillRect/>
                      </a:stretch>
                    </p:blipFill>
                    <p:spPr bwMode="auto">
                      <a:xfrm>
                        <a:off x="466465" y="1582410"/>
                        <a:ext cx="8668972" cy="1298165"/>
                      </a:xfrm>
                      <a:prstGeom prst="rect">
                        <a:avLst/>
                      </a:prstGeom>
                      <a:noFill/>
                      <a:ln w="9525">
                        <a:solidFill>
                          <a:srgbClr val="0000FF"/>
                        </a:solidFill>
                        <a:miter lim="800000"/>
                        <a:headEnd/>
                        <a:tailEnd/>
                      </a:ln>
                      <a:extLst/>
                    </p:spPr>
                  </p:pic>
                </p:oleObj>
              </mc:Fallback>
            </mc:AlternateContent>
          </a:graphicData>
        </a:graphic>
      </p:graphicFrame>
      <p:sp>
        <p:nvSpPr>
          <p:cNvPr id="24" name="Rectangle 2"/>
          <p:cNvSpPr>
            <a:spLocks noChangeArrowheads="1"/>
          </p:cNvSpPr>
          <p:nvPr/>
        </p:nvSpPr>
        <p:spPr bwMode="auto">
          <a:xfrm>
            <a:off x="1980437" y="3150575"/>
            <a:ext cx="5580000" cy="36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Bit flip or a phase flip will map this to an orthogonal sub space</a:t>
            </a:r>
            <a:endParaRPr lang="de-DE" sz="1400" dirty="0">
              <a:latin typeface="Comic Sans MS" charset="0"/>
            </a:endParaRPr>
          </a:p>
        </p:txBody>
      </p:sp>
      <p:sp>
        <p:nvSpPr>
          <p:cNvPr id="27" name="Rectangle 2"/>
          <p:cNvSpPr>
            <a:spLocks noChangeArrowheads="1"/>
          </p:cNvSpPr>
          <p:nvPr/>
        </p:nvSpPr>
        <p:spPr bwMode="auto">
          <a:xfrm>
            <a:off x="540437" y="1080575"/>
            <a:ext cx="1710000" cy="36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err="1" smtClean="0">
                <a:latin typeface="Comic Sans MS" charset="0"/>
              </a:rPr>
              <a:t>Shor’s</a:t>
            </a:r>
            <a:r>
              <a:rPr lang="en-US" sz="1400" dirty="0" smtClean="0">
                <a:latin typeface="Comic Sans MS" charset="0"/>
              </a:rPr>
              <a:t> code:</a:t>
            </a:r>
            <a:endParaRPr lang="de-DE" sz="1400" dirty="0">
              <a:latin typeface="Comic Sans MS" charset="0"/>
            </a:endParaRPr>
          </a:p>
        </p:txBody>
      </p:sp>
      <p:grpSp>
        <p:nvGrpSpPr>
          <p:cNvPr id="4" name="Group 3"/>
          <p:cNvGrpSpPr/>
          <p:nvPr/>
        </p:nvGrpSpPr>
        <p:grpSpPr>
          <a:xfrm>
            <a:off x="315437" y="3780575"/>
            <a:ext cx="8803972" cy="1935000"/>
            <a:chOff x="315437" y="3780575"/>
            <a:chExt cx="8803972" cy="1935000"/>
          </a:xfrm>
        </p:grpSpPr>
        <p:sp>
          <p:nvSpPr>
            <p:cNvPr id="33" name="Rectangle 2"/>
            <p:cNvSpPr>
              <a:spLocks noChangeArrowheads="1"/>
            </p:cNvSpPr>
            <p:nvPr/>
          </p:nvSpPr>
          <p:spPr bwMode="auto">
            <a:xfrm>
              <a:off x="315437" y="3780575"/>
              <a:ext cx="4005000" cy="36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For example, phase flip of the first </a:t>
              </a:r>
              <a:r>
                <a:rPr lang="en-US" sz="1400" dirty="0" err="1" smtClean="0">
                  <a:latin typeface="Comic Sans MS" charset="0"/>
                </a:rPr>
                <a:t>qubit</a:t>
              </a:r>
              <a:r>
                <a:rPr lang="en-US" sz="1400" dirty="0" smtClean="0">
                  <a:latin typeface="Comic Sans MS" charset="0"/>
                </a:rPr>
                <a:t>:</a:t>
              </a:r>
              <a:endParaRPr lang="de-DE" sz="1400" dirty="0">
                <a:latin typeface="Comic Sans MS" charset="0"/>
              </a:endParaRPr>
            </a:p>
          </p:txBody>
        </p:sp>
        <p:graphicFrame>
          <p:nvGraphicFramePr>
            <p:cNvPr id="35" name="Object 9"/>
            <p:cNvGraphicFramePr>
              <a:graphicFrameLocks noChangeAspect="1"/>
            </p:cNvGraphicFramePr>
            <p:nvPr>
              <p:extLst>
                <p:ext uri="{D42A27DB-BD31-4B8C-83A1-F6EECF244321}">
                  <p14:modId xmlns:p14="http://schemas.microsoft.com/office/powerpoint/2010/main" val="1586178435"/>
                </p:ext>
              </p:extLst>
            </p:nvPr>
          </p:nvGraphicFramePr>
          <p:xfrm>
            <a:off x="450437" y="4417410"/>
            <a:ext cx="8668972" cy="1298165"/>
          </p:xfrm>
          <a:graphic>
            <a:graphicData uri="http://schemas.openxmlformats.org/presentationml/2006/ole">
              <mc:AlternateContent xmlns:mc="http://schemas.openxmlformats.org/markup-compatibility/2006">
                <mc:Choice xmlns:v="urn:schemas-microsoft-com:vml" Requires="v">
                  <p:oleObj spid="_x0000_s2139141" name="Equation" r:id="rId6" imgW="3683000" imgH="546100" progId="Equation.3">
                    <p:embed/>
                  </p:oleObj>
                </mc:Choice>
                <mc:Fallback>
                  <p:oleObj name="Equation" r:id="rId6" imgW="3683000" imgH="546100" progId="Equation.3">
                    <p:embed/>
                    <p:pic>
                      <p:nvPicPr>
                        <p:cNvPr id="0" name=""/>
                        <p:cNvPicPr>
                          <a:picLocks noChangeAspect="1" noChangeArrowheads="1"/>
                        </p:cNvPicPr>
                        <p:nvPr/>
                      </p:nvPicPr>
                      <p:blipFill>
                        <a:blip r:embed="rId7"/>
                        <a:srcRect/>
                        <a:stretch>
                          <a:fillRect/>
                        </a:stretch>
                      </p:blipFill>
                      <p:spPr bwMode="auto">
                        <a:xfrm>
                          <a:off x="450437" y="4417410"/>
                          <a:ext cx="8668972" cy="1298165"/>
                        </a:xfrm>
                        <a:prstGeom prst="rect">
                          <a:avLst/>
                        </a:prstGeom>
                        <a:noFill/>
                        <a:ln w="9525">
                          <a:solidFill>
                            <a:srgbClr val="0000FF"/>
                          </a:solidFill>
                          <a:miter lim="800000"/>
                          <a:headEnd/>
                          <a:tailEnd/>
                        </a:ln>
                        <a:extLst/>
                      </p:spPr>
                    </p:pic>
                  </p:oleObj>
                </mc:Fallback>
              </mc:AlternateContent>
            </a:graphicData>
          </a:graphic>
        </p:graphicFrame>
      </p:grpSp>
      <p:grpSp>
        <p:nvGrpSpPr>
          <p:cNvPr id="36" name="Group 35"/>
          <p:cNvGrpSpPr/>
          <p:nvPr/>
        </p:nvGrpSpPr>
        <p:grpSpPr>
          <a:xfrm>
            <a:off x="315437" y="3780575"/>
            <a:ext cx="8803972" cy="1935000"/>
            <a:chOff x="315437" y="3780575"/>
            <a:chExt cx="8803972" cy="1935000"/>
          </a:xfrm>
        </p:grpSpPr>
        <p:sp>
          <p:nvSpPr>
            <p:cNvPr id="37" name="Rectangle 2"/>
            <p:cNvSpPr>
              <a:spLocks noChangeArrowheads="1"/>
            </p:cNvSpPr>
            <p:nvPr/>
          </p:nvSpPr>
          <p:spPr bwMode="auto">
            <a:xfrm>
              <a:off x="315437" y="3780575"/>
              <a:ext cx="4005000" cy="360000"/>
            </a:xfrm>
            <a:prstGeom prst="rect">
              <a:avLst/>
            </a:prstGeom>
            <a:noFill/>
            <a:ln w="9525">
              <a:solidFill>
                <a:srgbClr val="0000FF"/>
              </a:solid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1400" dirty="0" smtClean="0">
                  <a:latin typeface="Comic Sans MS" charset="0"/>
                </a:rPr>
                <a:t>For example, bit flip of the first </a:t>
              </a:r>
              <a:r>
                <a:rPr lang="en-US" sz="1400" dirty="0" err="1" smtClean="0">
                  <a:latin typeface="Comic Sans MS" charset="0"/>
                </a:rPr>
                <a:t>qubit</a:t>
              </a:r>
              <a:r>
                <a:rPr lang="en-US" sz="1400" dirty="0" smtClean="0">
                  <a:latin typeface="Comic Sans MS" charset="0"/>
                </a:rPr>
                <a:t>:</a:t>
              </a:r>
              <a:endParaRPr lang="de-DE" sz="1400" dirty="0">
                <a:latin typeface="Comic Sans MS" charset="0"/>
              </a:endParaRPr>
            </a:p>
          </p:txBody>
        </p:sp>
        <p:graphicFrame>
          <p:nvGraphicFramePr>
            <p:cNvPr id="38" name="Object 9"/>
            <p:cNvGraphicFramePr>
              <a:graphicFrameLocks noChangeAspect="1"/>
            </p:cNvGraphicFramePr>
            <p:nvPr>
              <p:extLst>
                <p:ext uri="{D42A27DB-BD31-4B8C-83A1-F6EECF244321}">
                  <p14:modId xmlns:p14="http://schemas.microsoft.com/office/powerpoint/2010/main" val="3753413781"/>
                </p:ext>
              </p:extLst>
            </p:nvPr>
          </p:nvGraphicFramePr>
          <p:xfrm>
            <a:off x="450437" y="4417410"/>
            <a:ext cx="8668972" cy="1298165"/>
          </p:xfrm>
          <a:graphic>
            <a:graphicData uri="http://schemas.openxmlformats.org/presentationml/2006/ole">
              <mc:AlternateContent xmlns:mc="http://schemas.openxmlformats.org/markup-compatibility/2006">
                <mc:Choice xmlns:v="urn:schemas-microsoft-com:vml" Requires="v">
                  <p:oleObj spid="_x0000_s2139142" name="Equation" r:id="rId8" imgW="3683000" imgH="546100" progId="Equation.3">
                    <p:embed/>
                  </p:oleObj>
                </mc:Choice>
                <mc:Fallback>
                  <p:oleObj name="Equation" r:id="rId8" imgW="3683000" imgH="546100" progId="Equation.3">
                    <p:embed/>
                    <p:pic>
                      <p:nvPicPr>
                        <p:cNvPr id="0" name=""/>
                        <p:cNvPicPr>
                          <a:picLocks noChangeAspect="1" noChangeArrowheads="1"/>
                        </p:cNvPicPr>
                        <p:nvPr/>
                      </p:nvPicPr>
                      <p:blipFill>
                        <a:blip r:embed="rId9"/>
                        <a:srcRect/>
                        <a:stretch>
                          <a:fillRect/>
                        </a:stretch>
                      </p:blipFill>
                      <p:spPr bwMode="auto">
                        <a:xfrm>
                          <a:off x="450437" y="4417410"/>
                          <a:ext cx="8668972" cy="1298165"/>
                        </a:xfrm>
                        <a:prstGeom prst="rect">
                          <a:avLst/>
                        </a:prstGeom>
                        <a:noFill/>
                        <a:ln w="9525">
                          <a:solidFill>
                            <a:srgbClr val="0000FF"/>
                          </a:solidFill>
                          <a:miter lim="800000"/>
                          <a:headEnd/>
                          <a:tailEnd/>
                        </a:ln>
                        <a:extLst/>
                      </p:spPr>
                    </p:pic>
                  </p:oleObj>
                </mc:Fallback>
              </mc:AlternateContent>
            </a:graphicData>
          </a:graphic>
        </p:graphicFrame>
      </p:grpSp>
    </p:spTree>
    <p:extLst>
      <p:ext uri="{BB962C8B-B14F-4D97-AF65-F5344CB8AC3E}">
        <p14:creationId xmlns:p14="http://schemas.microsoft.com/office/powerpoint/2010/main" val="34706376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Dressed states</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grpSp>
        <p:nvGrpSpPr>
          <p:cNvPr id="25" name="Group 24"/>
          <p:cNvGrpSpPr/>
          <p:nvPr/>
        </p:nvGrpSpPr>
        <p:grpSpPr>
          <a:xfrm>
            <a:off x="1845437" y="1125575"/>
            <a:ext cx="5985000" cy="4733299"/>
            <a:chOff x="4739027" y="1509564"/>
            <a:chExt cx="4741205" cy="3889280"/>
          </a:xfrm>
        </p:grpSpPr>
        <p:grpSp>
          <p:nvGrpSpPr>
            <p:cNvPr id="26" name="Group 25"/>
            <p:cNvGrpSpPr/>
            <p:nvPr/>
          </p:nvGrpSpPr>
          <p:grpSpPr>
            <a:xfrm>
              <a:off x="4739027" y="1823136"/>
              <a:ext cx="4306187" cy="3332627"/>
              <a:chOff x="610493" y="774735"/>
              <a:chExt cx="8083426" cy="5091393"/>
            </a:xfrm>
          </p:grpSpPr>
          <p:cxnSp>
            <p:nvCxnSpPr>
              <p:cNvPr id="36" name="Straight Connector 35"/>
              <p:cNvCxnSpPr/>
              <p:nvPr/>
            </p:nvCxnSpPr>
            <p:spPr>
              <a:xfrm>
                <a:off x="6642436" y="5866128"/>
                <a:ext cx="1662842" cy="0"/>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162107" y="5454004"/>
                <a:ext cx="2531812" cy="17962"/>
              </a:xfrm>
              <a:prstGeom prst="line">
                <a:avLst/>
              </a:prstGeom>
              <a:ln w="25400">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976921" y="1099900"/>
                <a:ext cx="1152799" cy="0"/>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90390" y="1446851"/>
                <a:ext cx="388569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10493" y="5448182"/>
                <a:ext cx="1586438" cy="11643"/>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659237" y="5448182"/>
                <a:ext cx="1586438" cy="11643"/>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flipV="1">
                <a:off x="3756316" y="2590265"/>
                <a:ext cx="1593947" cy="2857917"/>
              </a:xfrm>
              <a:prstGeom prst="straightConnector1">
                <a:avLst/>
              </a:prstGeom>
              <a:ln w="38100">
                <a:solidFill>
                  <a:schemeClr val="accent6">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1527368" y="774735"/>
                <a:ext cx="2499905" cy="4697231"/>
              </a:xfrm>
              <a:prstGeom prst="straightConnector1">
                <a:avLst/>
              </a:prstGeom>
              <a:ln w="3810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44" name="Object 43"/>
              <p:cNvGraphicFramePr>
                <a:graphicFrameLocks noChangeAspect="1"/>
              </p:cNvGraphicFramePr>
              <p:nvPr>
                <p:extLst>
                  <p:ext uri="{D42A27DB-BD31-4B8C-83A1-F6EECF244321}">
                    <p14:modId xmlns:p14="http://schemas.microsoft.com/office/powerpoint/2010/main" val="3436712"/>
                  </p:ext>
                </p:extLst>
              </p:nvPr>
            </p:nvGraphicFramePr>
            <p:xfrm>
              <a:off x="864912" y="3274479"/>
              <a:ext cx="1245132" cy="743627"/>
            </p:xfrm>
            <a:graphic>
              <a:graphicData uri="http://schemas.openxmlformats.org/presentationml/2006/ole">
                <mc:AlternateContent xmlns:mc="http://schemas.openxmlformats.org/markup-compatibility/2006">
                  <mc:Choice xmlns:v="urn:schemas-microsoft-com:vml" Requires="v">
                    <p:oleObj spid="_x0000_s2140161" name="משוואה" r:id="rId4" imgW="342720" imgH="215640" progId="Equation.3">
                      <p:embed/>
                    </p:oleObj>
                  </mc:Choice>
                  <mc:Fallback>
                    <p:oleObj name="משוואה" r:id="rId4" imgW="342720" imgH="215640" progId="Equation.3">
                      <p:embed/>
                      <p:pic>
                        <p:nvPicPr>
                          <p:cNvPr id="0" name=""/>
                          <p:cNvPicPr/>
                          <p:nvPr/>
                        </p:nvPicPr>
                        <p:blipFill>
                          <a:blip r:embed="rId5"/>
                          <a:stretch>
                            <a:fillRect/>
                          </a:stretch>
                        </p:blipFill>
                        <p:spPr>
                          <a:xfrm>
                            <a:off x="864912" y="3274479"/>
                            <a:ext cx="1245132" cy="743627"/>
                          </a:xfrm>
                          <a:prstGeom prst="rect">
                            <a:avLst/>
                          </a:prstGeom>
                        </p:spPr>
                      </p:pic>
                    </p:oleObj>
                  </mc:Fallback>
                </mc:AlternateContent>
              </a:graphicData>
            </a:graphic>
          </p:graphicFrame>
          <p:cxnSp>
            <p:nvCxnSpPr>
              <p:cNvPr id="45" name="Straight Connector 44"/>
              <p:cNvCxnSpPr/>
              <p:nvPr/>
            </p:nvCxnSpPr>
            <p:spPr>
              <a:xfrm>
                <a:off x="6308909" y="5495171"/>
                <a:ext cx="324325" cy="370957"/>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260166" y="5080483"/>
                <a:ext cx="519280" cy="367698"/>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805130" y="5080485"/>
                <a:ext cx="1021270" cy="0"/>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528456" y="1099900"/>
                <a:ext cx="480853" cy="335307"/>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188173" y="1099900"/>
                <a:ext cx="549916" cy="767987"/>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711583" y="1867883"/>
                <a:ext cx="1702124" cy="0"/>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8418961" y="1880978"/>
                <a:ext cx="39280" cy="3971668"/>
              </a:xfrm>
              <a:prstGeom prst="straightConnector1">
                <a:avLst/>
              </a:prstGeom>
              <a:ln w="28575">
                <a:solidFill>
                  <a:srgbClr val="FF0000"/>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6821216" y="3365164"/>
                <a:ext cx="1716569" cy="919788"/>
              </a:xfrm>
              <a:prstGeom prst="rect">
                <a:avLst/>
              </a:prstGeom>
              <a:noFill/>
            </p:spPr>
            <p:txBody>
              <a:bodyPr wrap="square" rtlCol="0">
                <a:spAutoFit/>
              </a:bodyPr>
              <a:lstStyle/>
              <a:p>
                <a:pPr algn="ctr"/>
                <a:r>
                  <a:rPr lang="en-US" dirty="0" smtClean="0">
                    <a:latin typeface="Cambria Math" panose="02040503050406030204" pitchFamily="18" charset="0"/>
                    <a:ea typeface="Cambria Math" panose="02040503050406030204" pitchFamily="18" charset="0"/>
                  </a:rPr>
                  <a:t>Robust qubit </a:t>
                </a:r>
                <a:endParaRPr lang="en-US" dirty="0">
                  <a:latin typeface="Cambria Math" panose="02040503050406030204" pitchFamily="18" charset="0"/>
                  <a:ea typeface="Cambria Math" panose="02040503050406030204" pitchFamily="18" charset="0"/>
                </a:endParaRPr>
              </a:p>
            </p:txBody>
          </p:sp>
        </p:grpSp>
        <p:graphicFrame>
          <p:nvGraphicFramePr>
            <p:cNvPr id="27" name="Object 26"/>
            <p:cNvGraphicFramePr>
              <a:graphicFrameLocks noChangeAspect="1"/>
            </p:cNvGraphicFramePr>
            <p:nvPr>
              <p:extLst>
                <p:ext uri="{D42A27DB-BD31-4B8C-83A1-F6EECF244321}">
                  <p14:modId xmlns:p14="http://schemas.microsoft.com/office/powerpoint/2010/main" val="225582236"/>
                </p:ext>
              </p:extLst>
            </p:nvPr>
          </p:nvGraphicFramePr>
          <p:xfrm>
            <a:off x="7118614" y="1509564"/>
            <a:ext cx="571769" cy="462526"/>
          </p:xfrm>
          <a:graphic>
            <a:graphicData uri="http://schemas.openxmlformats.org/presentationml/2006/ole">
              <mc:AlternateContent xmlns:mc="http://schemas.openxmlformats.org/markup-compatibility/2006">
                <mc:Choice xmlns:v="urn:schemas-microsoft-com:vml" Requires="v">
                  <p:oleObj spid="_x0000_s2140162" name="משוואה" r:id="rId6" imgW="330120" imgH="419040" progId="Equation.3">
                    <p:embed/>
                  </p:oleObj>
                </mc:Choice>
                <mc:Fallback>
                  <p:oleObj name="משוואה" r:id="rId6" imgW="330120" imgH="419040" progId="Equation.3">
                    <p:embed/>
                    <p:pic>
                      <p:nvPicPr>
                        <p:cNvPr id="0" name=""/>
                        <p:cNvPicPr/>
                        <p:nvPr/>
                      </p:nvPicPr>
                      <p:blipFill>
                        <a:blip r:embed="rId7"/>
                        <a:stretch>
                          <a:fillRect/>
                        </a:stretch>
                      </p:blipFill>
                      <p:spPr>
                        <a:xfrm>
                          <a:off x="7118614" y="1509564"/>
                          <a:ext cx="571769" cy="462526"/>
                        </a:xfrm>
                        <a:prstGeom prst="rect">
                          <a:avLst/>
                        </a:prstGeom>
                      </p:spPr>
                    </p:pic>
                  </p:oleObj>
                </mc:Fallback>
              </mc:AlternateContent>
            </a:graphicData>
          </a:graphic>
        </p:graphicFrame>
        <p:cxnSp>
          <p:nvCxnSpPr>
            <p:cNvPr id="28" name="Straight Connector 27"/>
            <p:cNvCxnSpPr/>
            <p:nvPr/>
          </p:nvCxnSpPr>
          <p:spPr>
            <a:xfrm>
              <a:off x="5835227" y="2236017"/>
              <a:ext cx="955695" cy="7713"/>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850787" y="2996835"/>
              <a:ext cx="955695" cy="7713"/>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graphicFrame>
          <p:nvGraphicFramePr>
            <p:cNvPr id="30" name="Object 29"/>
            <p:cNvGraphicFramePr>
              <a:graphicFrameLocks noChangeAspect="1"/>
            </p:cNvGraphicFramePr>
            <p:nvPr>
              <p:extLst>
                <p:ext uri="{D42A27DB-BD31-4B8C-83A1-F6EECF244321}">
                  <p14:modId xmlns:p14="http://schemas.microsoft.com/office/powerpoint/2010/main" val="4179274404"/>
                </p:ext>
              </p:extLst>
            </p:nvPr>
          </p:nvGraphicFramePr>
          <p:xfrm>
            <a:off x="5507702" y="2450650"/>
            <a:ext cx="287592" cy="344181"/>
          </p:xfrm>
          <a:graphic>
            <a:graphicData uri="http://schemas.openxmlformats.org/presentationml/2006/ole">
              <mc:AlternateContent xmlns:mc="http://schemas.openxmlformats.org/markup-compatibility/2006">
                <mc:Choice xmlns:v="urn:schemas-microsoft-com:vml" Requires="v">
                  <p:oleObj spid="_x0000_s2140163" name="Equation" r:id="rId8" imgW="139700" imgH="165100" progId="Equation.3">
                    <p:embed/>
                  </p:oleObj>
                </mc:Choice>
                <mc:Fallback>
                  <p:oleObj name="Equation" r:id="rId8" imgW="139700" imgH="165100" progId="Equation.3">
                    <p:embed/>
                    <p:pic>
                      <p:nvPicPr>
                        <p:cNvPr id="0" name=""/>
                        <p:cNvPicPr/>
                        <p:nvPr/>
                      </p:nvPicPr>
                      <p:blipFill>
                        <a:blip r:embed="rId9"/>
                        <a:stretch>
                          <a:fillRect/>
                        </a:stretch>
                      </p:blipFill>
                      <p:spPr>
                        <a:xfrm>
                          <a:off x="5507702" y="2450650"/>
                          <a:ext cx="287592" cy="344181"/>
                        </a:xfrm>
                        <a:prstGeom prst="rect">
                          <a:avLst/>
                        </a:prstGeom>
                      </p:spPr>
                    </p:pic>
                  </p:oleObj>
                </mc:Fallback>
              </mc:AlternateContent>
            </a:graphicData>
          </a:graphic>
        </p:graphicFrame>
        <p:cxnSp>
          <p:nvCxnSpPr>
            <p:cNvPr id="31" name="Straight Connector 30"/>
            <p:cNvCxnSpPr/>
            <p:nvPr/>
          </p:nvCxnSpPr>
          <p:spPr>
            <a:xfrm>
              <a:off x="5863951" y="1790795"/>
              <a:ext cx="955695" cy="7713"/>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1353855546"/>
                </p:ext>
              </p:extLst>
            </p:nvPr>
          </p:nvGraphicFramePr>
          <p:xfrm>
            <a:off x="5371599" y="1708286"/>
            <a:ext cx="470430" cy="634059"/>
          </p:xfrm>
          <a:graphic>
            <a:graphicData uri="http://schemas.openxmlformats.org/presentationml/2006/ole">
              <mc:AlternateContent xmlns:mc="http://schemas.openxmlformats.org/markup-compatibility/2006">
                <mc:Choice xmlns:v="urn:schemas-microsoft-com:vml" Requires="v">
                  <p:oleObj spid="_x0000_s2140164" name="משוואה" r:id="rId10" imgW="279360" imgH="393480" progId="Equation.3">
                    <p:embed/>
                  </p:oleObj>
                </mc:Choice>
                <mc:Fallback>
                  <p:oleObj name="משוואה" r:id="rId10" imgW="279360" imgH="393480" progId="Equation.3">
                    <p:embed/>
                    <p:pic>
                      <p:nvPicPr>
                        <p:cNvPr id="0" name=""/>
                        <p:cNvPicPr/>
                        <p:nvPr/>
                      </p:nvPicPr>
                      <p:blipFill>
                        <a:blip r:embed="rId11"/>
                        <a:stretch>
                          <a:fillRect/>
                        </a:stretch>
                      </p:blipFill>
                      <p:spPr>
                        <a:xfrm>
                          <a:off x="5371599" y="1708286"/>
                          <a:ext cx="470430" cy="634059"/>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689662680"/>
                </p:ext>
              </p:extLst>
            </p:nvPr>
          </p:nvGraphicFramePr>
          <p:xfrm>
            <a:off x="6821251" y="3490999"/>
            <a:ext cx="663304" cy="486749"/>
          </p:xfrm>
          <a:graphic>
            <a:graphicData uri="http://schemas.openxmlformats.org/presentationml/2006/ole">
              <mc:AlternateContent xmlns:mc="http://schemas.openxmlformats.org/markup-compatibility/2006">
                <mc:Choice xmlns:v="urn:schemas-microsoft-com:vml" Requires="v">
                  <p:oleObj spid="_x0000_s2140165" name="משוואה" r:id="rId12" imgW="342720" imgH="215640" progId="Equation.3">
                    <p:embed/>
                  </p:oleObj>
                </mc:Choice>
                <mc:Fallback>
                  <p:oleObj name="משוואה" r:id="rId12" imgW="342720" imgH="215640" progId="Equation.3">
                    <p:embed/>
                    <p:pic>
                      <p:nvPicPr>
                        <p:cNvPr id="0" name=""/>
                        <p:cNvPicPr/>
                        <p:nvPr/>
                      </p:nvPicPr>
                      <p:blipFill>
                        <a:blip r:embed="rId13"/>
                        <a:stretch>
                          <a:fillRect/>
                        </a:stretch>
                      </p:blipFill>
                      <p:spPr>
                        <a:xfrm>
                          <a:off x="6821251" y="3490999"/>
                          <a:ext cx="663304" cy="486749"/>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187403280"/>
                </p:ext>
              </p:extLst>
            </p:nvPr>
          </p:nvGraphicFramePr>
          <p:xfrm>
            <a:off x="8130566" y="2533380"/>
            <a:ext cx="571769" cy="536903"/>
          </p:xfrm>
          <a:graphic>
            <a:graphicData uri="http://schemas.openxmlformats.org/presentationml/2006/ole">
              <mc:AlternateContent xmlns:mc="http://schemas.openxmlformats.org/markup-compatibility/2006">
                <mc:Choice xmlns:v="urn:schemas-microsoft-com:vml" Requires="v">
                  <p:oleObj spid="_x0000_s2140166" name="משוואה" r:id="rId14" imgW="330120" imgH="419040" progId="Equation.3">
                    <p:embed/>
                  </p:oleObj>
                </mc:Choice>
                <mc:Fallback>
                  <p:oleObj name="משוואה" r:id="rId14" imgW="330120" imgH="419040" progId="Equation.3">
                    <p:embed/>
                    <p:pic>
                      <p:nvPicPr>
                        <p:cNvPr id="0" name=""/>
                        <p:cNvPicPr/>
                        <p:nvPr/>
                      </p:nvPicPr>
                      <p:blipFill>
                        <a:blip r:embed="rId15"/>
                        <a:stretch>
                          <a:fillRect/>
                        </a:stretch>
                      </p:blipFill>
                      <p:spPr>
                        <a:xfrm>
                          <a:off x="8130566" y="2533380"/>
                          <a:ext cx="571769" cy="536903"/>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405336531"/>
                </p:ext>
              </p:extLst>
            </p:nvPr>
          </p:nvGraphicFramePr>
          <p:xfrm>
            <a:off x="8908463" y="4861942"/>
            <a:ext cx="571769" cy="536902"/>
          </p:xfrm>
          <a:graphic>
            <a:graphicData uri="http://schemas.openxmlformats.org/presentationml/2006/ole">
              <mc:AlternateContent xmlns:mc="http://schemas.openxmlformats.org/markup-compatibility/2006">
                <mc:Choice xmlns:v="urn:schemas-microsoft-com:vml" Requires="v">
                  <p:oleObj spid="_x0000_s2140167" name="משוואה" r:id="rId16" imgW="330120" imgH="419040" progId="Equation.3">
                    <p:embed/>
                  </p:oleObj>
                </mc:Choice>
                <mc:Fallback>
                  <p:oleObj name="משוואה" r:id="rId16" imgW="330120" imgH="419040" progId="Equation.3">
                    <p:embed/>
                    <p:pic>
                      <p:nvPicPr>
                        <p:cNvPr id="0" name=""/>
                        <p:cNvPicPr/>
                        <p:nvPr/>
                      </p:nvPicPr>
                      <p:blipFill>
                        <a:blip r:embed="rId17"/>
                        <a:stretch>
                          <a:fillRect/>
                        </a:stretch>
                      </p:blipFill>
                      <p:spPr>
                        <a:xfrm>
                          <a:off x="8908463" y="4861942"/>
                          <a:ext cx="571769" cy="536902"/>
                        </a:xfrm>
                        <a:prstGeom prst="rect">
                          <a:avLst/>
                        </a:prstGeom>
                      </p:spPr>
                    </p:pic>
                  </p:oleObj>
                </mc:Fallback>
              </mc:AlternateContent>
            </a:graphicData>
          </a:graphic>
        </p:graphicFrame>
      </p:grpSp>
      <p:graphicFrame>
        <p:nvGraphicFramePr>
          <p:cNvPr id="53" name="Object 52"/>
          <p:cNvGraphicFramePr>
            <a:graphicFrameLocks noChangeAspect="1"/>
          </p:cNvGraphicFramePr>
          <p:nvPr>
            <p:extLst>
              <p:ext uri="{D42A27DB-BD31-4B8C-83A1-F6EECF244321}">
                <p14:modId xmlns:p14="http://schemas.microsoft.com/office/powerpoint/2010/main" val="1917501958"/>
              </p:ext>
            </p:extLst>
          </p:nvPr>
        </p:nvGraphicFramePr>
        <p:xfrm>
          <a:off x="7335437" y="2025575"/>
          <a:ext cx="747507" cy="653416"/>
        </p:xfrm>
        <a:graphic>
          <a:graphicData uri="http://schemas.openxmlformats.org/presentationml/2006/ole">
            <mc:AlternateContent xmlns:mc="http://schemas.openxmlformats.org/markup-compatibility/2006">
              <mc:Choice xmlns:v="urn:schemas-microsoft-com:vml" Requires="v">
                <p:oleObj spid="_x0000_s2140168" name="משוואה" r:id="rId18" imgW="330120" imgH="419040" progId="Equation.3">
                  <p:embed/>
                </p:oleObj>
              </mc:Choice>
              <mc:Fallback>
                <p:oleObj name="משוואה" r:id="rId18" imgW="330120" imgH="419040" progId="Equation.3">
                  <p:embed/>
                  <p:pic>
                    <p:nvPicPr>
                      <p:cNvPr id="0" name=""/>
                      <p:cNvPicPr/>
                      <p:nvPr/>
                    </p:nvPicPr>
                    <p:blipFill>
                      <a:blip r:embed="rId17"/>
                      <a:stretch>
                        <a:fillRect/>
                      </a:stretch>
                    </p:blipFill>
                    <p:spPr>
                      <a:xfrm>
                        <a:off x="7335437" y="2025575"/>
                        <a:ext cx="747507" cy="653416"/>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3910674415"/>
              </p:ext>
            </p:extLst>
          </p:nvPr>
        </p:nvGraphicFramePr>
        <p:xfrm>
          <a:off x="1996397" y="5273260"/>
          <a:ext cx="746532" cy="667315"/>
        </p:xfrm>
        <a:graphic>
          <a:graphicData uri="http://schemas.openxmlformats.org/presentationml/2006/ole">
            <mc:AlternateContent xmlns:mc="http://schemas.openxmlformats.org/markup-compatibility/2006">
              <mc:Choice xmlns:v="urn:schemas-microsoft-com:vml" Requires="v">
                <p:oleObj spid="_x0000_s2140169" name="משוואה" r:id="rId19" imgW="253800" imgH="253800" progId="Equation.3">
                  <p:embed/>
                </p:oleObj>
              </mc:Choice>
              <mc:Fallback>
                <p:oleObj name="משוואה" r:id="rId19" imgW="253800" imgH="253800" progId="Equation.3">
                  <p:embed/>
                  <p:pic>
                    <p:nvPicPr>
                      <p:cNvPr id="0" name=""/>
                      <p:cNvPicPr/>
                      <p:nvPr/>
                    </p:nvPicPr>
                    <p:blipFill>
                      <a:blip r:embed="rId20"/>
                      <a:stretch>
                        <a:fillRect/>
                      </a:stretch>
                    </p:blipFill>
                    <p:spPr>
                      <a:xfrm>
                        <a:off x="1996397" y="5273260"/>
                        <a:ext cx="746532" cy="667315"/>
                      </a:xfrm>
                      <a:prstGeom prst="rect">
                        <a:avLst/>
                      </a:prstGeom>
                    </p:spPr>
                  </p:pic>
                </p:oleObj>
              </mc:Fallback>
            </mc:AlternateContent>
          </a:graphicData>
        </a:graphic>
      </p:graphicFrame>
      <p:graphicFrame>
        <p:nvGraphicFramePr>
          <p:cNvPr id="55" name="Object 54"/>
          <p:cNvGraphicFramePr>
            <a:graphicFrameLocks noChangeAspect="1"/>
          </p:cNvGraphicFramePr>
          <p:nvPr>
            <p:extLst>
              <p:ext uri="{D42A27DB-BD31-4B8C-83A1-F6EECF244321}">
                <p14:modId xmlns:p14="http://schemas.microsoft.com/office/powerpoint/2010/main" val="3180591142"/>
              </p:ext>
            </p:extLst>
          </p:nvPr>
        </p:nvGraphicFramePr>
        <p:xfrm>
          <a:off x="4366377" y="5270176"/>
          <a:ext cx="710004" cy="667315"/>
        </p:xfrm>
        <a:graphic>
          <a:graphicData uri="http://schemas.openxmlformats.org/presentationml/2006/ole">
            <mc:AlternateContent xmlns:mc="http://schemas.openxmlformats.org/markup-compatibility/2006">
              <mc:Choice xmlns:v="urn:schemas-microsoft-com:vml" Requires="v">
                <p:oleObj spid="_x0000_s2140170" name="משוואה" r:id="rId21" imgW="241200" imgH="253800" progId="Equation.3">
                  <p:embed/>
                </p:oleObj>
              </mc:Choice>
              <mc:Fallback>
                <p:oleObj name="משוואה" r:id="rId21" imgW="241200" imgH="253800" progId="Equation.3">
                  <p:embed/>
                  <p:pic>
                    <p:nvPicPr>
                      <p:cNvPr id="0" name=""/>
                      <p:cNvPicPr/>
                      <p:nvPr/>
                    </p:nvPicPr>
                    <p:blipFill>
                      <a:blip r:embed="rId22"/>
                      <a:stretch>
                        <a:fillRect/>
                      </a:stretch>
                    </p:blipFill>
                    <p:spPr>
                      <a:xfrm>
                        <a:off x="4366377" y="5270176"/>
                        <a:ext cx="710004" cy="667315"/>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3297408343"/>
              </p:ext>
            </p:extLst>
          </p:nvPr>
        </p:nvGraphicFramePr>
        <p:xfrm>
          <a:off x="3910360" y="1935575"/>
          <a:ext cx="635077" cy="667562"/>
        </p:xfrm>
        <a:graphic>
          <a:graphicData uri="http://schemas.openxmlformats.org/presentationml/2006/ole">
            <mc:AlternateContent xmlns:mc="http://schemas.openxmlformats.org/markup-compatibility/2006">
              <mc:Choice xmlns:v="urn:schemas-microsoft-com:vml" Requires="v">
                <p:oleObj spid="_x0000_s2140171" name="משוואה" r:id="rId23" imgW="215640" imgH="253800" progId="Equation.3">
                  <p:embed/>
                </p:oleObj>
              </mc:Choice>
              <mc:Fallback>
                <p:oleObj name="משוואה" r:id="rId23" imgW="215640" imgH="253800" progId="Equation.3">
                  <p:embed/>
                  <p:pic>
                    <p:nvPicPr>
                      <p:cNvPr id="0" name=""/>
                      <p:cNvPicPr/>
                      <p:nvPr/>
                    </p:nvPicPr>
                    <p:blipFill>
                      <a:blip r:embed="rId24"/>
                      <a:stretch>
                        <a:fillRect/>
                      </a:stretch>
                    </p:blipFill>
                    <p:spPr>
                      <a:xfrm>
                        <a:off x="3910360" y="1935575"/>
                        <a:ext cx="635077" cy="667562"/>
                      </a:xfrm>
                      <a:prstGeom prst="rect">
                        <a:avLst/>
                      </a:prstGeom>
                    </p:spPr>
                  </p:pic>
                </p:oleObj>
              </mc:Fallback>
            </mc:AlternateContent>
          </a:graphicData>
        </a:graphic>
      </p:graphicFrame>
      <p:graphicFrame>
        <p:nvGraphicFramePr>
          <p:cNvPr id="59" name="Object 58"/>
          <p:cNvGraphicFramePr>
            <a:graphicFrameLocks noChangeAspect="1"/>
          </p:cNvGraphicFramePr>
          <p:nvPr>
            <p:extLst>
              <p:ext uri="{D42A27DB-BD31-4B8C-83A1-F6EECF244321}">
                <p14:modId xmlns:p14="http://schemas.microsoft.com/office/powerpoint/2010/main" val="2872288537"/>
              </p:ext>
            </p:extLst>
          </p:nvPr>
        </p:nvGraphicFramePr>
        <p:xfrm>
          <a:off x="3330437" y="4365575"/>
          <a:ext cx="747507" cy="562900"/>
        </p:xfrm>
        <a:graphic>
          <a:graphicData uri="http://schemas.openxmlformats.org/presentationml/2006/ole">
            <mc:AlternateContent xmlns:mc="http://schemas.openxmlformats.org/markup-compatibility/2006">
              <mc:Choice xmlns:v="urn:schemas-microsoft-com:vml" Requires="v">
                <p:oleObj spid="_x0000_s2140172" name="Equation" r:id="rId25" imgW="330120" imgH="419040" progId="Equation.3">
                  <p:embed/>
                </p:oleObj>
              </mc:Choice>
              <mc:Fallback>
                <p:oleObj name="Equation" r:id="rId25" imgW="330120" imgH="419040" progId="Equation.3">
                  <p:embed/>
                  <p:pic>
                    <p:nvPicPr>
                      <p:cNvPr id="0" name=""/>
                      <p:cNvPicPr/>
                      <p:nvPr/>
                    </p:nvPicPr>
                    <p:blipFill>
                      <a:blip r:embed="rId26"/>
                      <a:stretch>
                        <a:fillRect/>
                      </a:stretch>
                    </p:blipFill>
                    <p:spPr>
                      <a:xfrm>
                        <a:off x="3330437" y="4365575"/>
                        <a:ext cx="747507" cy="562900"/>
                      </a:xfrm>
                      <a:prstGeom prst="rect">
                        <a:avLst/>
                      </a:prstGeom>
                    </p:spPr>
                  </p:pic>
                </p:oleObj>
              </mc:Fallback>
            </mc:AlternateContent>
          </a:graphicData>
        </a:graphic>
      </p:graphicFrame>
      <p:sp>
        <p:nvSpPr>
          <p:cNvPr id="57" name="TextBox 56"/>
          <p:cNvSpPr txBox="1"/>
          <p:nvPr/>
        </p:nvSpPr>
        <p:spPr>
          <a:xfrm>
            <a:off x="2698037" y="6322021"/>
            <a:ext cx="3962400" cy="338554"/>
          </a:xfrm>
          <a:prstGeom prst="rect">
            <a:avLst/>
          </a:prstGeom>
          <a:noFill/>
        </p:spPr>
        <p:txBody>
          <a:bodyPr wrap="square" rtlCol="0">
            <a:spAutoFit/>
          </a:bodyPr>
          <a:lstStyle/>
          <a:p>
            <a:r>
              <a:rPr lang="en-US" dirty="0" smtClean="0">
                <a:latin typeface="Comic Sans MS"/>
              </a:rPr>
              <a:t>N. </a:t>
            </a:r>
            <a:r>
              <a:rPr lang="en-US" dirty="0" err="1" smtClean="0">
                <a:latin typeface="Comic Sans MS"/>
              </a:rPr>
              <a:t>Aharon</a:t>
            </a:r>
            <a:r>
              <a:rPr lang="en-US" dirty="0" smtClean="0">
                <a:latin typeface="Comic Sans MS"/>
              </a:rPr>
              <a:t>, I. </a:t>
            </a:r>
            <a:r>
              <a:rPr lang="en-US" dirty="0" smtClean="0">
                <a:latin typeface="Comic Sans MS"/>
              </a:rPr>
              <a:t>Cohen, AR in preparation</a:t>
            </a:r>
            <a:endParaRPr lang="en-US" dirty="0">
              <a:latin typeface="Comic Sans MS"/>
            </a:endParaRPr>
          </a:p>
        </p:txBody>
      </p:sp>
    </p:spTree>
    <p:extLst>
      <p:ext uri="{BB962C8B-B14F-4D97-AF65-F5344CB8AC3E}">
        <p14:creationId xmlns:p14="http://schemas.microsoft.com/office/powerpoint/2010/main" val="41359815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765437" y="315575"/>
            <a:ext cx="8325000" cy="405000"/>
          </a:xfrm>
          <a:prstGeom prst="rect">
            <a:avLst/>
          </a:prstGeom>
          <a:noFill/>
          <a:ln w="9525">
            <a:noFill/>
            <a:miter lim="800000"/>
            <a:headEnd/>
            <a:tailEnd/>
          </a:ln>
          <a:effectLst>
            <a:outerShdw blurRad="63500" dist="107763" dir="2700000" algn="ctr" rotWithShape="0">
              <a:schemeClr val="bg1">
                <a:alpha val="75000"/>
              </a:schemeClr>
            </a:outerShdw>
          </a:effectLst>
        </p:spPr>
        <p:txBody>
          <a:bodyPr anchor="ctr">
            <a:prstTxWarp prst="textNoShape">
              <a:avLst/>
            </a:prstTxWarp>
          </a:bodyPr>
          <a:lstStyle/>
          <a:p>
            <a:pPr algn="ctr" rtl="1" eaLnBrk="1" hangingPunct="1">
              <a:lnSpc>
                <a:spcPct val="100000"/>
              </a:lnSpc>
            </a:pPr>
            <a:r>
              <a:rPr lang="en-US" sz="2800" dirty="0" smtClean="0">
                <a:latin typeface="Comic Sans MS" charset="0"/>
              </a:rPr>
              <a:t>Dressed states – Noise sources</a:t>
            </a:r>
            <a:endParaRPr lang="de-DE" sz="2800" dirty="0">
              <a:latin typeface="Comic Sans MS" charset="0"/>
            </a:endParaRPr>
          </a:p>
        </p:txBody>
      </p:sp>
      <p:sp>
        <p:nvSpPr>
          <p:cNvPr id="2" name="Footer Placeholder 1"/>
          <p:cNvSpPr>
            <a:spLocks noGrp="1"/>
          </p:cNvSpPr>
          <p:nvPr>
            <p:ph type="ftr" idx="11"/>
          </p:nvPr>
        </p:nvSpPr>
        <p:spPr/>
        <p:txBody>
          <a:bodyPr/>
          <a:lstStyle/>
          <a:p>
            <a:pPr>
              <a:defRPr/>
            </a:pPr>
            <a:r>
              <a:rPr lang="da-DK" dirty="0" smtClean="0"/>
              <a:t>PSAS2016 </a:t>
            </a:r>
            <a:r>
              <a:rPr lang="da-DK" dirty="0" smtClean="0"/>
              <a:t>I  </a:t>
            </a:r>
            <a:r>
              <a:rPr lang="da-DK" dirty="0" smtClean="0"/>
              <a:t>24.05.2016</a:t>
            </a:r>
            <a:endParaRPr lang="en-GB" dirty="0"/>
          </a:p>
        </p:txBody>
      </p:sp>
      <p:grpSp>
        <p:nvGrpSpPr>
          <p:cNvPr id="25" name="Group 24"/>
          <p:cNvGrpSpPr/>
          <p:nvPr/>
        </p:nvGrpSpPr>
        <p:grpSpPr>
          <a:xfrm>
            <a:off x="1845437" y="1125575"/>
            <a:ext cx="5985000" cy="4733299"/>
            <a:chOff x="4739027" y="1509564"/>
            <a:chExt cx="4741205" cy="3889280"/>
          </a:xfrm>
        </p:grpSpPr>
        <p:grpSp>
          <p:nvGrpSpPr>
            <p:cNvPr id="26" name="Group 25"/>
            <p:cNvGrpSpPr/>
            <p:nvPr/>
          </p:nvGrpSpPr>
          <p:grpSpPr>
            <a:xfrm>
              <a:off x="4739027" y="1823136"/>
              <a:ext cx="4306187" cy="3332627"/>
              <a:chOff x="610493" y="774735"/>
              <a:chExt cx="8083426" cy="5091393"/>
            </a:xfrm>
          </p:grpSpPr>
          <p:cxnSp>
            <p:nvCxnSpPr>
              <p:cNvPr id="36" name="Straight Connector 35"/>
              <p:cNvCxnSpPr/>
              <p:nvPr/>
            </p:nvCxnSpPr>
            <p:spPr>
              <a:xfrm>
                <a:off x="6642436" y="5866128"/>
                <a:ext cx="1662842" cy="0"/>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162107" y="5454004"/>
                <a:ext cx="2531812" cy="17962"/>
              </a:xfrm>
              <a:prstGeom prst="line">
                <a:avLst/>
              </a:prstGeom>
              <a:ln w="25400">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976921" y="1099900"/>
                <a:ext cx="1152799" cy="0"/>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90390" y="1446851"/>
                <a:ext cx="388569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10493" y="5448182"/>
                <a:ext cx="1586438" cy="11643"/>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659237" y="5448182"/>
                <a:ext cx="1586438" cy="11643"/>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flipV="1">
                <a:off x="3756316" y="2590265"/>
                <a:ext cx="1593947" cy="2857917"/>
              </a:xfrm>
              <a:prstGeom prst="straightConnector1">
                <a:avLst/>
              </a:prstGeom>
              <a:ln w="38100">
                <a:solidFill>
                  <a:schemeClr val="accent6">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1527368" y="774735"/>
                <a:ext cx="2499905" cy="4697231"/>
              </a:xfrm>
              <a:prstGeom prst="straightConnector1">
                <a:avLst/>
              </a:prstGeom>
              <a:ln w="3810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44" name="Object 43"/>
              <p:cNvGraphicFramePr>
                <a:graphicFrameLocks noChangeAspect="1"/>
              </p:cNvGraphicFramePr>
              <p:nvPr>
                <p:extLst>
                  <p:ext uri="{D42A27DB-BD31-4B8C-83A1-F6EECF244321}">
                    <p14:modId xmlns:p14="http://schemas.microsoft.com/office/powerpoint/2010/main" val="4113574219"/>
                  </p:ext>
                </p:extLst>
              </p:nvPr>
            </p:nvGraphicFramePr>
            <p:xfrm>
              <a:off x="864912" y="3274479"/>
              <a:ext cx="1245132" cy="743627"/>
            </p:xfrm>
            <a:graphic>
              <a:graphicData uri="http://schemas.openxmlformats.org/presentationml/2006/ole">
                <mc:AlternateContent xmlns:mc="http://schemas.openxmlformats.org/markup-compatibility/2006">
                  <mc:Choice xmlns:v="urn:schemas-microsoft-com:vml" Requires="v">
                    <p:oleObj spid="_x0000_s2141185" name="משוואה" r:id="rId4" imgW="342720" imgH="215640" progId="Equation.3">
                      <p:embed/>
                    </p:oleObj>
                  </mc:Choice>
                  <mc:Fallback>
                    <p:oleObj name="משוואה" r:id="rId4" imgW="342720" imgH="215640" progId="Equation.3">
                      <p:embed/>
                      <p:pic>
                        <p:nvPicPr>
                          <p:cNvPr id="0" name=""/>
                          <p:cNvPicPr/>
                          <p:nvPr/>
                        </p:nvPicPr>
                        <p:blipFill>
                          <a:blip r:embed="rId5"/>
                          <a:stretch>
                            <a:fillRect/>
                          </a:stretch>
                        </p:blipFill>
                        <p:spPr>
                          <a:xfrm>
                            <a:off x="864912" y="3274479"/>
                            <a:ext cx="1245132" cy="743627"/>
                          </a:xfrm>
                          <a:prstGeom prst="rect">
                            <a:avLst/>
                          </a:prstGeom>
                        </p:spPr>
                      </p:pic>
                    </p:oleObj>
                  </mc:Fallback>
                </mc:AlternateContent>
              </a:graphicData>
            </a:graphic>
          </p:graphicFrame>
          <p:cxnSp>
            <p:nvCxnSpPr>
              <p:cNvPr id="45" name="Straight Connector 44"/>
              <p:cNvCxnSpPr/>
              <p:nvPr/>
            </p:nvCxnSpPr>
            <p:spPr>
              <a:xfrm>
                <a:off x="6308909" y="5495171"/>
                <a:ext cx="324325" cy="370957"/>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260166" y="5080483"/>
                <a:ext cx="519280" cy="367698"/>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805130" y="5080485"/>
                <a:ext cx="1021270" cy="0"/>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528456" y="1099900"/>
                <a:ext cx="480853" cy="335307"/>
              </a:xfrm>
              <a:prstGeom prst="line">
                <a:avLst/>
              </a:prstGeom>
              <a:ln w="285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188173" y="1099900"/>
                <a:ext cx="549916" cy="767987"/>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711583" y="1867883"/>
                <a:ext cx="1702124" cy="0"/>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8418961" y="1880978"/>
                <a:ext cx="39280" cy="3971668"/>
              </a:xfrm>
              <a:prstGeom prst="straightConnector1">
                <a:avLst/>
              </a:prstGeom>
              <a:ln w="28575">
                <a:solidFill>
                  <a:srgbClr val="FF0000"/>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6821216" y="3365164"/>
                <a:ext cx="1716569" cy="919788"/>
              </a:xfrm>
              <a:prstGeom prst="rect">
                <a:avLst/>
              </a:prstGeom>
              <a:noFill/>
            </p:spPr>
            <p:txBody>
              <a:bodyPr wrap="square" rtlCol="0">
                <a:spAutoFit/>
              </a:bodyPr>
              <a:lstStyle/>
              <a:p>
                <a:pPr algn="ctr"/>
                <a:r>
                  <a:rPr lang="en-US" dirty="0" smtClean="0">
                    <a:latin typeface="Cambria Math" panose="02040503050406030204" pitchFamily="18" charset="0"/>
                    <a:ea typeface="Cambria Math" panose="02040503050406030204" pitchFamily="18" charset="0"/>
                  </a:rPr>
                  <a:t>Robust qubit </a:t>
                </a:r>
                <a:endParaRPr lang="en-US" dirty="0">
                  <a:latin typeface="Cambria Math" panose="02040503050406030204" pitchFamily="18" charset="0"/>
                  <a:ea typeface="Cambria Math" panose="02040503050406030204" pitchFamily="18" charset="0"/>
                </a:endParaRPr>
              </a:p>
            </p:txBody>
          </p:sp>
        </p:grpSp>
        <p:graphicFrame>
          <p:nvGraphicFramePr>
            <p:cNvPr id="27" name="Object 26"/>
            <p:cNvGraphicFramePr>
              <a:graphicFrameLocks noChangeAspect="1"/>
            </p:cNvGraphicFramePr>
            <p:nvPr>
              <p:extLst>
                <p:ext uri="{D42A27DB-BD31-4B8C-83A1-F6EECF244321}">
                  <p14:modId xmlns:p14="http://schemas.microsoft.com/office/powerpoint/2010/main" val="1765266632"/>
                </p:ext>
              </p:extLst>
            </p:nvPr>
          </p:nvGraphicFramePr>
          <p:xfrm>
            <a:off x="7118614" y="1509564"/>
            <a:ext cx="571769" cy="462526"/>
          </p:xfrm>
          <a:graphic>
            <a:graphicData uri="http://schemas.openxmlformats.org/presentationml/2006/ole">
              <mc:AlternateContent xmlns:mc="http://schemas.openxmlformats.org/markup-compatibility/2006">
                <mc:Choice xmlns:v="urn:schemas-microsoft-com:vml" Requires="v">
                  <p:oleObj spid="_x0000_s2141186" name="משוואה" r:id="rId6" imgW="330120" imgH="419040" progId="Equation.3">
                    <p:embed/>
                  </p:oleObj>
                </mc:Choice>
                <mc:Fallback>
                  <p:oleObj name="משוואה" r:id="rId6" imgW="330120" imgH="419040" progId="Equation.3">
                    <p:embed/>
                    <p:pic>
                      <p:nvPicPr>
                        <p:cNvPr id="0" name=""/>
                        <p:cNvPicPr/>
                        <p:nvPr/>
                      </p:nvPicPr>
                      <p:blipFill>
                        <a:blip r:embed="rId7"/>
                        <a:stretch>
                          <a:fillRect/>
                        </a:stretch>
                      </p:blipFill>
                      <p:spPr>
                        <a:xfrm>
                          <a:off x="7118614" y="1509564"/>
                          <a:ext cx="571769" cy="462526"/>
                        </a:xfrm>
                        <a:prstGeom prst="rect">
                          <a:avLst/>
                        </a:prstGeom>
                      </p:spPr>
                    </p:pic>
                  </p:oleObj>
                </mc:Fallback>
              </mc:AlternateContent>
            </a:graphicData>
          </a:graphic>
        </p:graphicFrame>
        <p:cxnSp>
          <p:nvCxnSpPr>
            <p:cNvPr id="28" name="Straight Connector 27"/>
            <p:cNvCxnSpPr/>
            <p:nvPr/>
          </p:nvCxnSpPr>
          <p:spPr>
            <a:xfrm>
              <a:off x="5835227" y="2236017"/>
              <a:ext cx="955695" cy="7713"/>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850787" y="2996835"/>
              <a:ext cx="955695" cy="7713"/>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graphicFrame>
          <p:nvGraphicFramePr>
            <p:cNvPr id="30" name="Object 29"/>
            <p:cNvGraphicFramePr>
              <a:graphicFrameLocks noChangeAspect="1"/>
            </p:cNvGraphicFramePr>
            <p:nvPr>
              <p:extLst>
                <p:ext uri="{D42A27DB-BD31-4B8C-83A1-F6EECF244321}">
                  <p14:modId xmlns:p14="http://schemas.microsoft.com/office/powerpoint/2010/main" val="2753756703"/>
                </p:ext>
              </p:extLst>
            </p:nvPr>
          </p:nvGraphicFramePr>
          <p:xfrm>
            <a:off x="5507702" y="2450650"/>
            <a:ext cx="287592" cy="344181"/>
          </p:xfrm>
          <a:graphic>
            <a:graphicData uri="http://schemas.openxmlformats.org/presentationml/2006/ole">
              <mc:AlternateContent xmlns:mc="http://schemas.openxmlformats.org/markup-compatibility/2006">
                <mc:Choice xmlns:v="urn:schemas-microsoft-com:vml" Requires="v">
                  <p:oleObj spid="_x0000_s2141187" name="Equation" r:id="rId8" imgW="139700" imgH="165100" progId="Equation.3">
                    <p:embed/>
                  </p:oleObj>
                </mc:Choice>
                <mc:Fallback>
                  <p:oleObj name="Equation" r:id="rId8" imgW="139700" imgH="165100" progId="Equation.3">
                    <p:embed/>
                    <p:pic>
                      <p:nvPicPr>
                        <p:cNvPr id="0" name=""/>
                        <p:cNvPicPr/>
                        <p:nvPr/>
                      </p:nvPicPr>
                      <p:blipFill>
                        <a:blip r:embed="rId9"/>
                        <a:stretch>
                          <a:fillRect/>
                        </a:stretch>
                      </p:blipFill>
                      <p:spPr>
                        <a:xfrm>
                          <a:off x="5507702" y="2450650"/>
                          <a:ext cx="287592" cy="344181"/>
                        </a:xfrm>
                        <a:prstGeom prst="rect">
                          <a:avLst/>
                        </a:prstGeom>
                      </p:spPr>
                    </p:pic>
                  </p:oleObj>
                </mc:Fallback>
              </mc:AlternateContent>
            </a:graphicData>
          </a:graphic>
        </p:graphicFrame>
        <p:cxnSp>
          <p:nvCxnSpPr>
            <p:cNvPr id="31" name="Straight Connector 30"/>
            <p:cNvCxnSpPr/>
            <p:nvPr/>
          </p:nvCxnSpPr>
          <p:spPr>
            <a:xfrm>
              <a:off x="5863951" y="1790795"/>
              <a:ext cx="955695" cy="7713"/>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940577693"/>
                </p:ext>
              </p:extLst>
            </p:nvPr>
          </p:nvGraphicFramePr>
          <p:xfrm>
            <a:off x="5371599" y="1708286"/>
            <a:ext cx="470430" cy="634059"/>
          </p:xfrm>
          <a:graphic>
            <a:graphicData uri="http://schemas.openxmlformats.org/presentationml/2006/ole">
              <mc:AlternateContent xmlns:mc="http://schemas.openxmlformats.org/markup-compatibility/2006">
                <mc:Choice xmlns:v="urn:schemas-microsoft-com:vml" Requires="v">
                  <p:oleObj spid="_x0000_s2141188" name="משוואה" r:id="rId10" imgW="279360" imgH="393480" progId="Equation.3">
                    <p:embed/>
                  </p:oleObj>
                </mc:Choice>
                <mc:Fallback>
                  <p:oleObj name="משוואה" r:id="rId10" imgW="279360" imgH="393480" progId="Equation.3">
                    <p:embed/>
                    <p:pic>
                      <p:nvPicPr>
                        <p:cNvPr id="0" name=""/>
                        <p:cNvPicPr/>
                        <p:nvPr/>
                      </p:nvPicPr>
                      <p:blipFill>
                        <a:blip r:embed="rId11"/>
                        <a:stretch>
                          <a:fillRect/>
                        </a:stretch>
                      </p:blipFill>
                      <p:spPr>
                        <a:xfrm>
                          <a:off x="5371599" y="1708286"/>
                          <a:ext cx="470430" cy="634059"/>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45260050"/>
                </p:ext>
              </p:extLst>
            </p:nvPr>
          </p:nvGraphicFramePr>
          <p:xfrm>
            <a:off x="6821251" y="3490999"/>
            <a:ext cx="663304" cy="486749"/>
          </p:xfrm>
          <a:graphic>
            <a:graphicData uri="http://schemas.openxmlformats.org/presentationml/2006/ole">
              <mc:AlternateContent xmlns:mc="http://schemas.openxmlformats.org/markup-compatibility/2006">
                <mc:Choice xmlns:v="urn:schemas-microsoft-com:vml" Requires="v">
                  <p:oleObj spid="_x0000_s2141189" name="משוואה" r:id="rId12" imgW="342720" imgH="215640" progId="Equation.3">
                    <p:embed/>
                  </p:oleObj>
                </mc:Choice>
                <mc:Fallback>
                  <p:oleObj name="משוואה" r:id="rId12" imgW="342720" imgH="215640" progId="Equation.3">
                    <p:embed/>
                    <p:pic>
                      <p:nvPicPr>
                        <p:cNvPr id="0" name=""/>
                        <p:cNvPicPr/>
                        <p:nvPr/>
                      </p:nvPicPr>
                      <p:blipFill>
                        <a:blip r:embed="rId13"/>
                        <a:stretch>
                          <a:fillRect/>
                        </a:stretch>
                      </p:blipFill>
                      <p:spPr>
                        <a:xfrm>
                          <a:off x="6821251" y="3490999"/>
                          <a:ext cx="663304" cy="486749"/>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451772127"/>
                </p:ext>
              </p:extLst>
            </p:nvPr>
          </p:nvGraphicFramePr>
          <p:xfrm>
            <a:off x="8130566" y="2533380"/>
            <a:ext cx="571769" cy="536903"/>
          </p:xfrm>
          <a:graphic>
            <a:graphicData uri="http://schemas.openxmlformats.org/presentationml/2006/ole">
              <mc:AlternateContent xmlns:mc="http://schemas.openxmlformats.org/markup-compatibility/2006">
                <mc:Choice xmlns:v="urn:schemas-microsoft-com:vml" Requires="v">
                  <p:oleObj spid="_x0000_s2141190" name="משוואה" r:id="rId14" imgW="330120" imgH="419040" progId="Equation.3">
                    <p:embed/>
                  </p:oleObj>
                </mc:Choice>
                <mc:Fallback>
                  <p:oleObj name="משוואה" r:id="rId14" imgW="330120" imgH="419040" progId="Equation.3">
                    <p:embed/>
                    <p:pic>
                      <p:nvPicPr>
                        <p:cNvPr id="0" name=""/>
                        <p:cNvPicPr/>
                        <p:nvPr/>
                      </p:nvPicPr>
                      <p:blipFill>
                        <a:blip r:embed="rId15"/>
                        <a:stretch>
                          <a:fillRect/>
                        </a:stretch>
                      </p:blipFill>
                      <p:spPr>
                        <a:xfrm>
                          <a:off x="8130566" y="2533380"/>
                          <a:ext cx="571769" cy="536903"/>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846322886"/>
                </p:ext>
              </p:extLst>
            </p:nvPr>
          </p:nvGraphicFramePr>
          <p:xfrm>
            <a:off x="8908463" y="4861942"/>
            <a:ext cx="571769" cy="536902"/>
          </p:xfrm>
          <a:graphic>
            <a:graphicData uri="http://schemas.openxmlformats.org/presentationml/2006/ole">
              <mc:AlternateContent xmlns:mc="http://schemas.openxmlformats.org/markup-compatibility/2006">
                <mc:Choice xmlns:v="urn:schemas-microsoft-com:vml" Requires="v">
                  <p:oleObj spid="_x0000_s2141191" name="משוואה" r:id="rId16" imgW="330120" imgH="419040" progId="Equation.3">
                    <p:embed/>
                  </p:oleObj>
                </mc:Choice>
                <mc:Fallback>
                  <p:oleObj name="משוואה" r:id="rId16" imgW="330120" imgH="419040" progId="Equation.3">
                    <p:embed/>
                    <p:pic>
                      <p:nvPicPr>
                        <p:cNvPr id="0" name=""/>
                        <p:cNvPicPr/>
                        <p:nvPr/>
                      </p:nvPicPr>
                      <p:blipFill>
                        <a:blip r:embed="rId17"/>
                        <a:stretch>
                          <a:fillRect/>
                        </a:stretch>
                      </p:blipFill>
                      <p:spPr>
                        <a:xfrm>
                          <a:off x="8908463" y="4861942"/>
                          <a:ext cx="571769" cy="536902"/>
                        </a:xfrm>
                        <a:prstGeom prst="rect">
                          <a:avLst/>
                        </a:prstGeom>
                      </p:spPr>
                    </p:pic>
                  </p:oleObj>
                </mc:Fallback>
              </mc:AlternateContent>
            </a:graphicData>
          </a:graphic>
        </p:graphicFrame>
      </p:grpSp>
      <p:graphicFrame>
        <p:nvGraphicFramePr>
          <p:cNvPr id="53" name="Object 52"/>
          <p:cNvGraphicFramePr>
            <a:graphicFrameLocks noChangeAspect="1"/>
          </p:cNvGraphicFramePr>
          <p:nvPr>
            <p:extLst>
              <p:ext uri="{D42A27DB-BD31-4B8C-83A1-F6EECF244321}">
                <p14:modId xmlns:p14="http://schemas.microsoft.com/office/powerpoint/2010/main" val="3650833012"/>
              </p:ext>
            </p:extLst>
          </p:nvPr>
        </p:nvGraphicFramePr>
        <p:xfrm>
          <a:off x="7335437" y="2025575"/>
          <a:ext cx="747507" cy="653416"/>
        </p:xfrm>
        <a:graphic>
          <a:graphicData uri="http://schemas.openxmlformats.org/presentationml/2006/ole">
            <mc:AlternateContent xmlns:mc="http://schemas.openxmlformats.org/markup-compatibility/2006">
              <mc:Choice xmlns:v="urn:schemas-microsoft-com:vml" Requires="v">
                <p:oleObj spid="_x0000_s2141192" name="משוואה" r:id="rId18" imgW="330120" imgH="419040" progId="Equation.3">
                  <p:embed/>
                </p:oleObj>
              </mc:Choice>
              <mc:Fallback>
                <p:oleObj name="משוואה" r:id="rId18" imgW="330120" imgH="419040" progId="Equation.3">
                  <p:embed/>
                  <p:pic>
                    <p:nvPicPr>
                      <p:cNvPr id="0" name=""/>
                      <p:cNvPicPr/>
                      <p:nvPr/>
                    </p:nvPicPr>
                    <p:blipFill>
                      <a:blip r:embed="rId17"/>
                      <a:stretch>
                        <a:fillRect/>
                      </a:stretch>
                    </p:blipFill>
                    <p:spPr>
                      <a:xfrm>
                        <a:off x="7335437" y="2025575"/>
                        <a:ext cx="747507" cy="653416"/>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4023360463"/>
              </p:ext>
            </p:extLst>
          </p:nvPr>
        </p:nvGraphicFramePr>
        <p:xfrm>
          <a:off x="1996397" y="5273260"/>
          <a:ext cx="746532" cy="667315"/>
        </p:xfrm>
        <a:graphic>
          <a:graphicData uri="http://schemas.openxmlformats.org/presentationml/2006/ole">
            <mc:AlternateContent xmlns:mc="http://schemas.openxmlformats.org/markup-compatibility/2006">
              <mc:Choice xmlns:v="urn:schemas-microsoft-com:vml" Requires="v">
                <p:oleObj spid="_x0000_s2141193" name="משוואה" r:id="rId19" imgW="253800" imgH="253800" progId="Equation.3">
                  <p:embed/>
                </p:oleObj>
              </mc:Choice>
              <mc:Fallback>
                <p:oleObj name="משוואה" r:id="rId19" imgW="253800" imgH="253800" progId="Equation.3">
                  <p:embed/>
                  <p:pic>
                    <p:nvPicPr>
                      <p:cNvPr id="0" name=""/>
                      <p:cNvPicPr/>
                      <p:nvPr/>
                    </p:nvPicPr>
                    <p:blipFill>
                      <a:blip r:embed="rId20"/>
                      <a:stretch>
                        <a:fillRect/>
                      </a:stretch>
                    </p:blipFill>
                    <p:spPr>
                      <a:xfrm>
                        <a:off x="1996397" y="5273260"/>
                        <a:ext cx="746532" cy="667315"/>
                      </a:xfrm>
                      <a:prstGeom prst="rect">
                        <a:avLst/>
                      </a:prstGeom>
                    </p:spPr>
                  </p:pic>
                </p:oleObj>
              </mc:Fallback>
            </mc:AlternateContent>
          </a:graphicData>
        </a:graphic>
      </p:graphicFrame>
      <p:graphicFrame>
        <p:nvGraphicFramePr>
          <p:cNvPr id="55" name="Object 54"/>
          <p:cNvGraphicFramePr>
            <a:graphicFrameLocks noChangeAspect="1"/>
          </p:cNvGraphicFramePr>
          <p:nvPr>
            <p:extLst>
              <p:ext uri="{D42A27DB-BD31-4B8C-83A1-F6EECF244321}">
                <p14:modId xmlns:p14="http://schemas.microsoft.com/office/powerpoint/2010/main" val="3549961801"/>
              </p:ext>
            </p:extLst>
          </p:nvPr>
        </p:nvGraphicFramePr>
        <p:xfrm>
          <a:off x="4366377" y="5270176"/>
          <a:ext cx="710004" cy="667315"/>
        </p:xfrm>
        <a:graphic>
          <a:graphicData uri="http://schemas.openxmlformats.org/presentationml/2006/ole">
            <mc:AlternateContent xmlns:mc="http://schemas.openxmlformats.org/markup-compatibility/2006">
              <mc:Choice xmlns:v="urn:schemas-microsoft-com:vml" Requires="v">
                <p:oleObj spid="_x0000_s2141194" name="משוואה" r:id="rId21" imgW="241200" imgH="253800" progId="Equation.3">
                  <p:embed/>
                </p:oleObj>
              </mc:Choice>
              <mc:Fallback>
                <p:oleObj name="משוואה" r:id="rId21" imgW="241200" imgH="253800" progId="Equation.3">
                  <p:embed/>
                  <p:pic>
                    <p:nvPicPr>
                      <p:cNvPr id="0" name=""/>
                      <p:cNvPicPr/>
                      <p:nvPr/>
                    </p:nvPicPr>
                    <p:blipFill>
                      <a:blip r:embed="rId22"/>
                      <a:stretch>
                        <a:fillRect/>
                      </a:stretch>
                    </p:blipFill>
                    <p:spPr>
                      <a:xfrm>
                        <a:off x="4366377" y="5270176"/>
                        <a:ext cx="710004" cy="667315"/>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3794298362"/>
              </p:ext>
            </p:extLst>
          </p:nvPr>
        </p:nvGraphicFramePr>
        <p:xfrm>
          <a:off x="3910360" y="1935575"/>
          <a:ext cx="635077" cy="667562"/>
        </p:xfrm>
        <a:graphic>
          <a:graphicData uri="http://schemas.openxmlformats.org/presentationml/2006/ole">
            <mc:AlternateContent xmlns:mc="http://schemas.openxmlformats.org/markup-compatibility/2006">
              <mc:Choice xmlns:v="urn:schemas-microsoft-com:vml" Requires="v">
                <p:oleObj spid="_x0000_s2141195" name="משוואה" r:id="rId23" imgW="215640" imgH="253800" progId="Equation.3">
                  <p:embed/>
                </p:oleObj>
              </mc:Choice>
              <mc:Fallback>
                <p:oleObj name="משוואה" r:id="rId23" imgW="215640" imgH="253800" progId="Equation.3">
                  <p:embed/>
                  <p:pic>
                    <p:nvPicPr>
                      <p:cNvPr id="0" name=""/>
                      <p:cNvPicPr/>
                      <p:nvPr/>
                    </p:nvPicPr>
                    <p:blipFill>
                      <a:blip r:embed="rId24"/>
                      <a:stretch>
                        <a:fillRect/>
                      </a:stretch>
                    </p:blipFill>
                    <p:spPr>
                      <a:xfrm>
                        <a:off x="3910360" y="1935575"/>
                        <a:ext cx="635077" cy="667562"/>
                      </a:xfrm>
                      <a:prstGeom prst="rect">
                        <a:avLst/>
                      </a:prstGeom>
                    </p:spPr>
                  </p:pic>
                </p:oleObj>
              </mc:Fallback>
            </mc:AlternateContent>
          </a:graphicData>
        </a:graphic>
      </p:graphicFrame>
      <p:graphicFrame>
        <p:nvGraphicFramePr>
          <p:cNvPr id="59" name="Object 58"/>
          <p:cNvGraphicFramePr>
            <a:graphicFrameLocks noChangeAspect="1"/>
          </p:cNvGraphicFramePr>
          <p:nvPr>
            <p:extLst>
              <p:ext uri="{D42A27DB-BD31-4B8C-83A1-F6EECF244321}">
                <p14:modId xmlns:p14="http://schemas.microsoft.com/office/powerpoint/2010/main" val="1912338815"/>
              </p:ext>
            </p:extLst>
          </p:nvPr>
        </p:nvGraphicFramePr>
        <p:xfrm>
          <a:off x="3330437" y="4365575"/>
          <a:ext cx="747507" cy="562900"/>
        </p:xfrm>
        <a:graphic>
          <a:graphicData uri="http://schemas.openxmlformats.org/presentationml/2006/ole">
            <mc:AlternateContent xmlns:mc="http://schemas.openxmlformats.org/markup-compatibility/2006">
              <mc:Choice xmlns:v="urn:schemas-microsoft-com:vml" Requires="v">
                <p:oleObj spid="_x0000_s2141196" name="Equation" r:id="rId25" imgW="330120" imgH="419040" progId="Equation.3">
                  <p:embed/>
                </p:oleObj>
              </mc:Choice>
              <mc:Fallback>
                <p:oleObj name="Equation" r:id="rId25" imgW="330120" imgH="419040" progId="Equation.3">
                  <p:embed/>
                  <p:pic>
                    <p:nvPicPr>
                      <p:cNvPr id="0" name=""/>
                      <p:cNvPicPr/>
                      <p:nvPr/>
                    </p:nvPicPr>
                    <p:blipFill>
                      <a:blip r:embed="rId26"/>
                      <a:stretch>
                        <a:fillRect/>
                      </a:stretch>
                    </p:blipFill>
                    <p:spPr>
                      <a:xfrm>
                        <a:off x="3330437" y="4365575"/>
                        <a:ext cx="747507" cy="562900"/>
                      </a:xfrm>
                      <a:prstGeom prst="rect">
                        <a:avLst/>
                      </a:prstGeom>
                    </p:spPr>
                  </p:pic>
                </p:oleObj>
              </mc:Fallback>
            </mc:AlternateContent>
          </a:graphicData>
        </a:graphic>
      </p:graphicFrame>
      <p:sp>
        <p:nvSpPr>
          <p:cNvPr id="3" name="Oval 2"/>
          <p:cNvSpPr/>
          <p:nvPr/>
        </p:nvSpPr>
        <p:spPr bwMode="auto">
          <a:xfrm>
            <a:off x="1035437" y="4365575"/>
            <a:ext cx="7335000" cy="198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9314229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i="1" dirty="0" smtClean="0">
                <a:latin typeface="Comic Sans MS"/>
              </a:rPr>
              <a:t>Improved CPMG:</a:t>
            </a:r>
            <a:endParaRPr lang="en-GB" dirty="0">
              <a:latin typeface="Comic Sans MS"/>
            </a:endParaRPr>
          </a:p>
        </p:txBody>
      </p:sp>
      <p:sp>
        <p:nvSpPr>
          <p:cNvPr id="4" name="Fußzeilenplatzhalter 3"/>
          <p:cNvSpPr>
            <a:spLocks noGrp="1"/>
          </p:cNvSpPr>
          <p:nvPr>
            <p:ph type="ftr" sz="quarter" idx="10"/>
          </p:nvPr>
        </p:nvSpPr>
        <p:spPr/>
        <p:txBody>
          <a:bodyPr/>
          <a:lstStyle/>
          <a:p>
            <a:r>
              <a:rPr lang="en-US" dirty="0" smtClean="0"/>
              <a:t>PSAS2016</a:t>
            </a:r>
            <a:r>
              <a:rPr lang="de-DE" dirty="0" smtClean="0"/>
              <a:t>I  24.05.2016I </a:t>
            </a:r>
            <a:r>
              <a:rPr lang="de-DE" dirty="0" smtClean="0"/>
              <a:t>Slide: </a:t>
            </a:r>
            <a:fld id="{FF1146A1-97AE-4BCE-8A46-8C7BB040F740}" type="slidenum">
              <a:rPr lang="de-DE" smtClean="0"/>
              <a:pPr/>
              <a:t>6</a:t>
            </a:fld>
            <a:endParaRPr lang="de-DE" dirty="0"/>
          </a:p>
        </p:txBody>
      </p:sp>
      <p:grpSp>
        <p:nvGrpSpPr>
          <p:cNvPr id="3" name="Group 23"/>
          <p:cNvGrpSpPr/>
          <p:nvPr/>
        </p:nvGrpSpPr>
        <p:grpSpPr>
          <a:xfrm>
            <a:off x="5075237" y="2035175"/>
            <a:ext cx="3429000" cy="3048000"/>
            <a:chOff x="5075237" y="2035175"/>
            <a:chExt cx="3429000" cy="3048000"/>
          </a:xfrm>
        </p:grpSpPr>
        <p:cxnSp>
          <p:nvCxnSpPr>
            <p:cNvPr id="48" name="Straight Arrow Connector 47"/>
            <p:cNvCxnSpPr/>
            <p:nvPr/>
          </p:nvCxnSpPr>
          <p:spPr bwMode="auto">
            <a:xfrm flipV="1">
              <a:off x="6650037" y="3406775"/>
              <a:ext cx="1320800" cy="252412"/>
            </a:xfrm>
            <a:prstGeom prst="straightConnector1">
              <a:avLst/>
            </a:prstGeom>
            <a:solidFill>
              <a:schemeClr val="accent2"/>
            </a:solidFill>
            <a:ln w="28575" cap="flat" cmpd="sng" algn="ctr">
              <a:solidFill>
                <a:srgbClr val="FF0000"/>
              </a:solidFill>
              <a:prstDash val="solid"/>
              <a:round/>
              <a:headEnd type="none" w="med" len="med"/>
              <a:tailEnd type="arrow"/>
            </a:ln>
            <a:effectLst/>
          </p:spPr>
        </p:cxnSp>
        <p:cxnSp>
          <p:nvCxnSpPr>
            <p:cNvPr id="50" name="Straight Arrow Connector 49"/>
            <p:cNvCxnSpPr/>
            <p:nvPr/>
          </p:nvCxnSpPr>
          <p:spPr bwMode="auto">
            <a:xfrm rot="16200000" flipV="1">
              <a:off x="5236852" y="3667231"/>
              <a:ext cx="2825044" cy="684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51" name="Straight Arrow Connector 50"/>
            <p:cNvCxnSpPr/>
            <p:nvPr/>
          </p:nvCxnSpPr>
          <p:spPr bwMode="auto">
            <a:xfrm>
              <a:off x="5075237" y="3659363"/>
              <a:ext cx="3220850" cy="1412"/>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53" name="TextBox 52"/>
            <p:cNvSpPr txBox="1"/>
            <p:nvPr/>
          </p:nvSpPr>
          <p:spPr>
            <a:xfrm>
              <a:off x="8245380" y="3461438"/>
              <a:ext cx="258857" cy="584776"/>
            </a:xfrm>
            <a:prstGeom prst="rect">
              <a:avLst/>
            </a:prstGeom>
            <a:noFill/>
          </p:spPr>
          <p:txBody>
            <a:bodyPr wrap="square" rtlCol="0">
              <a:spAutoFit/>
            </a:bodyPr>
            <a:lstStyle/>
            <a:p>
              <a:r>
                <a:rPr lang="en-US" dirty="0" smtClean="0"/>
                <a:t>y</a:t>
              </a:r>
              <a:endParaRPr lang="en-US" dirty="0"/>
            </a:p>
          </p:txBody>
        </p:sp>
        <p:sp>
          <p:nvSpPr>
            <p:cNvPr id="54" name="TextBox 53"/>
            <p:cNvSpPr txBox="1"/>
            <p:nvPr/>
          </p:nvSpPr>
          <p:spPr>
            <a:xfrm>
              <a:off x="6525510" y="2035175"/>
              <a:ext cx="247794" cy="584776"/>
            </a:xfrm>
            <a:prstGeom prst="rect">
              <a:avLst/>
            </a:prstGeom>
            <a:noFill/>
          </p:spPr>
          <p:txBody>
            <a:bodyPr wrap="square" rtlCol="0">
              <a:spAutoFit/>
            </a:bodyPr>
            <a:lstStyle/>
            <a:p>
              <a:r>
                <a:rPr lang="en-US" dirty="0" smtClean="0"/>
                <a:t>z</a:t>
              </a:r>
              <a:endParaRPr lang="en-US" dirty="0"/>
            </a:p>
          </p:txBody>
        </p:sp>
        <p:sp>
          <p:nvSpPr>
            <p:cNvPr id="55" name="TextBox 54"/>
            <p:cNvSpPr txBox="1"/>
            <p:nvPr/>
          </p:nvSpPr>
          <p:spPr>
            <a:xfrm>
              <a:off x="5484760" y="4236509"/>
              <a:ext cx="247794" cy="584776"/>
            </a:xfrm>
            <a:prstGeom prst="rect">
              <a:avLst/>
            </a:prstGeom>
            <a:noFill/>
          </p:spPr>
          <p:txBody>
            <a:bodyPr wrap="square" rtlCol="0">
              <a:spAutoFit/>
            </a:bodyPr>
            <a:lstStyle/>
            <a:p>
              <a:r>
                <a:rPr lang="en-US" dirty="0" smtClean="0"/>
                <a:t>x</a:t>
              </a:r>
              <a:endParaRPr lang="en-US" dirty="0"/>
            </a:p>
          </p:txBody>
        </p:sp>
        <p:sp>
          <p:nvSpPr>
            <p:cNvPr id="57" name="TextBox 56"/>
            <p:cNvSpPr txBox="1"/>
            <p:nvPr/>
          </p:nvSpPr>
          <p:spPr>
            <a:xfrm>
              <a:off x="6675437" y="4092575"/>
              <a:ext cx="762000" cy="338554"/>
            </a:xfrm>
            <a:prstGeom prst="rect">
              <a:avLst/>
            </a:prstGeom>
            <a:noFill/>
          </p:spPr>
          <p:txBody>
            <a:bodyPr wrap="square" rtlCol="0">
              <a:spAutoFit/>
            </a:bodyPr>
            <a:lstStyle/>
            <a:p>
              <a:r>
                <a:rPr lang="en-US" dirty="0" err="1" smtClean="0"/>
                <a:t>π+δΦ</a:t>
              </a:r>
              <a:endParaRPr lang="en-US" dirty="0"/>
            </a:p>
          </p:txBody>
        </p:sp>
        <p:sp>
          <p:nvSpPr>
            <p:cNvPr id="58" name="Curved Left Arrow 57"/>
            <p:cNvSpPr/>
            <p:nvPr/>
          </p:nvSpPr>
          <p:spPr bwMode="auto">
            <a:xfrm>
              <a:off x="6446837" y="3432175"/>
              <a:ext cx="406400" cy="965200"/>
            </a:xfrm>
            <a:prstGeom prst="curvedLeftArrow">
              <a:avLst>
                <a:gd name="adj1" fmla="val 25000"/>
                <a:gd name="adj2" fmla="val 50000"/>
                <a:gd name="adj3" fmla="val 15000"/>
              </a:avLst>
            </a:prstGeom>
            <a:solidFill>
              <a:schemeClr val="accent2"/>
            </a:solidFill>
            <a:ln w="9525" cap="flat" cmpd="sng" algn="ctr">
              <a:solidFill>
                <a:schemeClr val="tx1"/>
              </a:solidFill>
              <a:prstDash val="solid"/>
              <a:round/>
              <a:headEnd type="none" w="med" len="med"/>
              <a:tailEnd type="none" w="med" len="med"/>
            </a:ln>
            <a:effectLst/>
            <a:scene3d>
              <a:camera prst="orthographicFront">
                <a:rot lat="0" lon="0" rev="16200000"/>
              </a:camera>
              <a:lightRig rig="threePt" dir="t"/>
            </a:scene3d>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cxnSp>
          <p:nvCxnSpPr>
            <p:cNvPr id="52" name="Straight Arrow Connector 51"/>
            <p:cNvCxnSpPr/>
            <p:nvPr/>
          </p:nvCxnSpPr>
          <p:spPr bwMode="auto">
            <a:xfrm rot="10800000" flipV="1">
              <a:off x="5644910" y="3006019"/>
              <a:ext cx="1884308" cy="140123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grpSp>
      <p:grpSp>
        <p:nvGrpSpPr>
          <p:cNvPr id="5" name="Group 24"/>
          <p:cNvGrpSpPr/>
          <p:nvPr/>
        </p:nvGrpSpPr>
        <p:grpSpPr>
          <a:xfrm>
            <a:off x="503237" y="2035175"/>
            <a:ext cx="3429000" cy="3048000"/>
            <a:chOff x="503237" y="2035175"/>
            <a:chExt cx="3429000" cy="3048000"/>
          </a:xfrm>
        </p:grpSpPr>
        <p:cxnSp>
          <p:nvCxnSpPr>
            <p:cNvPr id="32" name="Straight Arrow Connector 31"/>
            <p:cNvCxnSpPr/>
            <p:nvPr/>
          </p:nvCxnSpPr>
          <p:spPr bwMode="auto">
            <a:xfrm flipV="1">
              <a:off x="2078037" y="3406775"/>
              <a:ext cx="1320800" cy="252412"/>
            </a:xfrm>
            <a:prstGeom prst="straightConnector1">
              <a:avLst/>
            </a:prstGeom>
            <a:solidFill>
              <a:schemeClr val="accent2"/>
            </a:solidFill>
            <a:ln w="28575" cap="flat" cmpd="sng" algn="ctr">
              <a:solidFill>
                <a:srgbClr val="FF0000"/>
              </a:solidFill>
              <a:prstDash val="solid"/>
              <a:round/>
              <a:headEnd type="none" w="med" len="med"/>
              <a:tailEnd type="arrow"/>
            </a:ln>
            <a:effectLst/>
          </p:spPr>
        </p:cxnSp>
        <p:cxnSp>
          <p:nvCxnSpPr>
            <p:cNvPr id="40" name="Straight Arrow Connector 39"/>
            <p:cNvCxnSpPr/>
            <p:nvPr/>
          </p:nvCxnSpPr>
          <p:spPr bwMode="auto">
            <a:xfrm rot="16200000" flipV="1">
              <a:off x="664852" y="3667231"/>
              <a:ext cx="2825044" cy="684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cxnSp>
          <p:nvCxnSpPr>
            <p:cNvPr id="41" name="Straight Arrow Connector 40"/>
            <p:cNvCxnSpPr/>
            <p:nvPr/>
          </p:nvCxnSpPr>
          <p:spPr bwMode="auto">
            <a:xfrm>
              <a:off x="503237" y="3659363"/>
              <a:ext cx="3220850" cy="1412"/>
            </a:xfrm>
            <a:prstGeom prst="straightConnector1">
              <a:avLst/>
            </a:prstGeom>
            <a:solidFill>
              <a:schemeClr val="accent2"/>
            </a:solidFill>
            <a:ln w="9525" cap="flat" cmpd="sng" algn="ctr">
              <a:solidFill>
                <a:schemeClr val="tx1"/>
              </a:solidFill>
              <a:prstDash val="solid"/>
              <a:round/>
              <a:headEnd type="none" w="med" len="med"/>
              <a:tailEnd type="arrow"/>
            </a:ln>
            <a:effectLst/>
          </p:spPr>
        </p:cxnSp>
        <p:sp>
          <p:nvSpPr>
            <p:cNvPr id="43" name="TextBox 42"/>
            <p:cNvSpPr txBox="1"/>
            <p:nvPr/>
          </p:nvSpPr>
          <p:spPr>
            <a:xfrm>
              <a:off x="3673380" y="3461438"/>
              <a:ext cx="258857" cy="584776"/>
            </a:xfrm>
            <a:prstGeom prst="rect">
              <a:avLst/>
            </a:prstGeom>
            <a:noFill/>
          </p:spPr>
          <p:txBody>
            <a:bodyPr wrap="square" rtlCol="0">
              <a:spAutoFit/>
            </a:bodyPr>
            <a:lstStyle/>
            <a:p>
              <a:r>
                <a:rPr lang="en-US" dirty="0" smtClean="0"/>
                <a:t>y</a:t>
              </a:r>
              <a:endParaRPr lang="en-US" dirty="0"/>
            </a:p>
          </p:txBody>
        </p:sp>
        <p:sp>
          <p:nvSpPr>
            <p:cNvPr id="38" name="TextBox 37"/>
            <p:cNvSpPr txBox="1"/>
            <p:nvPr/>
          </p:nvSpPr>
          <p:spPr>
            <a:xfrm>
              <a:off x="1953510" y="2035175"/>
              <a:ext cx="247794" cy="584776"/>
            </a:xfrm>
            <a:prstGeom prst="rect">
              <a:avLst/>
            </a:prstGeom>
            <a:noFill/>
          </p:spPr>
          <p:txBody>
            <a:bodyPr wrap="square" rtlCol="0">
              <a:spAutoFit/>
            </a:bodyPr>
            <a:lstStyle/>
            <a:p>
              <a:r>
                <a:rPr lang="en-US" dirty="0" smtClean="0"/>
                <a:t>z</a:t>
              </a:r>
              <a:endParaRPr lang="en-US" dirty="0"/>
            </a:p>
          </p:txBody>
        </p:sp>
        <p:sp>
          <p:nvSpPr>
            <p:cNvPr id="39" name="TextBox 38"/>
            <p:cNvSpPr txBox="1"/>
            <p:nvPr/>
          </p:nvSpPr>
          <p:spPr>
            <a:xfrm>
              <a:off x="912760" y="4236509"/>
              <a:ext cx="247794" cy="584776"/>
            </a:xfrm>
            <a:prstGeom prst="rect">
              <a:avLst/>
            </a:prstGeom>
            <a:noFill/>
          </p:spPr>
          <p:txBody>
            <a:bodyPr wrap="square" rtlCol="0">
              <a:spAutoFit/>
            </a:bodyPr>
            <a:lstStyle/>
            <a:p>
              <a:r>
                <a:rPr lang="en-US" dirty="0" smtClean="0"/>
                <a:t>x</a:t>
              </a:r>
              <a:endParaRPr lang="en-US" dirty="0"/>
            </a:p>
          </p:txBody>
        </p:sp>
        <p:sp>
          <p:nvSpPr>
            <p:cNvPr id="46" name="Curved Up Arrow 45"/>
            <p:cNvSpPr/>
            <p:nvPr/>
          </p:nvSpPr>
          <p:spPr bwMode="auto">
            <a:xfrm>
              <a:off x="1570037" y="3711575"/>
              <a:ext cx="1066800" cy="381000"/>
            </a:xfrm>
            <a:prstGeom prst="curvedUp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47" name="TextBox 46"/>
            <p:cNvSpPr txBox="1"/>
            <p:nvPr/>
          </p:nvSpPr>
          <p:spPr>
            <a:xfrm>
              <a:off x="2103437" y="4092575"/>
              <a:ext cx="762000" cy="338554"/>
            </a:xfrm>
            <a:prstGeom prst="rect">
              <a:avLst/>
            </a:prstGeom>
            <a:noFill/>
          </p:spPr>
          <p:txBody>
            <a:bodyPr wrap="square" rtlCol="0">
              <a:spAutoFit/>
            </a:bodyPr>
            <a:lstStyle/>
            <a:p>
              <a:r>
                <a:rPr lang="en-US" dirty="0" err="1" smtClean="0"/>
                <a:t>π+δΦ</a:t>
              </a:r>
              <a:endParaRPr lang="en-US" dirty="0"/>
            </a:p>
          </p:txBody>
        </p:sp>
        <p:cxnSp>
          <p:nvCxnSpPr>
            <p:cNvPr id="42" name="Straight Arrow Connector 41"/>
            <p:cNvCxnSpPr/>
            <p:nvPr/>
          </p:nvCxnSpPr>
          <p:spPr bwMode="auto">
            <a:xfrm rot="10800000" flipV="1">
              <a:off x="1072910" y="3006019"/>
              <a:ext cx="1884308" cy="1401234"/>
            </a:xfrm>
            <a:prstGeom prst="straightConnector1">
              <a:avLst/>
            </a:prstGeom>
            <a:solidFill>
              <a:schemeClr val="accent2"/>
            </a:solidFill>
            <a:ln w="9525"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22304360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ußzeilenplatzhalter 3"/>
          <p:cNvSpPr txBox="1">
            <a:spLocks/>
          </p:cNvSpPr>
          <p:nvPr/>
        </p:nvSpPr>
        <p:spPr bwMode="auto">
          <a:xfrm>
            <a:off x="4225924"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PSAS2016</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28.04.2016 I Slide: </a:t>
            </a:r>
            <a:fld id="{FF1146A1-97AE-4BCE-8A46-8C7BB040F740}" type="slidenum">
              <a:rPr kumimoji="0" lang="de-DE" sz="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e-DE"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57" name="Titel 1"/>
          <p:cNvSpPr>
            <a:spLocks noGrp="1"/>
          </p:cNvSpPr>
          <p:nvPr>
            <p:ph type="title"/>
          </p:nvPr>
        </p:nvSpPr>
        <p:spPr>
          <a:xfrm>
            <a:off x="363462" y="495575"/>
            <a:ext cx="8816975" cy="360363"/>
          </a:xfrm>
        </p:spPr>
        <p:txBody>
          <a:bodyPr/>
          <a:lstStyle/>
          <a:p>
            <a:r>
              <a:rPr lang="en-US" i="1" dirty="0" smtClean="0">
                <a:latin typeface="Comic Sans MS"/>
              </a:rPr>
              <a:t>Coherent control </a:t>
            </a:r>
            <a:endParaRPr lang="en-US" dirty="0">
              <a:latin typeface="Comic Sans MS"/>
            </a:endParaRPr>
          </a:p>
        </p:txBody>
      </p:sp>
      <p:sp>
        <p:nvSpPr>
          <p:cNvPr id="58" name="Titel 1"/>
          <p:cNvSpPr txBox="1">
            <a:spLocks/>
          </p:cNvSpPr>
          <p:nvPr/>
        </p:nvSpPr>
        <p:spPr bwMode="auto">
          <a:xfrm>
            <a:off x="3690437" y="5535575"/>
            <a:ext cx="2887661" cy="360363"/>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sz="2000" i="1" kern="0" dirty="0" err="1" smtClean="0">
                <a:latin typeface="Comic Sans MS"/>
                <a:ea typeface="+mj-ea"/>
                <a:cs typeface="+mj-cs"/>
              </a:rPr>
              <a:t>Timoney</a:t>
            </a:r>
            <a:r>
              <a:rPr lang="de-DE" sz="2000" i="1" kern="0" dirty="0" smtClean="0">
                <a:latin typeface="Comic Sans MS"/>
                <a:ea typeface="+mj-ea"/>
                <a:cs typeface="+mj-cs"/>
              </a:rPr>
              <a:t> et, al., 2007</a:t>
            </a:r>
            <a:endParaRPr kumimoji="0" lang="de-DE" sz="2000" i="1" u="none" strike="noStrike" kern="0" cap="none" spc="0" normalizeH="0" baseline="0" noProof="0" dirty="0">
              <a:ln>
                <a:noFill/>
              </a:ln>
              <a:solidFill>
                <a:schemeClr val="tx1"/>
              </a:solidFill>
              <a:effectLst/>
              <a:uLnTx/>
              <a:uFillTx/>
              <a:latin typeface="Comic Sans MS"/>
              <a:ea typeface="+mj-ea"/>
              <a:cs typeface="+mj-cs"/>
            </a:endParaRPr>
          </a:p>
        </p:txBody>
      </p:sp>
      <p:pic>
        <p:nvPicPr>
          <p:cNvPr id="59" name="Picture 58"/>
          <p:cNvPicPr>
            <a:picLocks noChangeAspect="1"/>
          </p:cNvPicPr>
          <p:nvPr/>
        </p:nvPicPr>
        <p:blipFill>
          <a:blip r:embed="rId3"/>
          <a:stretch>
            <a:fillRect/>
          </a:stretch>
        </p:blipFill>
        <p:spPr>
          <a:xfrm>
            <a:off x="246363" y="1350575"/>
            <a:ext cx="9159074" cy="3464999"/>
          </a:xfrm>
          <a:prstGeom prst="rect">
            <a:avLst/>
          </a:prstGeom>
        </p:spPr>
      </p:pic>
    </p:spTree>
    <p:extLst>
      <p:ext uri="{BB962C8B-B14F-4D97-AF65-F5344CB8AC3E}">
        <p14:creationId xmlns:p14="http://schemas.microsoft.com/office/powerpoint/2010/main" val="10123620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ußzeilenplatzhalter 3"/>
          <p:cNvSpPr txBox="1">
            <a:spLocks/>
          </p:cNvSpPr>
          <p:nvPr/>
        </p:nvSpPr>
        <p:spPr bwMode="auto">
          <a:xfrm>
            <a:off x="4455124"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PSAS2016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24.05.2016I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Folie: </a:t>
            </a:r>
            <a:fld id="{FF1146A1-97AE-4BCE-8A46-8C7BB040F740}" type="slidenum">
              <a:rPr kumimoji="0" lang="de-DE" sz="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de-DE"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25" name="Titel 1"/>
          <p:cNvSpPr>
            <a:spLocks noGrp="1"/>
          </p:cNvSpPr>
          <p:nvPr>
            <p:ph type="title"/>
          </p:nvPr>
        </p:nvSpPr>
        <p:spPr>
          <a:xfrm>
            <a:off x="408462" y="495575"/>
            <a:ext cx="5801975" cy="360363"/>
          </a:xfrm>
        </p:spPr>
        <p:txBody>
          <a:bodyPr/>
          <a:lstStyle/>
          <a:p>
            <a:r>
              <a:rPr lang="de-DE" dirty="0" smtClean="0">
                <a:latin typeface="Comic Sans MS"/>
              </a:rPr>
              <a:t>Working </a:t>
            </a:r>
            <a:r>
              <a:rPr lang="de-DE" dirty="0" err="1" smtClean="0">
                <a:latin typeface="Comic Sans MS"/>
              </a:rPr>
              <a:t>with</a:t>
            </a:r>
            <a:r>
              <a:rPr lang="de-DE" dirty="0" smtClean="0">
                <a:latin typeface="Comic Sans MS"/>
              </a:rPr>
              <a:t> </a:t>
            </a:r>
            <a:r>
              <a:rPr lang="de-DE" dirty="0" err="1" smtClean="0">
                <a:latin typeface="Comic Sans MS"/>
              </a:rPr>
              <a:t>ensembles</a:t>
            </a:r>
            <a:endParaRPr lang="de-DE" dirty="0"/>
          </a:p>
        </p:txBody>
      </p:sp>
      <p:sp>
        <p:nvSpPr>
          <p:cNvPr id="29" name="Line 8"/>
          <p:cNvSpPr>
            <a:spLocks noChangeShapeType="1"/>
          </p:cNvSpPr>
          <p:nvPr/>
        </p:nvSpPr>
        <p:spPr bwMode="auto">
          <a:xfrm>
            <a:off x="831262" y="5528150"/>
            <a:ext cx="914812" cy="7425"/>
          </a:xfrm>
          <a:prstGeom prst="line">
            <a:avLst/>
          </a:prstGeom>
          <a:noFill/>
          <a:ln w="57150">
            <a:solidFill>
              <a:srgbClr val="FF0000"/>
            </a:solidFill>
            <a:round/>
            <a:headEnd/>
            <a:tailEnd/>
          </a:ln>
          <a:effectLst/>
        </p:spPr>
        <p:txBody>
          <a:bodyPr wrap="none" anchor="ctr">
            <a:prstTxWarp prst="textNoShape">
              <a:avLst/>
            </a:prstTxWarp>
          </a:bodyPr>
          <a:lstStyle/>
          <a:p>
            <a:endParaRPr lang="en-US"/>
          </a:p>
        </p:txBody>
      </p:sp>
      <p:sp>
        <p:nvSpPr>
          <p:cNvPr id="31" name="Line 15"/>
          <p:cNvSpPr>
            <a:spLocks noChangeShapeType="1"/>
          </p:cNvSpPr>
          <p:nvPr/>
        </p:nvSpPr>
        <p:spPr bwMode="auto">
          <a:xfrm rot="366639" flipV="1">
            <a:off x="803469" y="4435139"/>
            <a:ext cx="948871" cy="108824"/>
          </a:xfrm>
          <a:prstGeom prst="line">
            <a:avLst/>
          </a:prstGeom>
          <a:noFill/>
          <a:ln w="57150">
            <a:solidFill>
              <a:srgbClr val="0000FF"/>
            </a:solidFill>
            <a:round/>
            <a:headEnd/>
            <a:tailEnd/>
          </a:ln>
          <a:effectLst/>
        </p:spPr>
        <p:txBody>
          <a:bodyPr wrap="none" anchor="ctr">
            <a:prstTxWarp prst="textNoShape">
              <a:avLst/>
            </a:prstTxWarp>
          </a:bodyPr>
          <a:lstStyle/>
          <a:p>
            <a:endParaRPr lang="en-US"/>
          </a:p>
        </p:txBody>
      </p:sp>
      <p:pic>
        <p:nvPicPr>
          <p:cNvPr id="2" name="Picture 1"/>
          <p:cNvPicPr>
            <a:picLocks noChangeAspect="1"/>
          </p:cNvPicPr>
          <p:nvPr/>
        </p:nvPicPr>
        <p:blipFill>
          <a:blip r:embed="rId4"/>
          <a:stretch>
            <a:fillRect/>
          </a:stretch>
        </p:blipFill>
        <p:spPr>
          <a:xfrm>
            <a:off x="7515437" y="105745"/>
            <a:ext cx="1935000" cy="704830"/>
          </a:xfrm>
          <a:prstGeom prst="rect">
            <a:avLst/>
          </a:prstGeom>
        </p:spPr>
      </p:pic>
      <p:cxnSp>
        <p:nvCxnSpPr>
          <p:cNvPr id="4" name="Straight Arrow Connector 3"/>
          <p:cNvCxnSpPr/>
          <p:nvPr/>
        </p:nvCxnSpPr>
        <p:spPr bwMode="auto">
          <a:xfrm>
            <a:off x="1056261" y="4448150"/>
            <a:ext cx="0" cy="1080000"/>
          </a:xfrm>
          <a:prstGeom prst="straightConnector1">
            <a:avLst/>
          </a:prstGeom>
          <a:solidFill>
            <a:schemeClr val="accent2"/>
          </a:solidFill>
          <a:ln w="9525" cap="flat" cmpd="sng" algn="ctr">
            <a:solidFill>
              <a:schemeClr val="tx1"/>
            </a:solidFill>
            <a:prstDash val="dash"/>
            <a:round/>
            <a:headEnd type="arrow"/>
            <a:tailEnd type="arrow"/>
          </a:ln>
          <a:effectLst/>
        </p:spPr>
      </p:cxnSp>
      <p:graphicFrame>
        <p:nvGraphicFramePr>
          <p:cNvPr id="5" name="Object 4"/>
          <p:cNvGraphicFramePr>
            <a:graphicFrameLocks noChangeAspect="1"/>
          </p:cNvGraphicFramePr>
          <p:nvPr>
            <p:extLst>
              <p:ext uri="{D42A27DB-BD31-4B8C-83A1-F6EECF244321}">
                <p14:modId xmlns:p14="http://schemas.microsoft.com/office/powerpoint/2010/main" val="573943577"/>
              </p:ext>
            </p:extLst>
          </p:nvPr>
        </p:nvGraphicFramePr>
        <p:xfrm>
          <a:off x="1146261" y="4808150"/>
          <a:ext cx="433125" cy="495000"/>
        </p:xfrm>
        <a:graphic>
          <a:graphicData uri="http://schemas.openxmlformats.org/presentationml/2006/ole">
            <mc:AlternateContent xmlns:mc="http://schemas.openxmlformats.org/markup-compatibility/2006">
              <mc:Choice xmlns:v="urn:schemas-microsoft-com:vml" Requires="v">
                <p:oleObj spid="_x0000_s2110685" name="Equation" r:id="rId5" imgW="177800" imgH="203200" progId="Equation.3">
                  <p:embed/>
                </p:oleObj>
              </mc:Choice>
              <mc:Fallback>
                <p:oleObj name="Equation" r:id="rId5" imgW="177800" imgH="203200" progId="Equation.3">
                  <p:embed/>
                  <p:pic>
                    <p:nvPicPr>
                      <p:cNvPr id="0" name=""/>
                      <p:cNvPicPr/>
                      <p:nvPr/>
                    </p:nvPicPr>
                    <p:blipFill>
                      <a:blip r:embed="rId6"/>
                      <a:stretch>
                        <a:fillRect/>
                      </a:stretch>
                    </p:blipFill>
                    <p:spPr>
                      <a:xfrm>
                        <a:off x="1146261" y="4808150"/>
                        <a:ext cx="433125" cy="495000"/>
                      </a:xfrm>
                      <a:prstGeom prst="rect">
                        <a:avLst/>
                      </a:prstGeom>
                    </p:spPr>
                  </p:pic>
                </p:oleObj>
              </mc:Fallback>
            </mc:AlternateContent>
          </a:graphicData>
        </a:graphic>
      </p:graphicFrame>
      <p:sp>
        <p:nvSpPr>
          <p:cNvPr id="14" name="Line 8"/>
          <p:cNvSpPr>
            <a:spLocks noChangeShapeType="1"/>
          </p:cNvSpPr>
          <p:nvPr/>
        </p:nvSpPr>
        <p:spPr bwMode="auto">
          <a:xfrm>
            <a:off x="2046262" y="5978150"/>
            <a:ext cx="914812" cy="7425"/>
          </a:xfrm>
          <a:prstGeom prst="line">
            <a:avLst/>
          </a:prstGeom>
          <a:noFill/>
          <a:ln w="57150">
            <a:solidFill>
              <a:srgbClr val="FF0000"/>
            </a:solidFill>
            <a:round/>
            <a:headEnd/>
            <a:tailEnd/>
          </a:ln>
          <a:effectLst/>
        </p:spPr>
        <p:txBody>
          <a:bodyPr wrap="none" anchor="ctr">
            <a:prstTxWarp prst="textNoShape">
              <a:avLst/>
            </a:prstTxWarp>
          </a:bodyPr>
          <a:lstStyle/>
          <a:p>
            <a:endParaRPr lang="en-US"/>
          </a:p>
        </p:txBody>
      </p:sp>
      <p:sp>
        <p:nvSpPr>
          <p:cNvPr id="15" name="Line 15"/>
          <p:cNvSpPr>
            <a:spLocks noChangeShapeType="1"/>
          </p:cNvSpPr>
          <p:nvPr/>
        </p:nvSpPr>
        <p:spPr bwMode="auto">
          <a:xfrm rot="366639" flipV="1">
            <a:off x="2018469" y="4885139"/>
            <a:ext cx="948871" cy="108824"/>
          </a:xfrm>
          <a:prstGeom prst="line">
            <a:avLst/>
          </a:prstGeom>
          <a:noFill/>
          <a:ln w="57150">
            <a:solidFill>
              <a:srgbClr val="0000FF"/>
            </a:solidFill>
            <a:round/>
            <a:headEnd/>
            <a:tailEnd/>
          </a:ln>
          <a:effectLst/>
        </p:spPr>
        <p:txBody>
          <a:bodyPr wrap="none" anchor="ctr">
            <a:prstTxWarp prst="textNoShape">
              <a:avLst/>
            </a:prstTxWarp>
          </a:bodyPr>
          <a:lstStyle/>
          <a:p>
            <a:endParaRPr lang="en-US"/>
          </a:p>
        </p:txBody>
      </p:sp>
      <p:cxnSp>
        <p:nvCxnSpPr>
          <p:cNvPr id="16" name="Straight Arrow Connector 15"/>
          <p:cNvCxnSpPr/>
          <p:nvPr/>
        </p:nvCxnSpPr>
        <p:spPr bwMode="auto">
          <a:xfrm>
            <a:off x="2271261" y="4898150"/>
            <a:ext cx="0" cy="1080000"/>
          </a:xfrm>
          <a:prstGeom prst="straightConnector1">
            <a:avLst/>
          </a:prstGeom>
          <a:solidFill>
            <a:schemeClr val="accent2"/>
          </a:solidFill>
          <a:ln w="9525" cap="flat" cmpd="sng" algn="ctr">
            <a:solidFill>
              <a:schemeClr val="tx1"/>
            </a:solidFill>
            <a:prstDash val="dash"/>
            <a:round/>
            <a:headEnd type="arrow"/>
            <a:tailEnd type="arrow"/>
          </a:ln>
          <a:effectLst/>
        </p:spPr>
      </p:cxnSp>
      <p:graphicFrame>
        <p:nvGraphicFramePr>
          <p:cNvPr id="17" name="Object 16"/>
          <p:cNvGraphicFramePr>
            <a:graphicFrameLocks noChangeAspect="1"/>
          </p:cNvGraphicFramePr>
          <p:nvPr>
            <p:extLst>
              <p:ext uri="{D42A27DB-BD31-4B8C-83A1-F6EECF244321}">
                <p14:modId xmlns:p14="http://schemas.microsoft.com/office/powerpoint/2010/main" val="3049094873"/>
              </p:ext>
            </p:extLst>
          </p:nvPr>
        </p:nvGraphicFramePr>
        <p:xfrm>
          <a:off x="2330450" y="5257800"/>
          <a:ext cx="495300" cy="495300"/>
        </p:xfrm>
        <a:graphic>
          <a:graphicData uri="http://schemas.openxmlformats.org/presentationml/2006/ole">
            <mc:AlternateContent xmlns:mc="http://schemas.openxmlformats.org/markup-compatibility/2006">
              <mc:Choice xmlns:v="urn:schemas-microsoft-com:vml" Requires="v">
                <p:oleObj spid="_x0000_s2110686" name="Equation" r:id="rId7" imgW="203200" imgH="203200" progId="Equation.3">
                  <p:embed/>
                </p:oleObj>
              </mc:Choice>
              <mc:Fallback>
                <p:oleObj name="Equation" r:id="rId7" imgW="203200" imgH="203200" progId="Equation.3">
                  <p:embed/>
                  <p:pic>
                    <p:nvPicPr>
                      <p:cNvPr id="0" name=""/>
                      <p:cNvPicPr/>
                      <p:nvPr/>
                    </p:nvPicPr>
                    <p:blipFill>
                      <a:blip r:embed="rId8"/>
                      <a:stretch>
                        <a:fillRect/>
                      </a:stretch>
                    </p:blipFill>
                    <p:spPr>
                      <a:xfrm>
                        <a:off x="2330450" y="5257800"/>
                        <a:ext cx="495300" cy="495300"/>
                      </a:xfrm>
                      <a:prstGeom prst="rect">
                        <a:avLst/>
                      </a:prstGeom>
                    </p:spPr>
                  </p:pic>
                </p:oleObj>
              </mc:Fallback>
            </mc:AlternateContent>
          </a:graphicData>
        </a:graphic>
      </p:graphicFrame>
      <p:sp>
        <p:nvSpPr>
          <p:cNvPr id="18" name="Line 8"/>
          <p:cNvSpPr>
            <a:spLocks noChangeShapeType="1"/>
          </p:cNvSpPr>
          <p:nvPr/>
        </p:nvSpPr>
        <p:spPr bwMode="auto">
          <a:xfrm>
            <a:off x="3396262" y="4788780"/>
            <a:ext cx="914812" cy="7425"/>
          </a:xfrm>
          <a:prstGeom prst="line">
            <a:avLst/>
          </a:prstGeom>
          <a:noFill/>
          <a:ln w="57150">
            <a:solidFill>
              <a:srgbClr val="FF0000"/>
            </a:solidFill>
            <a:round/>
            <a:headEnd/>
            <a:tailEnd/>
          </a:ln>
          <a:effectLst/>
        </p:spPr>
        <p:txBody>
          <a:bodyPr wrap="none" anchor="ctr">
            <a:prstTxWarp prst="textNoShape">
              <a:avLst/>
            </a:prstTxWarp>
          </a:bodyPr>
          <a:lstStyle/>
          <a:p>
            <a:endParaRPr lang="en-US"/>
          </a:p>
        </p:txBody>
      </p:sp>
      <p:sp>
        <p:nvSpPr>
          <p:cNvPr id="19" name="Line 15"/>
          <p:cNvSpPr>
            <a:spLocks noChangeShapeType="1"/>
          </p:cNvSpPr>
          <p:nvPr/>
        </p:nvSpPr>
        <p:spPr bwMode="auto">
          <a:xfrm rot="366639" flipV="1">
            <a:off x="3368469" y="3695769"/>
            <a:ext cx="948871" cy="108824"/>
          </a:xfrm>
          <a:prstGeom prst="line">
            <a:avLst/>
          </a:prstGeom>
          <a:noFill/>
          <a:ln w="57150">
            <a:solidFill>
              <a:srgbClr val="0000FF"/>
            </a:solidFill>
            <a:round/>
            <a:headEnd/>
            <a:tailEnd/>
          </a:ln>
          <a:effectLst/>
        </p:spPr>
        <p:txBody>
          <a:bodyPr wrap="none" anchor="ctr">
            <a:prstTxWarp prst="textNoShape">
              <a:avLst/>
            </a:prstTxWarp>
          </a:bodyPr>
          <a:lstStyle/>
          <a:p>
            <a:endParaRPr lang="en-US"/>
          </a:p>
        </p:txBody>
      </p:sp>
      <p:cxnSp>
        <p:nvCxnSpPr>
          <p:cNvPr id="20" name="Straight Arrow Connector 19"/>
          <p:cNvCxnSpPr/>
          <p:nvPr/>
        </p:nvCxnSpPr>
        <p:spPr bwMode="auto">
          <a:xfrm>
            <a:off x="3621261" y="3708780"/>
            <a:ext cx="0" cy="1080000"/>
          </a:xfrm>
          <a:prstGeom prst="straightConnector1">
            <a:avLst/>
          </a:prstGeom>
          <a:solidFill>
            <a:schemeClr val="accent2"/>
          </a:solidFill>
          <a:ln w="9525" cap="flat" cmpd="sng" algn="ctr">
            <a:solidFill>
              <a:schemeClr val="tx1"/>
            </a:solidFill>
            <a:prstDash val="dash"/>
            <a:round/>
            <a:headEnd type="arrow"/>
            <a:tailEnd type="arrow"/>
          </a:ln>
          <a:effectLst/>
        </p:spPr>
      </p:cxnSp>
      <p:graphicFrame>
        <p:nvGraphicFramePr>
          <p:cNvPr id="21" name="Object 20"/>
          <p:cNvGraphicFramePr>
            <a:graphicFrameLocks noChangeAspect="1"/>
          </p:cNvGraphicFramePr>
          <p:nvPr>
            <p:extLst>
              <p:ext uri="{D42A27DB-BD31-4B8C-83A1-F6EECF244321}">
                <p14:modId xmlns:p14="http://schemas.microsoft.com/office/powerpoint/2010/main" val="3986646964"/>
              </p:ext>
            </p:extLst>
          </p:nvPr>
        </p:nvGraphicFramePr>
        <p:xfrm>
          <a:off x="3695700" y="4052888"/>
          <a:ext cx="465138" cy="527050"/>
        </p:xfrm>
        <a:graphic>
          <a:graphicData uri="http://schemas.openxmlformats.org/presentationml/2006/ole">
            <mc:AlternateContent xmlns:mc="http://schemas.openxmlformats.org/markup-compatibility/2006">
              <mc:Choice xmlns:v="urn:schemas-microsoft-com:vml" Requires="v">
                <p:oleObj spid="_x0000_s2110687" name="Equation" r:id="rId9" imgW="190500" imgH="215900" progId="Equation.3">
                  <p:embed/>
                </p:oleObj>
              </mc:Choice>
              <mc:Fallback>
                <p:oleObj name="Equation" r:id="rId9" imgW="190500" imgH="215900" progId="Equation.3">
                  <p:embed/>
                  <p:pic>
                    <p:nvPicPr>
                      <p:cNvPr id="0" name=""/>
                      <p:cNvPicPr/>
                      <p:nvPr/>
                    </p:nvPicPr>
                    <p:blipFill>
                      <a:blip r:embed="rId10"/>
                      <a:stretch>
                        <a:fillRect/>
                      </a:stretch>
                    </p:blipFill>
                    <p:spPr>
                      <a:xfrm>
                        <a:off x="3695700" y="4052888"/>
                        <a:ext cx="465138" cy="527050"/>
                      </a:xfrm>
                      <a:prstGeom prst="rect">
                        <a:avLst/>
                      </a:prstGeom>
                    </p:spPr>
                  </p:pic>
                </p:oleObj>
              </mc:Fallback>
            </mc:AlternateContent>
          </a:graphicData>
        </a:graphic>
      </p:graphicFrame>
      <p:sp>
        <p:nvSpPr>
          <p:cNvPr id="22" name="Line 8"/>
          <p:cNvSpPr>
            <a:spLocks noChangeShapeType="1"/>
          </p:cNvSpPr>
          <p:nvPr/>
        </p:nvSpPr>
        <p:spPr bwMode="auto">
          <a:xfrm>
            <a:off x="4611262" y="5238780"/>
            <a:ext cx="914812" cy="7425"/>
          </a:xfrm>
          <a:prstGeom prst="line">
            <a:avLst/>
          </a:prstGeom>
          <a:noFill/>
          <a:ln w="57150">
            <a:solidFill>
              <a:srgbClr val="FF0000"/>
            </a:solidFill>
            <a:round/>
            <a:headEnd/>
            <a:tailEnd/>
          </a:ln>
          <a:effectLst/>
        </p:spPr>
        <p:txBody>
          <a:bodyPr wrap="none" anchor="ctr">
            <a:prstTxWarp prst="textNoShape">
              <a:avLst/>
            </a:prstTxWarp>
          </a:bodyPr>
          <a:lstStyle/>
          <a:p>
            <a:endParaRPr lang="en-US"/>
          </a:p>
        </p:txBody>
      </p:sp>
      <p:sp>
        <p:nvSpPr>
          <p:cNvPr id="24" name="Line 15"/>
          <p:cNvSpPr>
            <a:spLocks noChangeShapeType="1"/>
          </p:cNvSpPr>
          <p:nvPr/>
        </p:nvSpPr>
        <p:spPr bwMode="auto">
          <a:xfrm rot="366639" flipV="1">
            <a:off x="4583469" y="4145769"/>
            <a:ext cx="948871" cy="108824"/>
          </a:xfrm>
          <a:prstGeom prst="line">
            <a:avLst/>
          </a:prstGeom>
          <a:noFill/>
          <a:ln w="57150">
            <a:solidFill>
              <a:srgbClr val="0000FF"/>
            </a:solidFill>
            <a:round/>
            <a:headEnd/>
            <a:tailEnd/>
          </a:ln>
          <a:effectLst/>
        </p:spPr>
        <p:txBody>
          <a:bodyPr wrap="none" anchor="ctr">
            <a:prstTxWarp prst="textNoShape">
              <a:avLst/>
            </a:prstTxWarp>
          </a:bodyPr>
          <a:lstStyle/>
          <a:p>
            <a:endParaRPr lang="en-US"/>
          </a:p>
        </p:txBody>
      </p:sp>
      <p:cxnSp>
        <p:nvCxnSpPr>
          <p:cNvPr id="26" name="Straight Arrow Connector 25"/>
          <p:cNvCxnSpPr/>
          <p:nvPr/>
        </p:nvCxnSpPr>
        <p:spPr bwMode="auto">
          <a:xfrm>
            <a:off x="4836261" y="4158780"/>
            <a:ext cx="0" cy="1080000"/>
          </a:xfrm>
          <a:prstGeom prst="straightConnector1">
            <a:avLst/>
          </a:prstGeom>
          <a:solidFill>
            <a:schemeClr val="accent2"/>
          </a:solidFill>
          <a:ln w="9525" cap="flat" cmpd="sng" algn="ctr">
            <a:solidFill>
              <a:schemeClr val="tx1"/>
            </a:solidFill>
            <a:prstDash val="dash"/>
            <a:round/>
            <a:headEnd type="arrow"/>
            <a:tailEnd type="arrow"/>
          </a:ln>
          <a:effectLst/>
        </p:spPr>
      </p:cxnSp>
      <p:graphicFrame>
        <p:nvGraphicFramePr>
          <p:cNvPr id="32" name="Object 31"/>
          <p:cNvGraphicFramePr>
            <a:graphicFrameLocks noChangeAspect="1"/>
          </p:cNvGraphicFramePr>
          <p:nvPr>
            <p:extLst>
              <p:ext uri="{D42A27DB-BD31-4B8C-83A1-F6EECF244321}">
                <p14:modId xmlns:p14="http://schemas.microsoft.com/office/powerpoint/2010/main" val="3820633272"/>
              </p:ext>
            </p:extLst>
          </p:nvPr>
        </p:nvGraphicFramePr>
        <p:xfrm>
          <a:off x="4895450" y="4518430"/>
          <a:ext cx="495300" cy="495300"/>
        </p:xfrm>
        <a:graphic>
          <a:graphicData uri="http://schemas.openxmlformats.org/presentationml/2006/ole">
            <mc:AlternateContent xmlns:mc="http://schemas.openxmlformats.org/markup-compatibility/2006">
              <mc:Choice xmlns:v="urn:schemas-microsoft-com:vml" Requires="v">
                <p:oleObj spid="_x0000_s2110688" name="Equation" r:id="rId11" imgW="203200" imgH="203200" progId="Equation.3">
                  <p:embed/>
                </p:oleObj>
              </mc:Choice>
              <mc:Fallback>
                <p:oleObj name="Equation" r:id="rId11" imgW="203200" imgH="203200" progId="Equation.3">
                  <p:embed/>
                  <p:pic>
                    <p:nvPicPr>
                      <p:cNvPr id="0" name=""/>
                      <p:cNvPicPr/>
                      <p:nvPr/>
                    </p:nvPicPr>
                    <p:blipFill>
                      <a:blip r:embed="rId12"/>
                      <a:stretch>
                        <a:fillRect/>
                      </a:stretch>
                    </p:blipFill>
                    <p:spPr>
                      <a:xfrm>
                        <a:off x="4895450" y="4518430"/>
                        <a:ext cx="495300" cy="495300"/>
                      </a:xfrm>
                      <a:prstGeom prst="rect">
                        <a:avLst/>
                      </a:prstGeom>
                    </p:spPr>
                  </p:pic>
                </p:oleObj>
              </mc:Fallback>
            </mc:AlternateContent>
          </a:graphicData>
        </a:graphic>
      </p:graphicFrame>
      <p:sp>
        <p:nvSpPr>
          <p:cNvPr id="33" name="Line 8"/>
          <p:cNvSpPr>
            <a:spLocks noChangeShapeType="1"/>
          </p:cNvSpPr>
          <p:nvPr/>
        </p:nvSpPr>
        <p:spPr bwMode="auto">
          <a:xfrm>
            <a:off x="6996262" y="4673150"/>
            <a:ext cx="914812" cy="7425"/>
          </a:xfrm>
          <a:prstGeom prst="line">
            <a:avLst/>
          </a:prstGeom>
          <a:noFill/>
          <a:ln w="57150">
            <a:solidFill>
              <a:srgbClr val="FF0000"/>
            </a:solidFill>
            <a:round/>
            <a:headEnd/>
            <a:tailEnd/>
          </a:ln>
          <a:effectLst/>
        </p:spPr>
        <p:txBody>
          <a:bodyPr wrap="none" anchor="ctr">
            <a:prstTxWarp prst="textNoShape">
              <a:avLst/>
            </a:prstTxWarp>
          </a:bodyPr>
          <a:lstStyle/>
          <a:p>
            <a:endParaRPr lang="en-US"/>
          </a:p>
        </p:txBody>
      </p:sp>
      <p:sp>
        <p:nvSpPr>
          <p:cNvPr id="34" name="Line 15"/>
          <p:cNvSpPr>
            <a:spLocks noChangeShapeType="1"/>
          </p:cNvSpPr>
          <p:nvPr/>
        </p:nvSpPr>
        <p:spPr bwMode="auto">
          <a:xfrm rot="366639" flipV="1">
            <a:off x="6968469" y="3580139"/>
            <a:ext cx="948871" cy="108824"/>
          </a:xfrm>
          <a:prstGeom prst="line">
            <a:avLst/>
          </a:prstGeom>
          <a:noFill/>
          <a:ln w="57150">
            <a:solidFill>
              <a:srgbClr val="0000FF"/>
            </a:solidFill>
            <a:round/>
            <a:headEnd/>
            <a:tailEnd/>
          </a:ln>
          <a:effectLst/>
        </p:spPr>
        <p:txBody>
          <a:bodyPr wrap="none" anchor="ctr">
            <a:prstTxWarp prst="textNoShape">
              <a:avLst/>
            </a:prstTxWarp>
          </a:bodyPr>
          <a:lstStyle/>
          <a:p>
            <a:endParaRPr lang="en-US"/>
          </a:p>
        </p:txBody>
      </p:sp>
      <p:cxnSp>
        <p:nvCxnSpPr>
          <p:cNvPr id="36" name="Straight Arrow Connector 35"/>
          <p:cNvCxnSpPr/>
          <p:nvPr/>
        </p:nvCxnSpPr>
        <p:spPr bwMode="auto">
          <a:xfrm>
            <a:off x="7221261" y="3593150"/>
            <a:ext cx="0" cy="1080000"/>
          </a:xfrm>
          <a:prstGeom prst="straightConnector1">
            <a:avLst/>
          </a:prstGeom>
          <a:solidFill>
            <a:schemeClr val="accent2"/>
          </a:solidFill>
          <a:ln w="9525" cap="flat" cmpd="sng" algn="ctr">
            <a:solidFill>
              <a:schemeClr val="tx1"/>
            </a:solidFill>
            <a:prstDash val="dash"/>
            <a:round/>
            <a:headEnd type="arrow"/>
            <a:tailEnd type="arrow"/>
          </a:ln>
          <a:effectLst/>
        </p:spPr>
      </p:cxnSp>
      <p:graphicFrame>
        <p:nvGraphicFramePr>
          <p:cNvPr id="37" name="Object 36"/>
          <p:cNvGraphicFramePr>
            <a:graphicFrameLocks noChangeAspect="1"/>
          </p:cNvGraphicFramePr>
          <p:nvPr>
            <p:extLst>
              <p:ext uri="{D42A27DB-BD31-4B8C-83A1-F6EECF244321}">
                <p14:modId xmlns:p14="http://schemas.microsoft.com/office/powerpoint/2010/main" val="1613642307"/>
              </p:ext>
            </p:extLst>
          </p:nvPr>
        </p:nvGraphicFramePr>
        <p:xfrm>
          <a:off x="7295000" y="3938183"/>
          <a:ext cx="465138" cy="525462"/>
        </p:xfrm>
        <a:graphic>
          <a:graphicData uri="http://schemas.openxmlformats.org/presentationml/2006/ole">
            <mc:AlternateContent xmlns:mc="http://schemas.openxmlformats.org/markup-compatibility/2006">
              <mc:Choice xmlns:v="urn:schemas-microsoft-com:vml" Requires="v">
                <p:oleObj spid="_x0000_s2110689" name="Equation" r:id="rId13" imgW="190500" imgH="215900" progId="Equation.3">
                  <p:embed/>
                </p:oleObj>
              </mc:Choice>
              <mc:Fallback>
                <p:oleObj name="Equation" r:id="rId13" imgW="190500" imgH="215900" progId="Equation.3">
                  <p:embed/>
                  <p:pic>
                    <p:nvPicPr>
                      <p:cNvPr id="0" name=""/>
                      <p:cNvPicPr/>
                      <p:nvPr/>
                    </p:nvPicPr>
                    <p:blipFill>
                      <a:blip r:embed="rId14"/>
                      <a:stretch>
                        <a:fillRect/>
                      </a:stretch>
                    </p:blipFill>
                    <p:spPr>
                      <a:xfrm>
                        <a:off x="7295000" y="3938183"/>
                        <a:ext cx="465138" cy="525462"/>
                      </a:xfrm>
                      <a:prstGeom prst="rect">
                        <a:avLst/>
                      </a:prstGeom>
                    </p:spPr>
                  </p:pic>
                </p:oleObj>
              </mc:Fallback>
            </mc:AlternateContent>
          </a:graphicData>
        </a:graphic>
      </p:graphicFrame>
      <p:sp>
        <p:nvSpPr>
          <p:cNvPr id="38" name="Line 8"/>
          <p:cNvSpPr>
            <a:spLocks noChangeShapeType="1"/>
          </p:cNvSpPr>
          <p:nvPr/>
        </p:nvSpPr>
        <p:spPr bwMode="auto">
          <a:xfrm>
            <a:off x="8211262" y="5123150"/>
            <a:ext cx="914812" cy="7425"/>
          </a:xfrm>
          <a:prstGeom prst="line">
            <a:avLst/>
          </a:prstGeom>
          <a:noFill/>
          <a:ln w="57150">
            <a:solidFill>
              <a:srgbClr val="FF0000"/>
            </a:solidFill>
            <a:round/>
            <a:headEnd/>
            <a:tailEnd/>
          </a:ln>
          <a:effectLst/>
        </p:spPr>
        <p:txBody>
          <a:bodyPr wrap="none" anchor="ctr">
            <a:prstTxWarp prst="textNoShape">
              <a:avLst/>
            </a:prstTxWarp>
          </a:bodyPr>
          <a:lstStyle/>
          <a:p>
            <a:endParaRPr lang="en-US"/>
          </a:p>
        </p:txBody>
      </p:sp>
      <p:sp>
        <p:nvSpPr>
          <p:cNvPr id="39" name="Line 15"/>
          <p:cNvSpPr>
            <a:spLocks noChangeShapeType="1"/>
          </p:cNvSpPr>
          <p:nvPr/>
        </p:nvSpPr>
        <p:spPr bwMode="auto">
          <a:xfrm rot="366639" flipV="1">
            <a:off x="8183469" y="4030139"/>
            <a:ext cx="948871" cy="108824"/>
          </a:xfrm>
          <a:prstGeom prst="line">
            <a:avLst/>
          </a:prstGeom>
          <a:noFill/>
          <a:ln w="57150">
            <a:solidFill>
              <a:srgbClr val="0000FF"/>
            </a:solidFill>
            <a:round/>
            <a:headEnd/>
            <a:tailEnd/>
          </a:ln>
          <a:effectLst/>
        </p:spPr>
        <p:txBody>
          <a:bodyPr wrap="none" anchor="ctr">
            <a:prstTxWarp prst="textNoShape">
              <a:avLst/>
            </a:prstTxWarp>
          </a:bodyPr>
          <a:lstStyle/>
          <a:p>
            <a:endParaRPr lang="en-US"/>
          </a:p>
        </p:txBody>
      </p:sp>
      <p:cxnSp>
        <p:nvCxnSpPr>
          <p:cNvPr id="40" name="Straight Arrow Connector 39"/>
          <p:cNvCxnSpPr/>
          <p:nvPr/>
        </p:nvCxnSpPr>
        <p:spPr bwMode="auto">
          <a:xfrm>
            <a:off x="8436261" y="4043150"/>
            <a:ext cx="0" cy="1080000"/>
          </a:xfrm>
          <a:prstGeom prst="straightConnector1">
            <a:avLst/>
          </a:prstGeom>
          <a:solidFill>
            <a:schemeClr val="accent2"/>
          </a:solidFill>
          <a:ln w="9525" cap="flat" cmpd="sng" algn="ctr">
            <a:solidFill>
              <a:schemeClr val="tx1"/>
            </a:solidFill>
            <a:prstDash val="dash"/>
            <a:round/>
            <a:headEnd type="arrow"/>
            <a:tailEnd type="arrow"/>
          </a:ln>
          <a:effectLst/>
        </p:spPr>
      </p:cxnSp>
      <p:graphicFrame>
        <p:nvGraphicFramePr>
          <p:cNvPr id="41" name="Object 40"/>
          <p:cNvGraphicFramePr>
            <a:graphicFrameLocks noChangeAspect="1"/>
          </p:cNvGraphicFramePr>
          <p:nvPr>
            <p:extLst>
              <p:ext uri="{D42A27DB-BD31-4B8C-83A1-F6EECF244321}">
                <p14:modId xmlns:p14="http://schemas.microsoft.com/office/powerpoint/2010/main" val="1635039235"/>
              </p:ext>
            </p:extLst>
          </p:nvPr>
        </p:nvGraphicFramePr>
        <p:xfrm>
          <a:off x="8495150" y="4387445"/>
          <a:ext cx="495300" cy="527050"/>
        </p:xfrm>
        <a:graphic>
          <a:graphicData uri="http://schemas.openxmlformats.org/presentationml/2006/ole">
            <mc:AlternateContent xmlns:mc="http://schemas.openxmlformats.org/markup-compatibility/2006">
              <mc:Choice xmlns:v="urn:schemas-microsoft-com:vml" Requires="v">
                <p:oleObj spid="_x0000_s2110690" name="Equation" r:id="rId15" imgW="203200" imgH="215900" progId="Equation.3">
                  <p:embed/>
                </p:oleObj>
              </mc:Choice>
              <mc:Fallback>
                <p:oleObj name="Equation" r:id="rId15" imgW="203200" imgH="215900" progId="Equation.3">
                  <p:embed/>
                  <p:pic>
                    <p:nvPicPr>
                      <p:cNvPr id="0" name=""/>
                      <p:cNvPicPr/>
                      <p:nvPr/>
                    </p:nvPicPr>
                    <p:blipFill>
                      <a:blip r:embed="rId16"/>
                      <a:stretch>
                        <a:fillRect/>
                      </a:stretch>
                    </p:blipFill>
                    <p:spPr>
                      <a:xfrm>
                        <a:off x="8495150" y="4387445"/>
                        <a:ext cx="495300" cy="527050"/>
                      </a:xfrm>
                      <a:prstGeom prst="rect">
                        <a:avLst/>
                      </a:prstGeom>
                    </p:spPr>
                  </p:pic>
                </p:oleObj>
              </mc:Fallback>
            </mc:AlternateContent>
          </a:graphicData>
        </a:graphic>
      </p:graphicFrame>
      <p:sp>
        <p:nvSpPr>
          <p:cNvPr id="42" name="Line 8"/>
          <p:cNvSpPr>
            <a:spLocks noChangeShapeType="1"/>
          </p:cNvSpPr>
          <p:nvPr/>
        </p:nvSpPr>
        <p:spPr bwMode="auto">
          <a:xfrm>
            <a:off x="1021327" y="3213780"/>
            <a:ext cx="914812" cy="7425"/>
          </a:xfrm>
          <a:prstGeom prst="line">
            <a:avLst/>
          </a:prstGeom>
          <a:noFill/>
          <a:ln w="57150">
            <a:solidFill>
              <a:srgbClr val="FF0000"/>
            </a:solidFill>
            <a:round/>
            <a:headEnd/>
            <a:tailEnd/>
          </a:ln>
          <a:effectLst/>
        </p:spPr>
        <p:txBody>
          <a:bodyPr wrap="none" anchor="ctr">
            <a:prstTxWarp prst="textNoShape">
              <a:avLst/>
            </a:prstTxWarp>
          </a:bodyPr>
          <a:lstStyle/>
          <a:p>
            <a:endParaRPr lang="en-US"/>
          </a:p>
        </p:txBody>
      </p:sp>
      <p:sp>
        <p:nvSpPr>
          <p:cNvPr id="43" name="Line 15"/>
          <p:cNvSpPr>
            <a:spLocks noChangeShapeType="1"/>
          </p:cNvSpPr>
          <p:nvPr/>
        </p:nvSpPr>
        <p:spPr bwMode="auto">
          <a:xfrm rot="366639" flipV="1">
            <a:off x="993534" y="2120769"/>
            <a:ext cx="948871" cy="108824"/>
          </a:xfrm>
          <a:prstGeom prst="line">
            <a:avLst/>
          </a:prstGeom>
          <a:noFill/>
          <a:ln w="57150">
            <a:solidFill>
              <a:srgbClr val="0000FF"/>
            </a:solidFill>
            <a:round/>
            <a:headEnd/>
            <a:tailEnd/>
          </a:ln>
          <a:effectLst/>
        </p:spPr>
        <p:txBody>
          <a:bodyPr wrap="none" anchor="ctr">
            <a:prstTxWarp prst="textNoShape">
              <a:avLst/>
            </a:prstTxWarp>
          </a:bodyPr>
          <a:lstStyle/>
          <a:p>
            <a:endParaRPr lang="en-US"/>
          </a:p>
        </p:txBody>
      </p:sp>
      <p:cxnSp>
        <p:nvCxnSpPr>
          <p:cNvPr id="44" name="Straight Arrow Connector 43"/>
          <p:cNvCxnSpPr/>
          <p:nvPr/>
        </p:nvCxnSpPr>
        <p:spPr bwMode="auto">
          <a:xfrm>
            <a:off x="1246326" y="2133780"/>
            <a:ext cx="0" cy="1080000"/>
          </a:xfrm>
          <a:prstGeom prst="straightConnector1">
            <a:avLst/>
          </a:prstGeom>
          <a:solidFill>
            <a:schemeClr val="accent2"/>
          </a:solidFill>
          <a:ln w="9525" cap="flat" cmpd="sng" algn="ctr">
            <a:solidFill>
              <a:schemeClr val="tx1"/>
            </a:solidFill>
            <a:prstDash val="dash"/>
            <a:round/>
            <a:headEnd type="arrow"/>
            <a:tailEnd type="arrow"/>
          </a:ln>
          <a:effectLst/>
        </p:spPr>
      </p:cxnSp>
      <p:graphicFrame>
        <p:nvGraphicFramePr>
          <p:cNvPr id="45" name="Object 44"/>
          <p:cNvGraphicFramePr>
            <a:graphicFrameLocks noChangeAspect="1"/>
          </p:cNvGraphicFramePr>
          <p:nvPr>
            <p:extLst>
              <p:ext uri="{D42A27DB-BD31-4B8C-83A1-F6EECF244321}">
                <p14:modId xmlns:p14="http://schemas.microsoft.com/office/powerpoint/2010/main" val="1780687624"/>
              </p:ext>
            </p:extLst>
          </p:nvPr>
        </p:nvGraphicFramePr>
        <p:xfrm>
          <a:off x="1320800" y="2492375"/>
          <a:ext cx="465138" cy="495300"/>
        </p:xfrm>
        <a:graphic>
          <a:graphicData uri="http://schemas.openxmlformats.org/presentationml/2006/ole">
            <mc:AlternateContent xmlns:mc="http://schemas.openxmlformats.org/markup-compatibility/2006">
              <mc:Choice xmlns:v="urn:schemas-microsoft-com:vml" Requires="v">
                <p:oleObj spid="_x0000_s2110691" name="Equation" r:id="rId17" imgW="190500" imgH="203200" progId="Equation.3">
                  <p:embed/>
                </p:oleObj>
              </mc:Choice>
              <mc:Fallback>
                <p:oleObj name="Equation" r:id="rId17" imgW="190500" imgH="203200" progId="Equation.3">
                  <p:embed/>
                  <p:pic>
                    <p:nvPicPr>
                      <p:cNvPr id="0" name=""/>
                      <p:cNvPicPr/>
                      <p:nvPr/>
                    </p:nvPicPr>
                    <p:blipFill>
                      <a:blip r:embed="rId18"/>
                      <a:stretch>
                        <a:fillRect/>
                      </a:stretch>
                    </p:blipFill>
                    <p:spPr>
                      <a:xfrm>
                        <a:off x="1320800" y="2492375"/>
                        <a:ext cx="465138" cy="495300"/>
                      </a:xfrm>
                      <a:prstGeom prst="rect">
                        <a:avLst/>
                      </a:prstGeom>
                    </p:spPr>
                  </p:pic>
                </p:oleObj>
              </mc:Fallback>
            </mc:AlternateContent>
          </a:graphicData>
        </a:graphic>
      </p:graphicFrame>
      <p:sp>
        <p:nvSpPr>
          <p:cNvPr id="46" name="Line 8"/>
          <p:cNvSpPr>
            <a:spLocks noChangeShapeType="1"/>
          </p:cNvSpPr>
          <p:nvPr/>
        </p:nvSpPr>
        <p:spPr bwMode="auto">
          <a:xfrm>
            <a:off x="2236327" y="3663780"/>
            <a:ext cx="914812" cy="7425"/>
          </a:xfrm>
          <a:prstGeom prst="line">
            <a:avLst/>
          </a:prstGeom>
          <a:noFill/>
          <a:ln w="57150">
            <a:solidFill>
              <a:srgbClr val="FF0000"/>
            </a:solidFill>
            <a:round/>
            <a:headEnd/>
            <a:tailEnd/>
          </a:ln>
          <a:effectLst/>
        </p:spPr>
        <p:txBody>
          <a:bodyPr wrap="none" anchor="ctr">
            <a:prstTxWarp prst="textNoShape">
              <a:avLst/>
            </a:prstTxWarp>
          </a:bodyPr>
          <a:lstStyle/>
          <a:p>
            <a:endParaRPr lang="en-US"/>
          </a:p>
        </p:txBody>
      </p:sp>
      <p:sp>
        <p:nvSpPr>
          <p:cNvPr id="47" name="Line 15"/>
          <p:cNvSpPr>
            <a:spLocks noChangeShapeType="1"/>
          </p:cNvSpPr>
          <p:nvPr/>
        </p:nvSpPr>
        <p:spPr bwMode="auto">
          <a:xfrm rot="366639" flipV="1">
            <a:off x="2208534" y="2570769"/>
            <a:ext cx="948871" cy="108824"/>
          </a:xfrm>
          <a:prstGeom prst="line">
            <a:avLst/>
          </a:prstGeom>
          <a:noFill/>
          <a:ln w="57150">
            <a:solidFill>
              <a:srgbClr val="0000FF"/>
            </a:solidFill>
            <a:round/>
            <a:headEnd/>
            <a:tailEnd/>
          </a:ln>
          <a:effectLst/>
        </p:spPr>
        <p:txBody>
          <a:bodyPr wrap="none" anchor="ctr">
            <a:prstTxWarp prst="textNoShape">
              <a:avLst/>
            </a:prstTxWarp>
          </a:bodyPr>
          <a:lstStyle/>
          <a:p>
            <a:endParaRPr lang="en-US"/>
          </a:p>
        </p:txBody>
      </p:sp>
      <p:cxnSp>
        <p:nvCxnSpPr>
          <p:cNvPr id="48" name="Straight Arrow Connector 47"/>
          <p:cNvCxnSpPr/>
          <p:nvPr/>
        </p:nvCxnSpPr>
        <p:spPr bwMode="auto">
          <a:xfrm>
            <a:off x="2461326" y="2583780"/>
            <a:ext cx="0" cy="1080000"/>
          </a:xfrm>
          <a:prstGeom prst="straightConnector1">
            <a:avLst/>
          </a:prstGeom>
          <a:solidFill>
            <a:schemeClr val="accent2"/>
          </a:solidFill>
          <a:ln w="9525" cap="flat" cmpd="sng" algn="ctr">
            <a:solidFill>
              <a:schemeClr val="tx1"/>
            </a:solidFill>
            <a:prstDash val="dash"/>
            <a:round/>
            <a:headEnd type="arrow"/>
            <a:tailEnd type="arrow"/>
          </a:ln>
          <a:effectLst/>
        </p:spPr>
      </p:cxnSp>
      <p:graphicFrame>
        <p:nvGraphicFramePr>
          <p:cNvPr id="49" name="Object 48"/>
          <p:cNvGraphicFramePr>
            <a:graphicFrameLocks noChangeAspect="1"/>
          </p:cNvGraphicFramePr>
          <p:nvPr>
            <p:extLst>
              <p:ext uri="{D42A27DB-BD31-4B8C-83A1-F6EECF244321}">
                <p14:modId xmlns:p14="http://schemas.microsoft.com/office/powerpoint/2010/main" val="1661595272"/>
              </p:ext>
            </p:extLst>
          </p:nvPr>
        </p:nvGraphicFramePr>
        <p:xfrm>
          <a:off x="2536825" y="2927350"/>
          <a:ext cx="463550" cy="527050"/>
        </p:xfrm>
        <a:graphic>
          <a:graphicData uri="http://schemas.openxmlformats.org/presentationml/2006/ole">
            <mc:AlternateContent xmlns:mc="http://schemas.openxmlformats.org/markup-compatibility/2006">
              <mc:Choice xmlns:v="urn:schemas-microsoft-com:vml" Requires="v">
                <p:oleObj spid="_x0000_s2110692" name="Equation" r:id="rId19" imgW="190500" imgH="215900" progId="Equation.3">
                  <p:embed/>
                </p:oleObj>
              </mc:Choice>
              <mc:Fallback>
                <p:oleObj name="Equation" r:id="rId19" imgW="190500" imgH="215900" progId="Equation.3">
                  <p:embed/>
                  <p:pic>
                    <p:nvPicPr>
                      <p:cNvPr id="0" name=""/>
                      <p:cNvPicPr/>
                      <p:nvPr/>
                    </p:nvPicPr>
                    <p:blipFill>
                      <a:blip r:embed="rId20"/>
                      <a:stretch>
                        <a:fillRect/>
                      </a:stretch>
                    </p:blipFill>
                    <p:spPr>
                      <a:xfrm>
                        <a:off x="2536825" y="2927350"/>
                        <a:ext cx="463550" cy="527050"/>
                      </a:xfrm>
                      <a:prstGeom prst="rect">
                        <a:avLst/>
                      </a:prstGeom>
                    </p:spPr>
                  </p:pic>
                </p:oleObj>
              </mc:Fallback>
            </mc:AlternateContent>
          </a:graphicData>
        </a:graphic>
      </p:graphicFrame>
      <p:sp>
        <p:nvSpPr>
          <p:cNvPr id="50" name="Titel 1"/>
          <p:cNvSpPr txBox="1">
            <a:spLocks/>
          </p:cNvSpPr>
          <p:nvPr/>
        </p:nvSpPr>
        <p:spPr bwMode="auto">
          <a:xfrm>
            <a:off x="3510437" y="5535575"/>
            <a:ext cx="5801975" cy="6750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pPr algn="ctr"/>
            <a:r>
              <a:rPr lang="de-DE" dirty="0" smtClean="0">
                <a:latin typeface="Comic Sans MS"/>
              </a:rPr>
              <a:t>A strong pulse in </a:t>
            </a:r>
            <a:r>
              <a:rPr lang="de-DE" dirty="0" err="1" smtClean="0">
                <a:latin typeface="Comic Sans MS"/>
              </a:rPr>
              <a:t>needed</a:t>
            </a:r>
            <a:r>
              <a:rPr lang="de-DE" dirty="0" smtClean="0">
                <a:latin typeface="Comic Sans MS"/>
              </a:rPr>
              <a:t> </a:t>
            </a:r>
            <a:r>
              <a:rPr lang="de-DE" dirty="0" err="1" smtClean="0">
                <a:latin typeface="Comic Sans MS"/>
              </a:rPr>
              <a:t>to</a:t>
            </a:r>
            <a:r>
              <a:rPr lang="de-DE" dirty="0" smtClean="0">
                <a:latin typeface="Comic Sans MS"/>
              </a:rPr>
              <a:t> </a:t>
            </a:r>
            <a:r>
              <a:rPr lang="de-DE" dirty="0" err="1" smtClean="0">
                <a:latin typeface="Comic Sans MS"/>
              </a:rPr>
              <a:t>work</a:t>
            </a:r>
            <a:r>
              <a:rPr lang="de-DE" dirty="0" smtClean="0">
                <a:latin typeface="Comic Sans MS"/>
              </a:rPr>
              <a:t> on all </a:t>
            </a:r>
            <a:r>
              <a:rPr lang="de-DE" dirty="0" err="1" smtClean="0">
                <a:latin typeface="Comic Sans MS"/>
              </a:rPr>
              <a:t>systems</a:t>
            </a:r>
            <a:r>
              <a:rPr lang="de-DE" dirty="0" smtClean="0">
                <a:latin typeface="Comic Sans MS"/>
              </a:rPr>
              <a:t> </a:t>
            </a:r>
            <a:r>
              <a:rPr lang="de-DE" dirty="0" err="1" smtClean="0">
                <a:latin typeface="Comic Sans MS"/>
              </a:rPr>
              <a:t>identically</a:t>
            </a:r>
            <a:endParaRPr lang="de-DE" dirty="0"/>
          </a:p>
        </p:txBody>
      </p:sp>
      <p:grpSp>
        <p:nvGrpSpPr>
          <p:cNvPr id="60" name="Group 59"/>
          <p:cNvGrpSpPr/>
          <p:nvPr/>
        </p:nvGrpSpPr>
        <p:grpSpPr>
          <a:xfrm>
            <a:off x="4830907" y="1980575"/>
            <a:ext cx="391193" cy="1448934"/>
            <a:chOff x="4266444" y="4193381"/>
            <a:chExt cx="568222" cy="1823082"/>
          </a:xfrm>
        </p:grpSpPr>
        <p:cxnSp>
          <p:nvCxnSpPr>
            <p:cNvPr id="68" name="Straight Connector 67"/>
            <p:cNvCxnSpPr/>
            <p:nvPr/>
          </p:nvCxnSpPr>
          <p:spPr bwMode="auto">
            <a:xfrm flipV="1">
              <a:off x="4275437" y="4193381"/>
              <a:ext cx="11504" cy="1823082"/>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69" name="Straight Connector 68"/>
            <p:cNvCxnSpPr/>
            <p:nvPr/>
          </p:nvCxnSpPr>
          <p:spPr bwMode="auto">
            <a:xfrm flipH="1" flipV="1">
              <a:off x="4809854" y="4193381"/>
              <a:ext cx="5584" cy="1820421"/>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70" name="Straight Connector 69"/>
            <p:cNvCxnSpPr/>
            <p:nvPr/>
          </p:nvCxnSpPr>
          <p:spPr bwMode="auto">
            <a:xfrm>
              <a:off x="4266444" y="4193381"/>
              <a:ext cx="568222" cy="7982"/>
            </a:xfrm>
            <a:prstGeom prst="line">
              <a:avLst/>
            </a:prstGeom>
            <a:solidFill>
              <a:schemeClr val="accent2"/>
            </a:solidFill>
            <a:ln w="25400" cap="flat" cmpd="sng" algn="ctr">
              <a:solidFill>
                <a:srgbClr val="0000FF"/>
              </a:solidFill>
              <a:prstDash val="solid"/>
              <a:round/>
              <a:headEnd type="none" w="med" len="med"/>
              <a:tailEnd type="none" w="med" len="med"/>
            </a:ln>
            <a:effectLst/>
          </p:spPr>
        </p:cxnSp>
      </p:grpSp>
      <p:grpSp>
        <p:nvGrpSpPr>
          <p:cNvPr id="61" name="Group 60"/>
          <p:cNvGrpSpPr/>
          <p:nvPr/>
        </p:nvGrpSpPr>
        <p:grpSpPr>
          <a:xfrm>
            <a:off x="4906797" y="1170575"/>
            <a:ext cx="224999" cy="2261048"/>
            <a:chOff x="4261326" y="4573801"/>
            <a:chExt cx="568222" cy="1442661"/>
          </a:xfrm>
        </p:grpSpPr>
        <p:cxnSp>
          <p:nvCxnSpPr>
            <p:cNvPr id="65" name="Straight Connector 64"/>
            <p:cNvCxnSpPr/>
            <p:nvPr/>
          </p:nvCxnSpPr>
          <p:spPr bwMode="auto">
            <a:xfrm flipV="1">
              <a:off x="4275437" y="4576462"/>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66" name="Straight Connector 65"/>
            <p:cNvCxnSpPr/>
            <p:nvPr/>
          </p:nvCxnSpPr>
          <p:spPr bwMode="auto">
            <a:xfrm flipV="1">
              <a:off x="4815437" y="4573801"/>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67" name="Straight Connector 66"/>
            <p:cNvCxnSpPr/>
            <p:nvPr/>
          </p:nvCxnSpPr>
          <p:spPr bwMode="auto">
            <a:xfrm>
              <a:off x="4261326" y="4596706"/>
              <a:ext cx="568222" cy="7982"/>
            </a:xfrm>
            <a:prstGeom prst="line">
              <a:avLst/>
            </a:prstGeom>
            <a:solidFill>
              <a:schemeClr val="accent2"/>
            </a:solidFill>
            <a:ln w="25400" cap="flat" cmpd="sng" algn="ctr">
              <a:solidFill>
                <a:srgbClr val="0000FF"/>
              </a:solidFill>
              <a:prstDash val="solid"/>
              <a:round/>
              <a:headEnd type="none" w="med" len="med"/>
              <a:tailEnd type="none" w="med" len="med"/>
            </a:ln>
            <a:effectLst/>
          </p:spPr>
        </p:cxnSp>
      </p:grpSp>
      <p:grpSp>
        <p:nvGrpSpPr>
          <p:cNvPr id="11" name="Group 10"/>
          <p:cNvGrpSpPr/>
          <p:nvPr/>
        </p:nvGrpSpPr>
        <p:grpSpPr>
          <a:xfrm>
            <a:off x="3285437" y="1125575"/>
            <a:ext cx="3465000" cy="2385000"/>
            <a:chOff x="3285437" y="1125575"/>
            <a:chExt cx="3465000" cy="2385000"/>
          </a:xfrm>
        </p:grpSpPr>
        <p:grpSp>
          <p:nvGrpSpPr>
            <p:cNvPr id="10" name="Group 9"/>
            <p:cNvGrpSpPr/>
            <p:nvPr/>
          </p:nvGrpSpPr>
          <p:grpSpPr>
            <a:xfrm>
              <a:off x="3285437" y="1125575"/>
              <a:ext cx="3283911" cy="2303933"/>
              <a:chOff x="3285437" y="1125575"/>
              <a:chExt cx="3283911" cy="2303933"/>
            </a:xfrm>
          </p:grpSpPr>
          <p:grpSp>
            <p:nvGrpSpPr>
              <p:cNvPr id="58" name="Group 57"/>
              <p:cNvGrpSpPr/>
              <p:nvPr/>
            </p:nvGrpSpPr>
            <p:grpSpPr>
              <a:xfrm>
                <a:off x="3697896" y="1283625"/>
                <a:ext cx="2871452" cy="2145883"/>
                <a:chOff x="3704548" y="2939688"/>
                <a:chExt cx="4170889" cy="2700000"/>
              </a:xfrm>
            </p:grpSpPr>
            <p:cxnSp>
              <p:nvCxnSpPr>
                <p:cNvPr id="74" name="Straight Arrow Connector 73"/>
                <p:cNvCxnSpPr/>
                <p:nvPr/>
              </p:nvCxnSpPr>
              <p:spPr bwMode="auto">
                <a:xfrm>
                  <a:off x="3735437" y="5625575"/>
                  <a:ext cx="4140000" cy="0"/>
                </a:xfrm>
                <a:prstGeom prst="straightConnector1">
                  <a:avLst/>
                </a:prstGeom>
                <a:solidFill>
                  <a:schemeClr val="accent2"/>
                </a:solidFill>
                <a:ln w="31750" cap="flat" cmpd="sng" algn="ctr">
                  <a:solidFill>
                    <a:schemeClr val="tx1"/>
                  </a:solidFill>
                  <a:prstDash val="solid"/>
                  <a:round/>
                  <a:headEnd type="none" w="med" len="med"/>
                  <a:tailEnd type="arrow"/>
                </a:ln>
                <a:effectLst/>
              </p:spPr>
            </p:cxnSp>
            <p:cxnSp>
              <p:nvCxnSpPr>
                <p:cNvPr id="75" name="Straight Arrow Connector 74"/>
                <p:cNvCxnSpPr/>
                <p:nvPr/>
              </p:nvCxnSpPr>
              <p:spPr bwMode="auto">
                <a:xfrm flipH="1" flipV="1">
                  <a:off x="3704548" y="2939688"/>
                  <a:ext cx="45000" cy="2700000"/>
                </a:xfrm>
                <a:prstGeom prst="straightConnector1">
                  <a:avLst/>
                </a:prstGeom>
                <a:solidFill>
                  <a:schemeClr val="accent2"/>
                </a:solidFill>
                <a:ln w="31750" cap="flat" cmpd="sng" algn="ctr">
                  <a:solidFill>
                    <a:schemeClr val="tx1"/>
                  </a:solidFill>
                  <a:prstDash val="solid"/>
                  <a:round/>
                  <a:headEnd type="none" w="med" len="med"/>
                  <a:tailEnd type="arrow"/>
                </a:ln>
                <a:effectLst/>
              </p:spPr>
            </p:cxnSp>
          </p:grpSp>
          <p:grpSp>
            <p:nvGrpSpPr>
              <p:cNvPr id="59" name="Group 58"/>
              <p:cNvGrpSpPr/>
              <p:nvPr/>
            </p:nvGrpSpPr>
            <p:grpSpPr>
              <a:xfrm>
                <a:off x="4726796" y="2271706"/>
                <a:ext cx="673641" cy="1146586"/>
                <a:chOff x="3836949" y="4573801"/>
                <a:chExt cx="978488" cy="1442661"/>
              </a:xfrm>
            </p:grpSpPr>
            <p:cxnSp>
              <p:nvCxnSpPr>
                <p:cNvPr id="71" name="Straight Connector 70"/>
                <p:cNvCxnSpPr/>
                <p:nvPr/>
              </p:nvCxnSpPr>
              <p:spPr bwMode="auto">
                <a:xfrm flipV="1">
                  <a:off x="3836949" y="4576462"/>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72" name="Straight Connector 71"/>
                <p:cNvCxnSpPr/>
                <p:nvPr/>
              </p:nvCxnSpPr>
              <p:spPr bwMode="auto">
                <a:xfrm flipV="1">
                  <a:off x="4815437" y="4573801"/>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73" name="Straight Connector 72"/>
                <p:cNvCxnSpPr/>
                <p:nvPr/>
              </p:nvCxnSpPr>
              <p:spPr bwMode="auto">
                <a:xfrm>
                  <a:off x="3836949" y="4603834"/>
                  <a:ext cx="927235" cy="853"/>
                </a:xfrm>
                <a:prstGeom prst="line">
                  <a:avLst/>
                </a:prstGeom>
                <a:solidFill>
                  <a:schemeClr val="accent2"/>
                </a:solidFill>
                <a:ln w="25400" cap="flat" cmpd="sng" algn="ctr">
                  <a:solidFill>
                    <a:srgbClr val="0000FF"/>
                  </a:solidFill>
                  <a:prstDash val="solid"/>
                  <a:round/>
                  <a:headEnd type="none" w="med" len="med"/>
                  <a:tailEnd type="none" w="med" len="med"/>
                </a:ln>
                <a:effectLst/>
              </p:spPr>
            </p:cxnSp>
          </p:grpSp>
          <p:graphicFrame>
            <p:nvGraphicFramePr>
              <p:cNvPr id="56" name="Object 5"/>
              <p:cNvGraphicFramePr>
                <a:graphicFrameLocks noChangeAspect="1"/>
              </p:cNvGraphicFramePr>
              <p:nvPr>
                <p:extLst>
                  <p:ext uri="{D42A27DB-BD31-4B8C-83A1-F6EECF244321}">
                    <p14:modId xmlns:p14="http://schemas.microsoft.com/office/powerpoint/2010/main" val="2948518312"/>
                  </p:ext>
                </p:extLst>
              </p:nvPr>
            </p:nvGraphicFramePr>
            <p:xfrm>
              <a:off x="3285437" y="1125575"/>
              <a:ext cx="401100" cy="336873"/>
            </p:xfrm>
            <a:graphic>
              <a:graphicData uri="http://schemas.openxmlformats.org/presentationml/2006/ole">
                <mc:AlternateContent xmlns:mc="http://schemas.openxmlformats.org/markup-compatibility/2006">
                  <mc:Choice xmlns:v="urn:schemas-microsoft-com:vml" Requires="v">
                    <p:oleObj spid="_x0000_s2110693" name="Equation" r:id="rId21" imgW="342900" imgH="279400" progId="Equation.3">
                      <p:embed/>
                    </p:oleObj>
                  </mc:Choice>
                  <mc:Fallback>
                    <p:oleObj name="Equation" r:id="rId21" imgW="342900" imgH="279400" progId="Equation.3">
                      <p:embed/>
                      <p:pic>
                        <p:nvPicPr>
                          <p:cNvPr id="0" name=""/>
                          <p:cNvPicPr>
                            <a:picLocks noChangeAspect="1" noChangeArrowheads="1"/>
                          </p:cNvPicPr>
                          <p:nvPr/>
                        </p:nvPicPr>
                        <p:blipFill>
                          <a:blip r:embed="rId22"/>
                          <a:srcRect/>
                          <a:stretch>
                            <a:fillRect/>
                          </a:stretch>
                        </p:blipFill>
                        <p:spPr bwMode="auto">
                          <a:xfrm>
                            <a:off x="3285437" y="1125575"/>
                            <a:ext cx="401100" cy="336873"/>
                          </a:xfrm>
                          <a:prstGeom prst="rect">
                            <a:avLst/>
                          </a:prstGeom>
                          <a:noFill/>
                          <a:extLst/>
                        </p:spPr>
                      </p:pic>
                    </p:oleObj>
                  </mc:Fallback>
                </mc:AlternateContent>
              </a:graphicData>
            </a:graphic>
          </p:graphicFrame>
        </p:grpSp>
        <p:graphicFrame>
          <p:nvGraphicFramePr>
            <p:cNvPr id="57" name="Object 5"/>
            <p:cNvGraphicFramePr>
              <a:graphicFrameLocks noChangeAspect="1"/>
            </p:cNvGraphicFramePr>
            <p:nvPr>
              <p:extLst>
                <p:ext uri="{D42A27DB-BD31-4B8C-83A1-F6EECF244321}">
                  <p14:modId xmlns:p14="http://schemas.microsoft.com/office/powerpoint/2010/main" val="1591288595"/>
                </p:ext>
              </p:extLst>
            </p:nvPr>
          </p:nvGraphicFramePr>
          <p:xfrm>
            <a:off x="6631309" y="3326367"/>
            <a:ext cx="119128" cy="184208"/>
          </p:xfrm>
          <a:graphic>
            <a:graphicData uri="http://schemas.openxmlformats.org/presentationml/2006/ole">
              <mc:AlternateContent xmlns:mc="http://schemas.openxmlformats.org/markup-compatibility/2006">
                <mc:Choice xmlns:v="urn:schemas-microsoft-com:vml" Requires="v">
                  <p:oleObj spid="_x0000_s2110694" name="Equation" r:id="rId23" imgW="101600" imgH="152400" progId="Equation.3">
                    <p:embed/>
                  </p:oleObj>
                </mc:Choice>
                <mc:Fallback>
                  <p:oleObj name="Equation" r:id="rId23" imgW="101600" imgH="152400" progId="Equation.3">
                    <p:embed/>
                    <p:pic>
                      <p:nvPicPr>
                        <p:cNvPr id="0" name=""/>
                        <p:cNvPicPr>
                          <a:picLocks noChangeAspect="1" noChangeArrowheads="1"/>
                        </p:cNvPicPr>
                        <p:nvPr/>
                      </p:nvPicPr>
                      <p:blipFill>
                        <a:blip r:embed="rId24"/>
                        <a:srcRect/>
                        <a:stretch>
                          <a:fillRect/>
                        </a:stretch>
                      </p:blipFill>
                      <p:spPr bwMode="auto">
                        <a:xfrm>
                          <a:off x="6631309" y="3326367"/>
                          <a:ext cx="119128" cy="184208"/>
                        </a:xfrm>
                        <a:prstGeom prst="rect">
                          <a:avLst/>
                        </a:prstGeom>
                        <a:noFill/>
                        <a:extLst/>
                      </p:spPr>
                    </p:pic>
                  </p:oleObj>
                </mc:Fallback>
              </mc:AlternateContent>
            </a:graphicData>
          </a:graphic>
        </p:graphicFrame>
      </p:grpSp>
    </p:spTree>
    <p:extLst>
      <p:ext uri="{BB962C8B-B14F-4D97-AF65-F5344CB8AC3E}">
        <p14:creationId xmlns:p14="http://schemas.microsoft.com/office/powerpoint/2010/main" val="15808739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ußzeilenplatzhalter 3"/>
          <p:cNvSpPr txBox="1">
            <a:spLocks/>
          </p:cNvSpPr>
          <p:nvPr/>
        </p:nvSpPr>
        <p:spPr bwMode="auto">
          <a:xfrm>
            <a:off x="4225924" y="6405563"/>
            <a:ext cx="5040313" cy="215900"/>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Arial" charset="0"/>
                <a:ea typeface="+mn-ea"/>
                <a:cs typeface="+mn-cs"/>
              </a:rPr>
              <a:t>PSAS2016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I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24.05.2016I </a:t>
            </a:r>
            <a:r>
              <a:rPr kumimoji="0" lang="de-DE" sz="800" b="0" i="0" u="none" strike="noStrike" kern="1200" cap="none" spc="0" normalizeH="0" baseline="0" noProof="0" dirty="0" smtClean="0">
                <a:ln>
                  <a:noFill/>
                </a:ln>
                <a:solidFill>
                  <a:schemeClr val="tx1"/>
                </a:solidFill>
                <a:effectLst/>
                <a:uLnTx/>
                <a:uFillTx/>
                <a:latin typeface="Arial" charset="0"/>
                <a:ea typeface="+mn-ea"/>
                <a:cs typeface="+mn-cs"/>
              </a:rPr>
              <a:t>Folie: </a:t>
            </a:r>
            <a:fld id="{FF1146A1-97AE-4BCE-8A46-8C7BB040F740}" type="slidenum">
              <a:rPr kumimoji="0" lang="de-DE" sz="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57" name="Titel 1"/>
          <p:cNvSpPr>
            <a:spLocks noGrp="1"/>
          </p:cNvSpPr>
          <p:nvPr>
            <p:ph type="title"/>
          </p:nvPr>
        </p:nvSpPr>
        <p:spPr>
          <a:xfrm>
            <a:off x="363462" y="495575"/>
            <a:ext cx="2246975" cy="360363"/>
          </a:xfrm>
        </p:spPr>
        <p:txBody>
          <a:bodyPr/>
          <a:lstStyle/>
          <a:p>
            <a:r>
              <a:rPr lang="en-US" i="1" dirty="0" smtClean="0">
                <a:latin typeface="Comic Sans MS"/>
              </a:rPr>
              <a:t>Power issues</a:t>
            </a:r>
            <a:endParaRPr lang="en-US" dirty="0">
              <a:latin typeface="Comic Sans MS"/>
            </a:endParaRPr>
          </a:p>
        </p:txBody>
      </p:sp>
      <p:graphicFrame>
        <p:nvGraphicFramePr>
          <p:cNvPr id="48" name="Object 5"/>
          <p:cNvGraphicFramePr>
            <a:graphicFrameLocks noChangeAspect="1"/>
          </p:cNvGraphicFramePr>
          <p:nvPr>
            <p:extLst>
              <p:ext uri="{D42A27DB-BD31-4B8C-83A1-F6EECF244321}">
                <p14:modId xmlns:p14="http://schemas.microsoft.com/office/powerpoint/2010/main" val="3723731126"/>
              </p:ext>
            </p:extLst>
          </p:nvPr>
        </p:nvGraphicFramePr>
        <p:xfrm>
          <a:off x="6210437" y="2520575"/>
          <a:ext cx="2878138" cy="692150"/>
        </p:xfrm>
        <a:graphic>
          <a:graphicData uri="http://schemas.openxmlformats.org/presentationml/2006/ole">
            <mc:AlternateContent xmlns:mc="http://schemas.openxmlformats.org/markup-compatibility/2006">
              <mc:Choice xmlns:v="urn:schemas-microsoft-com:vml" Requires="v">
                <p:oleObj spid="_x0000_s2111650" name="Equation" r:id="rId4" imgW="1689100" imgH="457200" progId="Equation.3">
                  <p:embed/>
                </p:oleObj>
              </mc:Choice>
              <mc:Fallback>
                <p:oleObj name="Equation" r:id="rId4" imgW="1689100" imgH="457200" progId="Equation.3">
                  <p:embed/>
                  <p:pic>
                    <p:nvPicPr>
                      <p:cNvPr id="0" name=""/>
                      <p:cNvPicPr>
                        <a:picLocks noChangeAspect="1" noChangeArrowheads="1"/>
                      </p:cNvPicPr>
                      <p:nvPr/>
                    </p:nvPicPr>
                    <p:blipFill>
                      <a:blip r:embed="rId5"/>
                      <a:srcRect/>
                      <a:stretch>
                        <a:fillRect/>
                      </a:stretch>
                    </p:blipFill>
                    <p:spPr bwMode="auto">
                      <a:xfrm>
                        <a:off x="6210437" y="2520575"/>
                        <a:ext cx="2878138" cy="692150"/>
                      </a:xfrm>
                      <a:prstGeom prst="rect">
                        <a:avLst/>
                      </a:prstGeom>
                      <a:noFill/>
                      <a:extLst/>
                    </p:spPr>
                  </p:pic>
                </p:oleObj>
              </mc:Fallback>
            </mc:AlternateContent>
          </a:graphicData>
        </a:graphic>
      </p:graphicFrame>
      <p:grpSp>
        <p:nvGrpSpPr>
          <p:cNvPr id="29" name="Group 28"/>
          <p:cNvGrpSpPr/>
          <p:nvPr/>
        </p:nvGrpSpPr>
        <p:grpSpPr>
          <a:xfrm>
            <a:off x="7110437" y="3780575"/>
            <a:ext cx="2475000" cy="1305363"/>
            <a:chOff x="7425437" y="4860212"/>
            <a:chExt cx="1935000" cy="1305363"/>
          </a:xfrm>
        </p:grpSpPr>
        <p:graphicFrame>
          <p:nvGraphicFramePr>
            <p:cNvPr id="49" name="Object 5"/>
            <p:cNvGraphicFramePr>
              <a:graphicFrameLocks noChangeAspect="1"/>
            </p:cNvGraphicFramePr>
            <p:nvPr>
              <p:extLst>
                <p:ext uri="{D42A27DB-BD31-4B8C-83A1-F6EECF244321}">
                  <p14:modId xmlns:p14="http://schemas.microsoft.com/office/powerpoint/2010/main" val="150608264"/>
                </p:ext>
              </p:extLst>
            </p:nvPr>
          </p:nvGraphicFramePr>
          <p:xfrm>
            <a:off x="8252050" y="5530575"/>
            <a:ext cx="433387" cy="635000"/>
          </p:xfrm>
          <a:graphic>
            <a:graphicData uri="http://schemas.openxmlformats.org/presentationml/2006/ole">
              <mc:AlternateContent xmlns:mc="http://schemas.openxmlformats.org/markup-compatibility/2006">
                <mc:Choice xmlns:v="urn:schemas-microsoft-com:vml" Requires="v">
                  <p:oleObj spid="_x0000_s2111651" name="Equation" r:id="rId6" imgW="254000" imgH="419100" progId="Equation.3">
                    <p:embed/>
                  </p:oleObj>
                </mc:Choice>
                <mc:Fallback>
                  <p:oleObj name="Equation" r:id="rId6" imgW="254000" imgH="419100" progId="Equation.3">
                    <p:embed/>
                    <p:pic>
                      <p:nvPicPr>
                        <p:cNvPr id="0" name=""/>
                        <p:cNvPicPr>
                          <a:picLocks noChangeAspect="1" noChangeArrowheads="1"/>
                        </p:cNvPicPr>
                        <p:nvPr/>
                      </p:nvPicPr>
                      <p:blipFill>
                        <a:blip r:embed="rId7"/>
                        <a:srcRect/>
                        <a:stretch>
                          <a:fillRect/>
                        </a:stretch>
                      </p:blipFill>
                      <p:spPr bwMode="auto">
                        <a:xfrm>
                          <a:off x="8252050" y="5530575"/>
                          <a:ext cx="433387" cy="635000"/>
                        </a:xfrm>
                        <a:prstGeom prst="rect">
                          <a:avLst/>
                        </a:prstGeom>
                        <a:noFill/>
                        <a:extLst/>
                      </p:spPr>
                    </p:pic>
                  </p:oleObj>
                </mc:Fallback>
              </mc:AlternateContent>
            </a:graphicData>
          </a:graphic>
        </p:graphicFrame>
        <p:sp>
          <p:nvSpPr>
            <p:cNvPr id="50" name="Titel 1"/>
            <p:cNvSpPr txBox="1">
              <a:spLocks/>
            </p:cNvSpPr>
            <p:nvPr/>
          </p:nvSpPr>
          <p:spPr bwMode="auto">
            <a:xfrm>
              <a:off x="7425437" y="4860212"/>
              <a:ext cx="1935000" cy="360363"/>
            </a:xfrm>
            <a:prstGeom prst="rect">
              <a:avLst/>
            </a:prstGeom>
            <a:noFill/>
            <a:ln w="6350">
              <a:noFill/>
              <a:miter lim="800000"/>
              <a:headEnd/>
              <a:tailEnd/>
            </a:ln>
            <a:effectLst/>
          </p:spPr>
          <p:txBody>
            <a:bodyPr vert="horz" wrap="square" lIns="0" tIns="0" rIns="0" bIns="0" numCol="1" anchor="t" anchorCtr="0" compatLnSpc="1">
              <a:prstTxWarp prst="textNoShape">
                <a:avLst/>
              </a:prstTxWarp>
            </a:bodyPr>
            <a:lst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defRPr>
              </a:lvl2pPr>
              <a:lvl3pPr algn="l" rtl="0" fontAlgn="base">
                <a:spcBef>
                  <a:spcPct val="0"/>
                </a:spcBef>
                <a:spcAft>
                  <a:spcPct val="0"/>
                </a:spcAft>
                <a:defRPr sz="2000" b="1">
                  <a:solidFill>
                    <a:schemeClr val="tx1"/>
                  </a:solidFill>
                  <a:latin typeface="Arial" charset="0"/>
                </a:defRPr>
              </a:lvl3pPr>
              <a:lvl4pPr algn="l" rtl="0" fontAlgn="base">
                <a:spcBef>
                  <a:spcPct val="0"/>
                </a:spcBef>
                <a:spcAft>
                  <a:spcPct val="0"/>
                </a:spcAft>
                <a:defRPr sz="2000" b="1">
                  <a:solidFill>
                    <a:schemeClr val="tx1"/>
                  </a:solidFill>
                  <a:latin typeface="Arial" charset="0"/>
                </a:defRPr>
              </a:lvl4pPr>
              <a:lvl5pPr algn="l" rtl="0" fontAlgn="base">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r>
                <a:rPr lang="en-US" sz="1600" i="1" dirty="0" smtClean="0">
                  <a:latin typeface="Comic Sans MS"/>
                </a:rPr>
                <a:t>The ratio between continuous and pulsed:</a:t>
              </a:r>
              <a:endParaRPr lang="en-US" sz="1600" dirty="0">
                <a:latin typeface="Comic Sans MS"/>
              </a:endParaRPr>
            </a:p>
          </p:txBody>
        </p:sp>
      </p:grpSp>
      <p:grpSp>
        <p:nvGrpSpPr>
          <p:cNvPr id="3" name="Group 2"/>
          <p:cNvGrpSpPr/>
          <p:nvPr/>
        </p:nvGrpSpPr>
        <p:grpSpPr>
          <a:xfrm>
            <a:off x="1035437" y="1350575"/>
            <a:ext cx="5895000" cy="4185000"/>
            <a:chOff x="2257399" y="3164713"/>
            <a:chExt cx="5033038" cy="3000862"/>
          </a:xfrm>
        </p:grpSpPr>
        <p:grpSp>
          <p:nvGrpSpPr>
            <p:cNvPr id="28" name="Group 27"/>
            <p:cNvGrpSpPr/>
            <p:nvPr/>
          </p:nvGrpSpPr>
          <p:grpSpPr>
            <a:xfrm>
              <a:off x="2257399" y="3164713"/>
              <a:ext cx="5033038" cy="3000862"/>
              <a:chOff x="2610437" y="2996713"/>
              <a:chExt cx="5033038" cy="3000862"/>
            </a:xfrm>
          </p:grpSpPr>
          <p:grpSp>
            <p:nvGrpSpPr>
              <p:cNvPr id="27" name="Group 26"/>
              <p:cNvGrpSpPr/>
              <p:nvPr/>
            </p:nvGrpSpPr>
            <p:grpSpPr>
              <a:xfrm>
                <a:off x="2840038" y="3195575"/>
                <a:ext cx="4540399" cy="2702661"/>
                <a:chOff x="2735927" y="3330575"/>
                <a:chExt cx="4540399" cy="2702661"/>
              </a:xfrm>
            </p:grpSpPr>
            <p:grpSp>
              <p:nvGrpSpPr>
                <p:cNvPr id="13" name="Group 12"/>
                <p:cNvGrpSpPr/>
                <p:nvPr/>
              </p:nvGrpSpPr>
              <p:grpSpPr>
                <a:xfrm>
                  <a:off x="3105437" y="3330575"/>
                  <a:ext cx="4170889" cy="2700000"/>
                  <a:chOff x="3704548" y="2939688"/>
                  <a:chExt cx="4170889" cy="2700000"/>
                </a:xfrm>
              </p:grpSpPr>
              <p:cxnSp>
                <p:nvCxnSpPr>
                  <p:cNvPr id="8" name="Straight Arrow Connector 7"/>
                  <p:cNvCxnSpPr/>
                  <p:nvPr/>
                </p:nvCxnSpPr>
                <p:spPr bwMode="auto">
                  <a:xfrm>
                    <a:off x="3735437" y="5625575"/>
                    <a:ext cx="4140000" cy="0"/>
                  </a:xfrm>
                  <a:prstGeom prst="straightConnector1">
                    <a:avLst/>
                  </a:prstGeom>
                  <a:solidFill>
                    <a:schemeClr val="accent2"/>
                  </a:solidFill>
                  <a:ln w="3175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flipH="1" flipV="1">
                    <a:off x="3704548" y="2939688"/>
                    <a:ext cx="45000" cy="2700000"/>
                  </a:xfrm>
                  <a:prstGeom prst="straightConnector1">
                    <a:avLst/>
                  </a:prstGeom>
                  <a:solidFill>
                    <a:schemeClr val="accent2"/>
                  </a:solidFill>
                  <a:ln w="31750" cap="flat" cmpd="sng" algn="ctr">
                    <a:solidFill>
                      <a:schemeClr val="tx1"/>
                    </a:solidFill>
                    <a:prstDash val="solid"/>
                    <a:round/>
                    <a:headEnd type="none" w="med" len="med"/>
                    <a:tailEnd type="arrow"/>
                  </a:ln>
                  <a:effectLst/>
                </p:spPr>
              </p:cxnSp>
            </p:grpSp>
            <p:grpSp>
              <p:nvGrpSpPr>
                <p:cNvPr id="24" name="Group 23"/>
                <p:cNvGrpSpPr/>
                <p:nvPr/>
              </p:nvGrpSpPr>
              <p:grpSpPr>
                <a:xfrm>
                  <a:off x="3780437" y="4573801"/>
                  <a:ext cx="568222" cy="1442661"/>
                  <a:chOff x="4261326" y="4573801"/>
                  <a:chExt cx="568222" cy="1442661"/>
                </a:xfrm>
              </p:grpSpPr>
              <p:cxnSp>
                <p:nvCxnSpPr>
                  <p:cNvPr id="15" name="Straight Connector 14"/>
                  <p:cNvCxnSpPr/>
                  <p:nvPr/>
                </p:nvCxnSpPr>
                <p:spPr bwMode="auto">
                  <a:xfrm flipV="1">
                    <a:off x="4275437" y="4576462"/>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23" name="Straight Connector 22"/>
                  <p:cNvCxnSpPr/>
                  <p:nvPr/>
                </p:nvCxnSpPr>
                <p:spPr bwMode="auto">
                  <a:xfrm flipV="1">
                    <a:off x="4815437" y="4573801"/>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17" name="Straight Connector 16"/>
                  <p:cNvCxnSpPr/>
                  <p:nvPr/>
                </p:nvCxnSpPr>
                <p:spPr bwMode="auto">
                  <a:xfrm>
                    <a:off x="4261326" y="4596706"/>
                    <a:ext cx="568222" cy="7982"/>
                  </a:xfrm>
                  <a:prstGeom prst="line">
                    <a:avLst/>
                  </a:prstGeom>
                  <a:solidFill>
                    <a:schemeClr val="accent2"/>
                  </a:solidFill>
                  <a:ln w="25400" cap="flat" cmpd="sng" algn="ctr">
                    <a:solidFill>
                      <a:srgbClr val="0000FF"/>
                    </a:solidFill>
                    <a:prstDash val="solid"/>
                    <a:round/>
                    <a:headEnd type="none" w="med" len="med"/>
                    <a:tailEnd type="none" w="med" len="med"/>
                  </a:ln>
                  <a:effectLst/>
                </p:spPr>
              </p:cxnSp>
            </p:grpSp>
            <p:grpSp>
              <p:nvGrpSpPr>
                <p:cNvPr id="31" name="Group 30"/>
                <p:cNvGrpSpPr/>
                <p:nvPr/>
              </p:nvGrpSpPr>
              <p:grpSpPr>
                <a:xfrm>
                  <a:off x="4964548" y="4587914"/>
                  <a:ext cx="568222" cy="1442661"/>
                  <a:chOff x="4261326" y="4573801"/>
                  <a:chExt cx="568222" cy="1442661"/>
                </a:xfrm>
              </p:grpSpPr>
              <p:cxnSp>
                <p:nvCxnSpPr>
                  <p:cNvPr id="32" name="Straight Connector 31"/>
                  <p:cNvCxnSpPr/>
                  <p:nvPr/>
                </p:nvCxnSpPr>
                <p:spPr bwMode="auto">
                  <a:xfrm flipV="1">
                    <a:off x="4275437" y="4576462"/>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33" name="Straight Connector 32"/>
                  <p:cNvCxnSpPr/>
                  <p:nvPr/>
                </p:nvCxnSpPr>
                <p:spPr bwMode="auto">
                  <a:xfrm flipV="1">
                    <a:off x="4815437" y="4573801"/>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34" name="Straight Connector 33"/>
                  <p:cNvCxnSpPr/>
                  <p:nvPr/>
                </p:nvCxnSpPr>
                <p:spPr bwMode="auto">
                  <a:xfrm>
                    <a:off x="4261326" y="4596706"/>
                    <a:ext cx="568222" cy="7982"/>
                  </a:xfrm>
                  <a:prstGeom prst="line">
                    <a:avLst/>
                  </a:prstGeom>
                  <a:solidFill>
                    <a:schemeClr val="accent2"/>
                  </a:solidFill>
                  <a:ln w="25400" cap="flat" cmpd="sng" algn="ctr">
                    <a:solidFill>
                      <a:srgbClr val="0000FF"/>
                    </a:solidFill>
                    <a:prstDash val="solid"/>
                    <a:round/>
                    <a:headEnd type="none" w="med" len="med"/>
                    <a:tailEnd type="none" w="med" len="med"/>
                  </a:ln>
                  <a:effectLst/>
                </p:spPr>
              </p:cxnSp>
            </p:grpSp>
            <p:grpSp>
              <p:nvGrpSpPr>
                <p:cNvPr id="35" name="Group 34"/>
                <p:cNvGrpSpPr/>
                <p:nvPr/>
              </p:nvGrpSpPr>
              <p:grpSpPr>
                <a:xfrm>
                  <a:off x="6061326" y="4590575"/>
                  <a:ext cx="568222" cy="1442661"/>
                  <a:chOff x="4261326" y="4573801"/>
                  <a:chExt cx="568222" cy="1442661"/>
                </a:xfrm>
              </p:grpSpPr>
              <p:cxnSp>
                <p:nvCxnSpPr>
                  <p:cNvPr id="36" name="Straight Connector 35"/>
                  <p:cNvCxnSpPr/>
                  <p:nvPr/>
                </p:nvCxnSpPr>
                <p:spPr bwMode="auto">
                  <a:xfrm flipV="1">
                    <a:off x="4275437" y="4576462"/>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37" name="Straight Connector 36"/>
                  <p:cNvCxnSpPr/>
                  <p:nvPr/>
                </p:nvCxnSpPr>
                <p:spPr bwMode="auto">
                  <a:xfrm flipV="1">
                    <a:off x="4815437" y="4573801"/>
                    <a:ext cx="0" cy="1440000"/>
                  </a:xfrm>
                  <a:prstGeom prst="line">
                    <a:avLst/>
                  </a:prstGeom>
                  <a:solidFill>
                    <a:schemeClr val="accent2"/>
                  </a:solidFill>
                  <a:ln w="25400" cap="flat" cmpd="sng" algn="ctr">
                    <a:solidFill>
                      <a:srgbClr val="0000FF"/>
                    </a:solidFill>
                    <a:prstDash val="solid"/>
                    <a:round/>
                    <a:headEnd type="none" w="med" len="med"/>
                    <a:tailEnd type="none" w="med" len="med"/>
                  </a:ln>
                  <a:effectLst/>
                </p:spPr>
              </p:cxnSp>
              <p:cxnSp>
                <p:nvCxnSpPr>
                  <p:cNvPr id="38" name="Straight Connector 37"/>
                  <p:cNvCxnSpPr/>
                  <p:nvPr/>
                </p:nvCxnSpPr>
                <p:spPr bwMode="auto">
                  <a:xfrm>
                    <a:off x="4261326" y="4596706"/>
                    <a:ext cx="568222" cy="7982"/>
                  </a:xfrm>
                  <a:prstGeom prst="line">
                    <a:avLst/>
                  </a:prstGeom>
                  <a:solidFill>
                    <a:schemeClr val="accent2"/>
                  </a:solidFill>
                  <a:ln w="25400" cap="flat" cmpd="sng" algn="ctr">
                    <a:solidFill>
                      <a:srgbClr val="0000FF"/>
                    </a:solidFill>
                    <a:prstDash val="solid"/>
                    <a:round/>
                    <a:headEnd type="none" w="med" len="med"/>
                    <a:tailEnd type="none" w="med" len="med"/>
                  </a:ln>
                  <a:effectLst/>
                </p:spPr>
              </p:cxnSp>
            </p:grpSp>
            <p:graphicFrame>
              <p:nvGraphicFramePr>
                <p:cNvPr id="39" name="Object 5"/>
                <p:cNvGraphicFramePr>
                  <a:graphicFrameLocks noChangeAspect="1"/>
                </p:cNvGraphicFramePr>
                <p:nvPr>
                  <p:extLst>
                    <p:ext uri="{D42A27DB-BD31-4B8C-83A1-F6EECF244321}">
                      <p14:modId xmlns:p14="http://schemas.microsoft.com/office/powerpoint/2010/main" val="3266211555"/>
                    </p:ext>
                  </p:extLst>
                </p:nvPr>
              </p:nvGraphicFramePr>
              <p:xfrm>
                <a:off x="3591589" y="3876738"/>
                <a:ext cx="930275" cy="692150"/>
              </p:xfrm>
              <a:graphic>
                <a:graphicData uri="http://schemas.openxmlformats.org/presentationml/2006/ole">
                  <mc:AlternateContent xmlns:mc="http://schemas.openxmlformats.org/markup-compatibility/2006">
                    <mc:Choice xmlns:v="urn:schemas-microsoft-com:vml" Requires="v">
                      <p:oleObj spid="_x0000_s2111652" name="Equation" r:id="rId8" imgW="546100" imgH="457200" progId="Equation.3">
                        <p:embed/>
                      </p:oleObj>
                    </mc:Choice>
                    <mc:Fallback>
                      <p:oleObj name="Equation" r:id="rId8" imgW="546100" imgH="457200" progId="Equation.3">
                        <p:embed/>
                        <p:pic>
                          <p:nvPicPr>
                            <p:cNvPr id="0" name=""/>
                            <p:cNvPicPr>
                              <a:picLocks noChangeAspect="1" noChangeArrowheads="1"/>
                            </p:cNvPicPr>
                            <p:nvPr/>
                          </p:nvPicPr>
                          <p:blipFill>
                            <a:blip r:embed="rId9"/>
                            <a:srcRect/>
                            <a:stretch>
                              <a:fillRect/>
                            </a:stretch>
                          </p:blipFill>
                          <p:spPr bwMode="auto">
                            <a:xfrm>
                              <a:off x="3591589" y="3876738"/>
                              <a:ext cx="930275" cy="692150"/>
                            </a:xfrm>
                            <a:prstGeom prst="rect">
                              <a:avLst/>
                            </a:prstGeom>
                            <a:noFill/>
                            <a:extLst/>
                          </p:spPr>
                        </p:pic>
                      </p:oleObj>
                    </mc:Fallback>
                  </mc:AlternateContent>
                </a:graphicData>
              </a:graphic>
            </p:graphicFrame>
            <p:cxnSp>
              <p:nvCxnSpPr>
                <p:cNvPr id="26" name="Straight Connector 25"/>
                <p:cNvCxnSpPr/>
                <p:nvPr/>
              </p:nvCxnSpPr>
              <p:spPr bwMode="auto">
                <a:xfrm>
                  <a:off x="3150437" y="4590575"/>
                  <a:ext cx="3915000" cy="0"/>
                </a:xfrm>
                <a:prstGeom prst="line">
                  <a:avLst/>
                </a:prstGeom>
                <a:solidFill>
                  <a:schemeClr val="accent2"/>
                </a:solidFill>
                <a:ln w="22225" cap="flat" cmpd="sng" algn="ctr">
                  <a:solidFill>
                    <a:schemeClr val="tx1"/>
                  </a:solidFill>
                  <a:prstDash val="dash"/>
                  <a:round/>
                  <a:headEnd type="none" w="med" len="med"/>
                  <a:tailEnd type="none" w="med" len="med"/>
                </a:ln>
                <a:effectLst/>
              </p:spPr>
            </p:cxnSp>
            <p:graphicFrame>
              <p:nvGraphicFramePr>
                <p:cNvPr id="42" name="Object 5"/>
                <p:cNvGraphicFramePr>
                  <a:graphicFrameLocks noChangeAspect="1"/>
                </p:cNvGraphicFramePr>
                <p:nvPr>
                  <p:extLst>
                    <p:ext uri="{D42A27DB-BD31-4B8C-83A1-F6EECF244321}">
                      <p14:modId xmlns:p14="http://schemas.microsoft.com/office/powerpoint/2010/main" val="1395662882"/>
                    </p:ext>
                  </p:extLst>
                </p:nvPr>
              </p:nvGraphicFramePr>
              <p:xfrm>
                <a:off x="2735927" y="4408550"/>
                <a:ext cx="366712" cy="366713"/>
              </p:xfrm>
              <a:graphic>
                <a:graphicData uri="http://schemas.openxmlformats.org/presentationml/2006/ole">
                  <mc:AlternateContent xmlns:mc="http://schemas.openxmlformats.org/markup-compatibility/2006">
                    <mc:Choice xmlns:v="urn:schemas-microsoft-com:vml" Requires="v">
                      <p:oleObj spid="_x0000_s2111653" name="Equation" r:id="rId10" imgW="215900" imgH="241300" progId="Equation.3">
                        <p:embed/>
                      </p:oleObj>
                    </mc:Choice>
                    <mc:Fallback>
                      <p:oleObj name="Equation" r:id="rId10" imgW="215900" imgH="241300" progId="Equation.3">
                        <p:embed/>
                        <p:pic>
                          <p:nvPicPr>
                            <p:cNvPr id="0" name=""/>
                            <p:cNvPicPr>
                              <a:picLocks noChangeAspect="1" noChangeArrowheads="1"/>
                            </p:cNvPicPr>
                            <p:nvPr/>
                          </p:nvPicPr>
                          <p:blipFill>
                            <a:blip r:embed="rId11"/>
                            <a:srcRect/>
                            <a:stretch>
                              <a:fillRect/>
                            </a:stretch>
                          </p:blipFill>
                          <p:spPr bwMode="auto">
                            <a:xfrm>
                              <a:off x="2735927" y="4408550"/>
                              <a:ext cx="366712" cy="366713"/>
                            </a:xfrm>
                            <a:prstGeom prst="rect">
                              <a:avLst/>
                            </a:prstGeom>
                            <a:noFill/>
                            <a:extLst/>
                          </p:spPr>
                        </p:pic>
                      </p:oleObj>
                    </mc:Fallback>
                  </mc:AlternateContent>
                </a:graphicData>
              </a:graphic>
            </p:graphicFrame>
          </p:grpSp>
          <p:graphicFrame>
            <p:nvGraphicFramePr>
              <p:cNvPr id="44" name="Object 5"/>
              <p:cNvGraphicFramePr>
                <a:graphicFrameLocks noChangeAspect="1"/>
              </p:cNvGraphicFramePr>
              <p:nvPr>
                <p:extLst>
                  <p:ext uri="{D42A27DB-BD31-4B8C-83A1-F6EECF244321}">
                    <p14:modId xmlns:p14="http://schemas.microsoft.com/office/powerpoint/2010/main" val="2633805886"/>
                  </p:ext>
                </p:extLst>
              </p:nvPr>
            </p:nvGraphicFramePr>
            <p:xfrm>
              <a:off x="2610437" y="2996713"/>
              <a:ext cx="582613" cy="423862"/>
            </p:xfrm>
            <a:graphic>
              <a:graphicData uri="http://schemas.openxmlformats.org/presentationml/2006/ole">
                <mc:AlternateContent xmlns:mc="http://schemas.openxmlformats.org/markup-compatibility/2006">
                  <mc:Choice xmlns:v="urn:schemas-microsoft-com:vml" Requires="v">
                    <p:oleObj spid="_x0000_s2111654" name="Equation" r:id="rId12" imgW="342900" imgH="279400" progId="Equation.3">
                      <p:embed/>
                    </p:oleObj>
                  </mc:Choice>
                  <mc:Fallback>
                    <p:oleObj name="Equation" r:id="rId12" imgW="342900" imgH="279400" progId="Equation.3">
                      <p:embed/>
                      <p:pic>
                        <p:nvPicPr>
                          <p:cNvPr id="0" name=""/>
                          <p:cNvPicPr>
                            <a:picLocks noChangeAspect="1" noChangeArrowheads="1"/>
                          </p:cNvPicPr>
                          <p:nvPr/>
                        </p:nvPicPr>
                        <p:blipFill>
                          <a:blip r:embed="rId13"/>
                          <a:srcRect/>
                          <a:stretch>
                            <a:fillRect/>
                          </a:stretch>
                        </p:blipFill>
                        <p:spPr bwMode="auto">
                          <a:xfrm>
                            <a:off x="2610437" y="2996713"/>
                            <a:ext cx="582613" cy="423862"/>
                          </a:xfrm>
                          <a:prstGeom prst="rect">
                            <a:avLst/>
                          </a:prstGeom>
                          <a:noFill/>
                          <a:extLst/>
                        </p:spPr>
                      </p:pic>
                    </p:oleObj>
                  </mc:Fallback>
                </mc:AlternateContent>
              </a:graphicData>
            </a:graphic>
          </p:graphicFrame>
          <p:graphicFrame>
            <p:nvGraphicFramePr>
              <p:cNvPr id="45" name="Object 5"/>
              <p:cNvGraphicFramePr>
                <a:graphicFrameLocks noChangeAspect="1"/>
              </p:cNvGraphicFramePr>
              <p:nvPr>
                <p:extLst>
                  <p:ext uri="{D42A27DB-BD31-4B8C-83A1-F6EECF244321}">
                    <p14:modId xmlns:p14="http://schemas.microsoft.com/office/powerpoint/2010/main" val="77138779"/>
                  </p:ext>
                </p:extLst>
              </p:nvPr>
            </p:nvGraphicFramePr>
            <p:xfrm>
              <a:off x="7470437" y="5765800"/>
              <a:ext cx="173038" cy="231775"/>
            </p:xfrm>
            <a:graphic>
              <a:graphicData uri="http://schemas.openxmlformats.org/presentationml/2006/ole">
                <mc:AlternateContent xmlns:mc="http://schemas.openxmlformats.org/markup-compatibility/2006">
                  <mc:Choice xmlns:v="urn:schemas-microsoft-com:vml" Requires="v">
                    <p:oleObj spid="_x0000_s2111655" name="Equation" r:id="rId14" imgW="101600" imgH="152400" progId="Equation.3">
                      <p:embed/>
                    </p:oleObj>
                  </mc:Choice>
                  <mc:Fallback>
                    <p:oleObj name="Equation" r:id="rId14" imgW="101600" imgH="152400" progId="Equation.3">
                      <p:embed/>
                      <p:pic>
                        <p:nvPicPr>
                          <p:cNvPr id="0" name=""/>
                          <p:cNvPicPr>
                            <a:picLocks noChangeAspect="1" noChangeArrowheads="1"/>
                          </p:cNvPicPr>
                          <p:nvPr/>
                        </p:nvPicPr>
                        <p:blipFill>
                          <a:blip r:embed="rId15"/>
                          <a:srcRect/>
                          <a:stretch>
                            <a:fillRect/>
                          </a:stretch>
                        </p:blipFill>
                        <p:spPr bwMode="auto">
                          <a:xfrm>
                            <a:off x="7470437" y="5765800"/>
                            <a:ext cx="173038" cy="231775"/>
                          </a:xfrm>
                          <a:prstGeom prst="rect">
                            <a:avLst/>
                          </a:prstGeom>
                          <a:noFill/>
                          <a:extLst/>
                        </p:spPr>
                      </p:pic>
                    </p:oleObj>
                  </mc:Fallback>
                </mc:AlternateContent>
              </a:graphicData>
            </a:graphic>
          </p:graphicFrame>
        </p:grpSp>
        <p:grpSp>
          <p:nvGrpSpPr>
            <p:cNvPr id="2" name="Group 1"/>
            <p:cNvGrpSpPr/>
            <p:nvPr/>
          </p:nvGrpSpPr>
          <p:grpSpPr>
            <a:xfrm>
              <a:off x="2563813" y="5441950"/>
              <a:ext cx="4231624" cy="269875"/>
              <a:chOff x="2563813" y="5441950"/>
              <a:chExt cx="4231624" cy="269875"/>
            </a:xfrm>
          </p:grpSpPr>
          <p:cxnSp>
            <p:nvCxnSpPr>
              <p:cNvPr id="40" name="Straight Connector 39"/>
              <p:cNvCxnSpPr/>
              <p:nvPr/>
            </p:nvCxnSpPr>
            <p:spPr bwMode="auto">
              <a:xfrm>
                <a:off x="2880437" y="5580575"/>
                <a:ext cx="3915000" cy="0"/>
              </a:xfrm>
              <a:prstGeom prst="line">
                <a:avLst/>
              </a:prstGeom>
              <a:solidFill>
                <a:schemeClr val="accent2"/>
              </a:solidFill>
              <a:ln w="22225" cap="flat" cmpd="sng" algn="ctr">
                <a:solidFill>
                  <a:schemeClr val="tx1"/>
                </a:solidFill>
                <a:prstDash val="dash"/>
                <a:round/>
                <a:headEnd type="none" w="med" len="med"/>
                <a:tailEnd type="none" w="med" len="med"/>
              </a:ln>
              <a:effectLst/>
            </p:spPr>
          </p:cxnSp>
          <p:graphicFrame>
            <p:nvGraphicFramePr>
              <p:cNvPr id="41" name="Object 5"/>
              <p:cNvGraphicFramePr>
                <a:graphicFrameLocks noChangeAspect="1"/>
              </p:cNvGraphicFramePr>
              <p:nvPr>
                <p:extLst>
                  <p:ext uri="{D42A27DB-BD31-4B8C-83A1-F6EECF244321}">
                    <p14:modId xmlns:p14="http://schemas.microsoft.com/office/powerpoint/2010/main" val="3582368942"/>
                  </p:ext>
                </p:extLst>
              </p:nvPr>
            </p:nvGraphicFramePr>
            <p:xfrm>
              <a:off x="2563813" y="5441950"/>
              <a:ext cx="280987" cy="269875"/>
            </p:xfrm>
            <a:graphic>
              <a:graphicData uri="http://schemas.openxmlformats.org/presentationml/2006/ole">
                <mc:AlternateContent xmlns:mc="http://schemas.openxmlformats.org/markup-compatibility/2006">
                  <mc:Choice xmlns:v="urn:schemas-microsoft-com:vml" Requires="v">
                    <p:oleObj spid="_x0000_s2111656" name="Equation" r:id="rId16" imgW="165100" imgH="177800" progId="Equation.3">
                      <p:embed/>
                    </p:oleObj>
                  </mc:Choice>
                  <mc:Fallback>
                    <p:oleObj name="Equation" r:id="rId16" imgW="165100" imgH="177800" progId="Equation.3">
                      <p:embed/>
                      <p:pic>
                        <p:nvPicPr>
                          <p:cNvPr id="0" name=""/>
                          <p:cNvPicPr>
                            <a:picLocks noChangeAspect="1" noChangeArrowheads="1"/>
                          </p:cNvPicPr>
                          <p:nvPr/>
                        </p:nvPicPr>
                        <p:blipFill>
                          <a:blip r:embed="rId17"/>
                          <a:srcRect/>
                          <a:stretch>
                            <a:fillRect/>
                          </a:stretch>
                        </p:blipFill>
                        <p:spPr bwMode="auto">
                          <a:xfrm>
                            <a:off x="2563813" y="5441950"/>
                            <a:ext cx="280987" cy="269875"/>
                          </a:xfrm>
                          <a:prstGeom prst="rect">
                            <a:avLst/>
                          </a:prstGeom>
                          <a:noFill/>
                          <a:extLst/>
                        </p:spPr>
                      </p:pic>
                    </p:oleObj>
                  </mc:Fallback>
                </mc:AlternateContent>
              </a:graphicData>
            </a:graphic>
          </p:graphicFrame>
        </p:grpSp>
      </p:grpSp>
    </p:spTree>
    <p:extLst>
      <p:ext uri="{BB962C8B-B14F-4D97-AF65-F5344CB8AC3E}">
        <p14:creationId xmlns:p14="http://schemas.microsoft.com/office/powerpoint/2010/main" val="36148971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SH-Präsentation">
  <a:themeElements>
    <a:clrScheme name="BSH-Präsentation 1">
      <a:dk1>
        <a:srgbClr val="000000"/>
      </a:dk1>
      <a:lt1>
        <a:srgbClr val="FFFFFF"/>
      </a:lt1>
      <a:dk2>
        <a:srgbClr val="99C8AD"/>
      </a:dk2>
      <a:lt2>
        <a:srgbClr val="E66E0F"/>
      </a:lt2>
      <a:accent1>
        <a:srgbClr val="AA3232"/>
      </a:accent1>
      <a:accent2>
        <a:srgbClr val="96B9DC"/>
      </a:accent2>
      <a:accent3>
        <a:srgbClr val="FFFFFF"/>
      </a:accent3>
      <a:accent4>
        <a:srgbClr val="000000"/>
      </a:accent4>
      <a:accent5>
        <a:srgbClr val="D2ADAD"/>
      </a:accent5>
      <a:accent6>
        <a:srgbClr val="87A7C7"/>
      </a:accent6>
      <a:hlink>
        <a:srgbClr val="0050A5"/>
      </a:hlink>
      <a:folHlink>
        <a:srgbClr val="F0C896"/>
      </a:folHlink>
    </a:clrScheme>
    <a:fontScheme name="BSH-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objectDefaults>
  <a:extraClrSchemeLst>
    <a:extraClrScheme>
      <a:clrScheme name="BSH-Präsentation 1">
        <a:dk1>
          <a:srgbClr val="000000"/>
        </a:dk1>
        <a:lt1>
          <a:srgbClr val="FFFFFF"/>
        </a:lt1>
        <a:dk2>
          <a:srgbClr val="99C8AD"/>
        </a:dk2>
        <a:lt2>
          <a:srgbClr val="E66E0F"/>
        </a:lt2>
        <a:accent1>
          <a:srgbClr val="AA3232"/>
        </a:accent1>
        <a:accent2>
          <a:srgbClr val="96B9DC"/>
        </a:accent2>
        <a:accent3>
          <a:srgbClr val="FFFFFF"/>
        </a:accent3>
        <a:accent4>
          <a:srgbClr val="000000"/>
        </a:accent4>
        <a:accent5>
          <a:srgbClr val="D2ADAD"/>
        </a:accent5>
        <a:accent6>
          <a:srgbClr val="87A7C7"/>
        </a:accent6>
        <a:hlink>
          <a:srgbClr val="0050A5"/>
        </a:hlink>
        <a:folHlink>
          <a:srgbClr val="F0C896"/>
        </a:folHlink>
      </a:clrScheme>
      <a:clrMap bg1="lt1" tx1="dk1" bg2="lt2" tx2="dk2" accent1="accent1" accent2="accent2" accent3="accent3" accent4="accent4" accent5="accent5" accent6="accent6" hlink="hlink" folHlink="folHlink"/>
    </a:extraClrScheme>
    <a:extraClrScheme>
      <a:clrScheme name="BSH-Präsentation 2">
        <a:dk1>
          <a:srgbClr val="000000"/>
        </a:dk1>
        <a:lt1>
          <a:srgbClr val="FFFFFF"/>
        </a:lt1>
        <a:dk2>
          <a:srgbClr val="CDDCF0"/>
        </a:dk2>
        <a:lt2>
          <a:srgbClr val="999999"/>
        </a:lt2>
        <a:accent1>
          <a:srgbClr val="3273B9"/>
        </a:accent1>
        <a:accent2>
          <a:srgbClr val="96B9DC"/>
        </a:accent2>
        <a:accent3>
          <a:srgbClr val="FFFFFF"/>
        </a:accent3>
        <a:accent4>
          <a:srgbClr val="000000"/>
        </a:accent4>
        <a:accent5>
          <a:srgbClr val="ADBCD9"/>
        </a:accent5>
        <a:accent6>
          <a:srgbClr val="87A7C7"/>
        </a:accent6>
        <a:hlink>
          <a:srgbClr val="0050A5"/>
        </a:hlink>
        <a:folHlink>
          <a:srgbClr val="6496C8"/>
        </a:folHlink>
      </a:clrScheme>
      <a:clrMap bg1="lt1" tx1="dk1" bg2="lt2" tx2="dk2" accent1="accent1" accent2="accent2" accent3="accent3" accent4="accent4" accent5="accent5" accent6="accent6" hlink="hlink" folHlink="folHlink"/>
    </a:extraClrScheme>
    <a:extraClrScheme>
      <a:clrScheme name="BSH-Präsentation 3">
        <a:dk1>
          <a:srgbClr val="000000"/>
        </a:dk1>
        <a:lt1>
          <a:srgbClr val="FFFFFF"/>
        </a:lt1>
        <a:dk2>
          <a:srgbClr val="E6E6E6"/>
        </a:dk2>
        <a:lt2>
          <a:srgbClr val="999999"/>
        </a:lt2>
        <a:accent1>
          <a:srgbClr val="666666"/>
        </a:accent1>
        <a:accent2>
          <a:srgbClr val="B3B3B3"/>
        </a:accent2>
        <a:accent3>
          <a:srgbClr val="FFFFFF"/>
        </a:accent3>
        <a:accent4>
          <a:srgbClr val="000000"/>
        </a:accent4>
        <a:accent5>
          <a:srgbClr val="B8B8B8"/>
        </a:accent5>
        <a:accent6>
          <a:srgbClr val="A2A2A2"/>
        </a:accent6>
        <a:hlink>
          <a:srgbClr val="808080"/>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40EF632E1556245A7798A18665FB10D" ma:contentTypeVersion="0" ma:contentTypeDescription="Create a new document." ma:contentTypeScope="" ma:versionID="402994c4491b29603579bd0af082e37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72A6F65C-AD24-40B8-AE9E-010795CADBA2}">
  <ds:schemaRefs>
    <ds:schemaRef ds:uri="http://schemas.microsoft.com/office/2006/metadata/properties"/>
  </ds:schemaRefs>
</ds:datastoreItem>
</file>

<file path=customXml/itemProps2.xml><?xml version="1.0" encoding="utf-8"?>
<ds:datastoreItem xmlns:ds="http://schemas.openxmlformats.org/officeDocument/2006/customXml" ds:itemID="{91C1998E-0C44-409B-A6B8-C06A78C8A6FB}">
  <ds:schemaRefs>
    <ds:schemaRef ds:uri="http://schemas.microsoft.com/sharepoint/v3/contenttype/forms"/>
  </ds:schemaRefs>
</ds:datastoreItem>
</file>

<file path=customXml/itemProps3.xml><?xml version="1.0" encoding="utf-8"?>
<ds:datastoreItem xmlns:ds="http://schemas.openxmlformats.org/officeDocument/2006/customXml" ds:itemID="{537BDA3A-FA4F-4A24-ACFC-5AC769AAE3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BSH-Präsentation</Template>
  <TotalTime>69497</TotalTime>
  <Words>2259</Words>
  <Application>Microsoft Macintosh PowerPoint</Application>
  <PresentationFormat>Custom</PresentationFormat>
  <Paragraphs>350</Paragraphs>
  <Slides>53</Slides>
  <Notes>50</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57" baseType="lpstr">
      <vt:lpstr>BSH-Präsentation</vt:lpstr>
      <vt:lpstr>Equation</vt:lpstr>
      <vt:lpstr>משוואה</vt:lpstr>
      <vt:lpstr>Microsoft Equation</vt:lpstr>
      <vt:lpstr>Frequency locking and error correction based sensing schemes</vt:lpstr>
      <vt:lpstr>PowerPoint Presentation</vt:lpstr>
      <vt:lpstr>Hahn Echo:</vt:lpstr>
      <vt:lpstr>Carr Purcell – CP:</vt:lpstr>
      <vt:lpstr>Carr Purcell – CP:</vt:lpstr>
      <vt:lpstr>Improved CPMG:</vt:lpstr>
      <vt:lpstr>Coherent control </vt:lpstr>
      <vt:lpstr>Working with ensembles</vt:lpstr>
      <vt:lpstr>Power issues</vt:lpstr>
      <vt:lpstr>PowerPoint Presentation</vt:lpstr>
      <vt:lpstr>Cohernce time of dressed states </vt:lpstr>
      <vt:lpstr>PowerPoint Presentation</vt:lpstr>
      <vt:lpstr>Carr Purcell – CP:</vt:lpstr>
      <vt:lpstr>PowerPoint Presentation</vt:lpstr>
      <vt:lpstr>Coherent control </vt:lpstr>
      <vt:lpstr>PowerPoint Presentation</vt:lpstr>
      <vt:lpstr>PowerPoint Presentation</vt:lpstr>
      <vt:lpstr>PowerPoint Presentation</vt:lpstr>
      <vt:lpstr>Robust magnetometry</vt:lpstr>
      <vt:lpstr>Generalisation to N levels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Quantum error correction for bit flip error</vt:lpstr>
      <vt:lpstr>PowerPoint Presentation</vt:lpstr>
      <vt:lpstr>PowerPoint Presentation</vt:lpstr>
      <vt:lpstr>PowerPoint Presentation</vt:lpstr>
      <vt:lpstr>PowerPoint Presentation</vt:lpstr>
      <vt:lpstr>PowerPoint Presentation</vt:lpstr>
      <vt:lpstr>Thanks a lot for your attention!</vt:lpstr>
      <vt:lpstr>Hahn Echo:</vt:lpstr>
      <vt:lpstr>PowerPoint Presentation</vt:lpstr>
      <vt:lpstr>PowerPoint Presentation</vt:lpstr>
      <vt:lpstr>PowerPoint Presentation</vt:lpstr>
      <vt:lpstr>PowerPoint Presentation</vt:lpstr>
      <vt:lpstr>XY8:</vt:lpstr>
      <vt:lpstr>CP + Meiboom – Gill = CPMG:</vt:lpstr>
      <vt:lpstr>PowerPoint Presentation</vt:lpstr>
      <vt:lpstr>PowerPoint Presentation</vt:lpstr>
      <vt:lpstr>General scheme for the  construction of a protected qubit subspace</vt:lpstr>
      <vt:lpstr>PowerPoint Presentation</vt:lpstr>
      <vt:lpstr>PowerPoint Presentation</vt:lpstr>
      <vt:lpstr>PowerPoint Presentation</vt:lpstr>
    </vt:vector>
  </TitlesOfParts>
  <Company>BSH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Abschlusspräsentation</dc:title>
  <dc:subject>BSH Templates</dc:subject>
  <dc:creator>Nowak Anja</dc:creator>
  <cp:lastModifiedBy>Alex Retzker</cp:lastModifiedBy>
  <cp:revision>1546</cp:revision>
  <dcterms:created xsi:type="dcterms:W3CDTF">2013-08-04T16:54:25Z</dcterms:created>
  <dcterms:modified xsi:type="dcterms:W3CDTF">2016-05-24T05:12:22Z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