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422" r:id="rId2"/>
    <p:sldId id="257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37" r:id="rId18"/>
    <p:sldId id="501" r:id="rId19"/>
    <p:sldId id="504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35" r:id="rId28"/>
    <p:sldId id="536" r:id="rId29"/>
    <p:sldId id="530" r:id="rId30"/>
    <p:sldId id="531" r:id="rId31"/>
    <p:sldId id="532" r:id="rId32"/>
    <p:sldId id="533" r:id="rId33"/>
    <p:sldId id="534" r:id="rId34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0000FF"/>
    <a:srgbClr val="FEF882"/>
    <a:srgbClr val="EDFF01"/>
    <a:srgbClr val="0000CC"/>
    <a:srgbClr val="0BE000"/>
    <a:srgbClr val="07D90C"/>
    <a:srgbClr val="0033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86" d="100"/>
          <a:sy n="86" d="100"/>
        </p:scale>
        <p:origin x="9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278\Desktop\nature%20photonics\contras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2834715541252"/>
          <c:y val="7.9372366523021945E-2"/>
          <c:w val="0.84668969524873028"/>
          <c:h val="0.76766619185169849"/>
        </c:manualLayout>
      </c:layout>
      <c:scatterChart>
        <c:scatterStyle val="smoothMarker"/>
        <c:varyColors val="0"/>
        <c:ser>
          <c:idx val="0"/>
          <c:order val="0"/>
          <c:tx>
            <c:v>After Fiber</c:v>
          </c:tx>
          <c:spPr>
            <a:ln>
              <a:noFill/>
            </a:ln>
            <a:effectLst>
              <a:glow rad="76200">
                <a:schemeClr val="accent1">
                  <a:alpha val="40000"/>
                </a:schemeClr>
              </a:glow>
            </a:effectLst>
          </c:spPr>
          <c:marker>
            <c:symbol val="diamond"/>
            <c:size val="3"/>
            <c:spPr>
              <a:solidFill>
                <a:schemeClr val="bg1"/>
              </a:solidFill>
              <a:ln w="28575">
                <a:solidFill>
                  <a:srgbClr val="0000CC"/>
                </a:solidFill>
              </a:ln>
              <a:effectLst>
                <a:glow rad="76200">
                  <a:schemeClr val="accent1">
                    <a:alpha val="40000"/>
                  </a:schemeClr>
                </a:glow>
              </a:effectLst>
            </c:spPr>
          </c:marker>
          <c:xVal>
            <c:numRef>
              <c:f>'787nm'!$G$3:$G$34</c:f>
              <c:numCache>
                <c:formatCode>General</c:formatCode>
                <c:ptCount val="32"/>
                <c:pt idx="0">
                  <c:v>250</c:v>
                </c:pt>
                <c:pt idx="1">
                  <c:v>241.56581196581195</c:v>
                </c:pt>
                <c:pt idx="2">
                  <c:v>233.13162393162401</c:v>
                </c:pt>
                <c:pt idx="3">
                  <c:v>224.69743589743629</c:v>
                </c:pt>
                <c:pt idx="4">
                  <c:v>216.26324786324778</c:v>
                </c:pt>
                <c:pt idx="5">
                  <c:v>207.82905982905982</c:v>
                </c:pt>
                <c:pt idx="6">
                  <c:v>199.39487179487122</c:v>
                </c:pt>
                <c:pt idx="7">
                  <c:v>190.96068376068376</c:v>
                </c:pt>
                <c:pt idx="8">
                  <c:v>182.52649572649574</c:v>
                </c:pt>
                <c:pt idx="9">
                  <c:v>174.09230769230768</c:v>
                </c:pt>
                <c:pt idx="10">
                  <c:v>165.65811965812</c:v>
                </c:pt>
                <c:pt idx="11">
                  <c:v>157.22393162393158</c:v>
                </c:pt>
                <c:pt idx="12">
                  <c:v>148.78974358974358</c:v>
                </c:pt>
                <c:pt idx="13">
                  <c:v>140.35555555555555</c:v>
                </c:pt>
                <c:pt idx="14">
                  <c:v>131.92136752136753</c:v>
                </c:pt>
                <c:pt idx="15">
                  <c:v>123.48717948717967</c:v>
                </c:pt>
                <c:pt idx="16">
                  <c:v>115.05299145299122</c:v>
                </c:pt>
                <c:pt idx="17">
                  <c:v>106.61880341880341</c:v>
                </c:pt>
                <c:pt idx="18">
                  <c:v>98.184615384615427</c:v>
                </c:pt>
                <c:pt idx="19">
                  <c:v>89.750427350427259</c:v>
                </c:pt>
                <c:pt idx="20">
                  <c:v>81.316239316239319</c:v>
                </c:pt>
                <c:pt idx="21">
                  <c:v>72.882051282051037</c:v>
                </c:pt>
                <c:pt idx="22">
                  <c:v>64.447863247863509</c:v>
                </c:pt>
                <c:pt idx="23">
                  <c:v>56.013675213675214</c:v>
                </c:pt>
                <c:pt idx="24">
                  <c:v>47.579487179487067</c:v>
                </c:pt>
                <c:pt idx="25">
                  <c:v>39.145299145299155</c:v>
                </c:pt>
                <c:pt idx="26">
                  <c:v>30.711111111111137</c:v>
                </c:pt>
                <c:pt idx="27">
                  <c:v>22.27692307692303</c:v>
                </c:pt>
                <c:pt idx="28">
                  <c:v>13.842735042735059</c:v>
                </c:pt>
                <c:pt idx="29">
                  <c:v>9.6256410256410447</c:v>
                </c:pt>
                <c:pt idx="30">
                  <c:v>5.4085470085470035</c:v>
                </c:pt>
                <c:pt idx="31">
                  <c:v>3.3000000000000114</c:v>
                </c:pt>
              </c:numCache>
            </c:numRef>
          </c:xVal>
          <c:yVal>
            <c:numRef>
              <c:f>'787nm'!$H$3:$H$34</c:f>
              <c:numCache>
                <c:formatCode>General</c:formatCode>
                <c:ptCount val="32"/>
                <c:pt idx="0">
                  <c:v>0.86960100000000173</c:v>
                </c:pt>
                <c:pt idx="1">
                  <c:v>0.85959500000000111</c:v>
                </c:pt>
                <c:pt idx="2">
                  <c:v>0.83439500000000111</c:v>
                </c:pt>
                <c:pt idx="3">
                  <c:v>0.81828199999999951</c:v>
                </c:pt>
                <c:pt idx="4">
                  <c:v>0.78075600000000001</c:v>
                </c:pt>
                <c:pt idx="5">
                  <c:v>0.73615799999999998</c:v>
                </c:pt>
                <c:pt idx="6">
                  <c:v>0.67034800000000161</c:v>
                </c:pt>
                <c:pt idx="7">
                  <c:v>0.58881699999999904</c:v>
                </c:pt>
                <c:pt idx="8">
                  <c:v>0.46786300000000008</c:v>
                </c:pt>
                <c:pt idx="9">
                  <c:v>0.377691</c:v>
                </c:pt>
                <c:pt idx="10">
                  <c:v>0.27522966666666682</c:v>
                </c:pt>
                <c:pt idx="11">
                  <c:v>0.14520400000000031</c:v>
                </c:pt>
                <c:pt idx="12">
                  <c:v>2.5000000000000019E-2</c:v>
                </c:pt>
                <c:pt idx="13">
                  <c:v>0.21394900000000058</c:v>
                </c:pt>
                <c:pt idx="14">
                  <c:v>0.26081275000000032</c:v>
                </c:pt>
                <c:pt idx="15">
                  <c:v>0.31949250000000062</c:v>
                </c:pt>
                <c:pt idx="16">
                  <c:v>0.38563537500000056</c:v>
                </c:pt>
                <c:pt idx="17">
                  <c:v>0.44622428571428657</c:v>
                </c:pt>
                <c:pt idx="18">
                  <c:v>0.45277666666666688</c:v>
                </c:pt>
                <c:pt idx="19">
                  <c:v>0.400063</c:v>
                </c:pt>
                <c:pt idx="20">
                  <c:v>0.44489100000000026</c:v>
                </c:pt>
                <c:pt idx="21">
                  <c:v>0.50766</c:v>
                </c:pt>
                <c:pt idx="22">
                  <c:v>0.55050900000000003</c:v>
                </c:pt>
                <c:pt idx="23">
                  <c:v>0.57719844444444579</c:v>
                </c:pt>
                <c:pt idx="24">
                  <c:v>0.5942959999999996</c:v>
                </c:pt>
                <c:pt idx="25">
                  <c:v>0.60004488888889074</c:v>
                </c:pt>
                <c:pt idx="26">
                  <c:v>0.59493757142857207</c:v>
                </c:pt>
                <c:pt idx="27">
                  <c:v>0.57573944444444591</c:v>
                </c:pt>
                <c:pt idx="28">
                  <c:v>0.50803566666666666</c:v>
                </c:pt>
                <c:pt idx="29">
                  <c:v>0.4145930000000001</c:v>
                </c:pt>
                <c:pt idx="30">
                  <c:v>0.31900000000000062</c:v>
                </c:pt>
                <c:pt idx="31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Before Fibre</c:v>
          </c:tx>
          <c:spPr>
            <a:ln>
              <a:noFill/>
            </a:ln>
            <a:effectLst>
              <a:glow rad="114300">
                <a:srgbClr val="C00000">
                  <a:alpha val="40000"/>
                </a:srgbClr>
              </a:glow>
            </a:effectLst>
          </c:spPr>
          <c:marker>
            <c:symbol val="square"/>
            <c:size val="3"/>
            <c:spPr>
              <a:solidFill>
                <a:srgbClr val="C00000"/>
              </a:solidFill>
              <a:ln w="31750">
                <a:solidFill>
                  <a:srgbClr val="C00000"/>
                </a:solidFill>
              </a:ln>
              <a:effectLst>
                <a:glow rad="114300">
                  <a:srgbClr val="C00000">
                    <a:alpha val="40000"/>
                  </a:srgbClr>
                </a:glow>
              </a:effectLst>
            </c:spPr>
          </c:marker>
          <c:xVal>
            <c:numRef>
              <c:f>'787nm'!$M$4:$M$33</c:f>
              <c:numCache>
                <c:formatCode>General</c:formatCode>
                <c:ptCount val="30"/>
                <c:pt idx="0">
                  <c:v>0</c:v>
                </c:pt>
                <c:pt idx="1">
                  <c:v>1.571155682903538</c:v>
                </c:pt>
                <c:pt idx="2">
                  <c:v>6.0601719197707853</c:v>
                </c:pt>
                <c:pt idx="3">
                  <c:v>15.038204393505254</c:v>
                </c:pt>
                <c:pt idx="4">
                  <c:v>24.016236867239726</c:v>
                </c:pt>
                <c:pt idx="5">
                  <c:v>32.994269340974263</c:v>
                </c:pt>
                <c:pt idx="6">
                  <c:v>41.972301814708686</c:v>
                </c:pt>
                <c:pt idx="7">
                  <c:v>50.950334288443145</c:v>
                </c:pt>
                <c:pt idx="8">
                  <c:v>59.928366762177667</c:v>
                </c:pt>
                <c:pt idx="9">
                  <c:v>68.906399235912289</c:v>
                </c:pt>
                <c:pt idx="10">
                  <c:v>77.884431709646549</c:v>
                </c:pt>
                <c:pt idx="11">
                  <c:v>86.862464183381078</c:v>
                </c:pt>
                <c:pt idx="12">
                  <c:v>95.840496657115594</c:v>
                </c:pt>
                <c:pt idx="13">
                  <c:v>104.81852913085004</c:v>
                </c:pt>
                <c:pt idx="14">
                  <c:v>113.79656160458454</c:v>
                </c:pt>
                <c:pt idx="15">
                  <c:v>122.77459407831914</c:v>
                </c:pt>
                <c:pt idx="16">
                  <c:v>131.75262655205387</c:v>
                </c:pt>
                <c:pt idx="17">
                  <c:v>140.73065902578767</c:v>
                </c:pt>
                <c:pt idx="18">
                  <c:v>149.7086914995221</c:v>
                </c:pt>
                <c:pt idx="19">
                  <c:v>158.68672397325693</c:v>
                </c:pt>
                <c:pt idx="20">
                  <c:v>167.66475644699142</c:v>
                </c:pt>
                <c:pt idx="21">
                  <c:v>176.64278892072588</c:v>
                </c:pt>
                <c:pt idx="22">
                  <c:v>185.62082139446036</c:v>
                </c:pt>
                <c:pt idx="23">
                  <c:v>194.59885386819485</c:v>
                </c:pt>
                <c:pt idx="24">
                  <c:v>203.57688634192959</c:v>
                </c:pt>
                <c:pt idx="25">
                  <c:v>212.55491881566437</c:v>
                </c:pt>
                <c:pt idx="26">
                  <c:v>221.53295128939797</c:v>
                </c:pt>
                <c:pt idx="27">
                  <c:v>230.51098376313223</c:v>
                </c:pt>
                <c:pt idx="28">
                  <c:v>235</c:v>
                </c:pt>
                <c:pt idx="29">
                  <c:v>250</c:v>
                </c:pt>
              </c:numCache>
            </c:numRef>
          </c:xVal>
          <c:yVal>
            <c:numRef>
              <c:f>'787nm'!$N$4:$N$33</c:f>
              <c:numCache>
                <c:formatCode>General</c:formatCode>
                <c:ptCount val="30"/>
                <c:pt idx="0">
                  <c:v>8.5667100000000176E-2</c:v>
                </c:pt>
                <c:pt idx="1">
                  <c:v>7.7125899999999997E-2</c:v>
                </c:pt>
                <c:pt idx="2">
                  <c:v>4.60688E-2</c:v>
                </c:pt>
                <c:pt idx="3">
                  <c:v>3.8663200000000036E-2</c:v>
                </c:pt>
                <c:pt idx="4">
                  <c:v>4.011790000000004E-2</c:v>
                </c:pt>
                <c:pt idx="5">
                  <c:v>4.3395800000000012E-2</c:v>
                </c:pt>
                <c:pt idx="6">
                  <c:v>4.6968400000000014E-2</c:v>
                </c:pt>
                <c:pt idx="7">
                  <c:v>5.1524799999999996E-2</c:v>
                </c:pt>
                <c:pt idx="8">
                  <c:v>5.6131000000000014E-2</c:v>
                </c:pt>
                <c:pt idx="9">
                  <c:v>5.9176900000000116E-2</c:v>
                </c:pt>
                <c:pt idx="10">
                  <c:v>5.8501000000000004E-2</c:v>
                </c:pt>
                <c:pt idx="11">
                  <c:v>5.8919300000000022E-2</c:v>
                </c:pt>
                <c:pt idx="12">
                  <c:v>4.4741400000000056E-2</c:v>
                </c:pt>
                <c:pt idx="13">
                  <c:v>2.9392000000000001E-2</c:v>
                </c:pt>
                <c:pt idx="14">
                  <c:v>2.8883888888888896E-2</c:v>
                </c:pt>
                <c:pt idx="15">
                  <c:v>9.2435000000000069E-3</c:v>
                </c:pt>
                <c:pt idx="16">
                  <c:v>2.3191428571428582E-2</c:v>
                </c:pt>
                <c:pt idx="17">
                  <c:v>0.13718149999999998</c:v>
                </c:pt>
                <c:pt idx="18">
                  <c:v>0.13198260000000001</c:v>
                </c:pt>
                <c:pt idx="19">
                  <c:v>0.36506850000000074</c:v>
                </c:pt>
                <c:pt idx="20">
                  <c:v>0.43731300000000067</c:v>
                </c:pt>
                <c:pt idx="21">
                  <c:v>0.57791700000000001</c:v>
                </c:pt>
                <c:pt idx="22">
                  <c:v>0.65591274999999949</c:v>
                </c:pt>
                <c:pt idx="23">
                  <c:v>0.76579000000000186</c:v>
                </c:pt>
                <c:pt idx="24">
                  <c:v>0.77364142857143081</c:v>
                </c:pt>
                <c:pt idx="25">
                  <c:v>0.83998799999999996</c:v>
                </c:pt>
                <c:pt idx="26">
                  <c:v>0.88005900000000081</c:v>
                </c:pt>
                <c:pt idx="27">
                  <c:v>0.89831299999999858</c:v>
                </c:pt>
                <c:pt idx="28">
                  <c:v>0.89988900000000072</c:v>
                </c:pt>
                <c:pt idx="29">
                  <c:v>0.86960100000000173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318864"/>
        <c:axId val="287878816"/>
      </c:scatterChart>
      <c:valAx>
        <c:axId val="244318864"/>
        <c:scaling>
          <c:orientation val="minMax"/>
          <c:max val="2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Pump </a:t>
                </a:r>
                <a:r>
                  <a:rPr lang="en-US" sz="1600" dirty="0" smtClean="0"/>
                  <a:t>power</a:t>
                </a:r>
                <a:r>
                  <a:rPr lang="en-US" sz="1600" baseline="0" dirty="0" smtClean="0"/>
                  <a:t> </a:t>
                </a:r>
                <a:r>
                  <a:rPr lang="en-US" sz="1600" dirty="0" smtClean="0"/>
                  <a:t>(</a:t>
                </a:r>
                <a:r>
                  <a:rPr lang="en-US" sz="1600" dirty="0" err="1" smtClean="0"/>
                  <a:t>mW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0.35428706295300738"/>
              <c:y val="0.932764368817375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7878816"/>
        <c:crosses val="autoZero"/>
        <c:crossBetween val="midCat"/>
      </c:valAx>
      <c:valAx>
        <c:axId val="287878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Contrast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4318864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72540125933129052"/>
          <c:y val="0.73193454695510063"/>
          <c:w val="0.21995038101611714"/>
          <c:h val="0.1328405023752196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e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wmf"/><Relationship Id="rId4" Type="http://schemas.openxmlformats.org/officeDocument/2006/relationships/image" Target="../media/image6.e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10" Type="http://schemas.openxmlformats.org/officeDocument/2006/relationships/image" Target="../media/image79.wmf"/><Relationship Id="rId4" Type="http://schemas.openxmlformats.org/officeDocument/2006/relationships/image" Target="../media/image86.wmf"/><Relationship Id="rId9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10" Type="http://schemas.openxmlformats.org/officeDocument/2006/relationships/image" Target="../media/image100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46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fld id="{D1289D19-1B38-40F5-959B-432F6308CC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39382-7FEE-40DE-B387-9C05F7D3B91D}" type="slidenum">
              <a:rPr lang="he-IL"/>
              <a:pPr/>
              <a:t>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846" indent="-231846">
              <a:buFontTx/>
              <a:buAutoNum type="arabicPeriod"/>
            </a:pPr>
            <a:r>
              <a:rPr lang="en-US" dirty="0"/>
              <a:t>the spectrum of a single photon is not defined</a:t>
            </a:r>
          </a:p>
          <a:p>
            <a:pPr marL="231846" indent="-231846">
              <a:buFontTx/>
              <a:buAutoNum type="arabicPeriod"/>
            </a:pPr>
            <a:r>
              <a:rPr lang="en-US" dirty="0"/>
              <a:t>all we know is they sum to </a:t>
            </a:r>
            <a:r>
              <a:rPr lang="en-US" dirty="0" err="1"/>
              <a:t>w_p</a:t>
            </a:r>
            <a:endParaRPr lang="en-US" dirty="0"/>
          </a:p>
          <a:p>
            <a:pPr marL="231846" indent="-231846">
              <a:buFontTx/>
              <a:buAutoNum type="arabicPeriod"/>
            </a:pPr>
            <a:r>
              <a:rPr lang="en-US" dirty="0"/>
              <a:t>such a state is TE </a:t>
            </a:r>
            <a:r>
              <a:rPr lang="en-US" dirty="0" err="1"/>
              <a:t>ent</a:t>
            </a:r>
            <a:r>
              <a:rPr lang="en-US" dirty="0"/>
              <a:t>. We have a superposition of pairs of photons. The wider g(w) , the more pairs we got, the state is more </a:t>
            </a:r>
            <a:r>
              <a:rPr lang="en-US" dirty="0" err="1"/>
              <a:t>ent</a:t>
            </a:r>
            <a:r>
              <a:rPr lang="en-US" dirty="0"/>
              <a:t>. </a:t>
            </a:r>
          </a:p>
          <a:p>
            <a:pPr marL="231846" indent="-231846">
              <a:buFontTx/>
              <a:buAutoNum type="arabicPeriod"/>
            </a:pPr>
            <a:r>
              <a:rPr lang="en-US" dirty="0"/>
              <a:t>The width is determined by the phase matching cond. AB </a:t>
            </a:r>
            <a:r>
              <a:rPr lang="en-US" dirty="0" err="1"/>
              <a:t>mainlt</a:t>
            </a:r>
            <a:r>
              <a:rPr lang="en-US" dirty="0"/>
              <a:t> focused on Broadband DC, highly </a:t>
            </a:r>
            <a:r>
              <a:rPr lang="en-US" dirty="0" err="1"/>
              <a:t>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82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87D41-2ACC-40B1-9C3C-33FE856B326B}" type="slidenum">
              <a:rPr lang="he-IL"/>
              <a:pPr/>
              <a:t>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846" indent="-231846">
              <a:buFontTx/>
              <a:buAutoNum type="arabicPeriod"/>
            </a:pPr>
            <a:r>
              <a:rPr lang="en-US" dirty="0"/>
              <a:t>in time domain it means….mono-&gt;spread in this axis and broadband-&gt; narrow~100fs</a:t>
            </a:r>
          </a:p>
          <a:p>
            <a:pPr marL="231846" indent="-231846">
              <a:buFontTx/>
              <a:buAutoNum type="arabicPeriod"/>
            </a:pPr>
            <a:r>
              <a:rPr lang="en-US" dirty="0"/>
              <a:t>the temporal </a:t>
            </a:r>
            <a:r>
              <a:rPr lang="en-US" dirty="0" err="1"/>
              <a:t>wavefunction</a:t>
            </a:r>
            <a:r>
              <a:rPr lang="en-US" dirty="0"/>
              <a:t> depends only on the time dif, where G is the </a:t>
            </a:r>
          </a:p>
        </p:txBody>
      </p:sp>
    </p:spTree>
    <p:extLst>
      <p:ext uri="{BB962C8B-B14F-4D97-AF65-F5344CB8AC3E}">
        <p14:creationId xmlns:p14="http://schemas.microsoft.com/office/powerpoint/2010/main" val="64933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87D41-2ACC-40B1-9C3C-33FE856B326B}" type="slidenum">
              <a:rPr lang="he-IL"/>
              <a:pPr/>
              <a:t>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846" indent="-231846">
              <a:buFontTx/>
              <a:buAutoNum type="arabicPeriod"/>
            </a:pPr>
            <a:r>
              <a:rPr lang="en-US" dirty="0"/>
              <a:t>in time domain it means….mono-&gt;spread in this axis and broadband-&gt; narrow~100fs</a:t>
            </a:r>
          </a:p>
          <a:p>
            <a:pPr marL="231846" indent="-231846">
              <a:buFontTx/>
              <a:buAutoNum type="arabicPeriod"/>
            </a:pPr>
            <a:r>
              <a:rPr lang="en-US" dirty="0"/>
              <a:t>the temporal </a:t>
            </a:r>
            <a:r>
              <a:rPr lang="en-US" dirty="0" err="1"/>
              <a:t>wavefunction</a:t>
            </a:r>
            <a:r>
              <a:rPr lang="en-US" dirty="0"/>
              <a:t> depends only on the time dif, where G is the </a:t>
            </a:r>
          </a:p>
        </p:txBody>
      </p:sp>
    </p:spTree>
    <p:extLst>
      <p:ext uri="{BB962C8B-B14F-4D97-AF65-F5344CB8AC3E}">
        <p14:creationId xmlns:p14="http://schemas.microsoft.com/office/powerpoint/2010/main" val="323398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87D41-2ACC-40B1-9C3C-33FE856B326B}" type="slidenum">
              <a:rPr lang="he-IL"/>
              <a:pPr/>
              <a:t>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846" indent="-231846">
              <a:buFontTx/>
              <a:buAutoNum type="arabicPeriod"/>
            </a:pPr>
            <a:r>
              <a:rPr lang="en-US" dirty="0"/>
              <a:t>in time domain it means….mono-&gt;spread in this axis and broadband-&gt; narrow~100fs</a:t>
            </a:r>
          </a:p>
          <a:p>
            <a:pPr marL="231846" indent="-231846">
              <a:buFontTx/>
              <a:buAutoNum type="arabicPeriod"/>
            </a:pPr>
            <a:r>
              <a:rPr lang="en-US" dirty="0"/>
              <a:t>the temporal </a:t>
            </a:r>
            <a:r>
              <a:rPr lang="en-US" dirty="0" err="1"/>
              <a:t>wavefunction</a:t>
            </a:r>
            <a:r>
              <a:rPr lang="en-US" dirty="0"/>
              <a:t> depends only on the time dif, where G is the </a:t>
            </a:r>
          </a:p>
        </p:txBody>
      </p:sp>
    </p:spTree>
    <p:extLst>
      <p:ext uri="{BB962C8B-B14F-4D97-AF65-F5344CB8AC3E}">
        <p14:creationId xmlns:p14="http://schemas.microsoft.com/office/powerpoint/2010/main" val="151543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F031-D024-43C0-845F-27A95116687F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48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30C9-3CC8-49D4-A4B3-E64DB24D1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3DC-BC72-4159-ABA8-843C74B2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452A-776A-4E72-B040-EC6B0E48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6FF9-42A3-4A6D-B34F-B5251D86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62A4-5DAD-4FB6-8AB7-B13D322F1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14B-C898-4E01-8ED4-82CA4987B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BB76-8338-4F67-81F0-D8AD3F936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EDB8-EEF1-4E12-B462-DAA522273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177-E2FA-4F00-BEE7-0CA27DB8B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02-2811-4B4F-A022-BA56CB46D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E90E-50A2-4331-BDC2-E091E594C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31E4-D159-4686-A4A3-8495B5395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29.wmf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45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77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80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75.wmf"/><Relationship Id="rId22" Type="http://schemas.openxmlformats.org/officeDocument/2006/relationships/image" Target="../media/image7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8.wmf"/><Relationship Id="rId22" Type="http://schemas.openxmlformats.org/officeDocument/2006/relationships/image" Target="../media/image7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98.wmf"/><Relationship Id="rId3" Type="http://schemas.openxmlformats.org/officeDocument/2006/relationships/oleObject" Target="../embeddings/oleObject78.bin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wmf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86.bin"/><Relationship Id="rId4" Type="http://schemas.openxmlformats.org/officeDocument/2006/relationships/image" Target="../media/image91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6.wmf"/><Relationship Id="rId22" Type="http://schemas.openxmlformats.org/officeDocument/2006/relationships/image" Target="../media/image10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108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05.wmf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20" Type="http://schemas.openxmlformats.org/officeDocument/2006/relationships/image" Target="../media/image10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104.wmf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0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e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7.bin"/><Relationship Id="rId2" Type="http://schemas.openxmlformats.org/officeDocument/2006/relationships/tags" Target="../tags/tag1.xml"/><Relationship Id="rId16" Type="http://schemas.openxmlformats.org/officeDocument/2006/relationships/image" Target="../media/image8.e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8.bin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emf"/><Relationship Id="rId22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14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0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5" y="1376772"/>
            <a:ext cx="9144000" cy="1800200"/>
          </a:xfrm>
          <a:noFill/>
          <a:ln/>
        </p:spPr>
        <p:txBody>
          <a:bodyPr>
            <a:noAutofit/>
          </a:bodyPr>
          <a:lstStyle/>
          <a:p>
            <a:pPr rtl="0"/>
            <a:r>
              <a:rPr lang="en-US" sz="4800" dirty="0">
                <a:solidFill>
                  <a:srgbClr val="0070C0"/>
                </a:solidFill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Ultra-broadband S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queezing </a:t>
            </a:r>
            <a:r>
              <a:rPr lang="en-US" sz="4800" dirty="0">
                <a:solidFill>
                  <a:srgbClr val="0070C0"/>
                </a:solidFill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as a R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esource </a:t>
            </a:r>
            <a:r>
              <a:rPr lang="en-US" sz="4800" dirty="0">
                <a:solidFill>
                  <a:srgbClr val="0070C0"/>
                </a:solidFill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for 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Quantum </a:t>
            </a:r>
            <a:r>
              <a:rPr lang="en-US" sz="4800" dirty="0">
                <a:solidFill>
                  <a:srgbClr val="0070C0"/>
                </a:solidFill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I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nformation</a:t>
            </a:r>
            <a:endParaRPr lang="en-US" sz="4800" dirty="0">
              <a:solidFill>
                <a:srgbClr val="0070C0"/>
              </a:solidFill>
              <a:effectLst>
                <a:outerShdw blurRad="50800" dist="50800" dir="2700000" algn="tl" rotWithShape="0">
                  <a:prstClr val="black">
                    <a:alpha val="60000"/>
                  </a:prst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866" y="3657563"/>
            <a:ext cx="8350613" cy="1647244"/>
          </a:xfrm>
          <a:noFill/>
          <a:ln/>
        </p:spPr>
        <p:txBody>
          <a:bodyPr anchor="ctr">
            <a:noAutofit/>
          </a:bodyPr>
          <a:lstStyle/>
          <a:p>
            <a:pPr algn="ctr" rtl="0"/>
            <a:r>
              <a:rPr lang="en-US" sz="1800" b="1" u="sng" dirty="0" smtClean="0">
                <a:solidFill>
                  <a:schemeClr val="tx1"/>
                </a:solidFill>
                <a:latin typeface="Comic Sans MS" pitchFamily="66" charset="0"/>
              </a:rPr>
              <a:t>Avi </a:t>
            </a:r>
            <a:r>
              <a:rPr lang="en-US" sz="1800" b="1" u="sng" dirty="0" err="1" smtClean="0">
                <a:solidFill>
                  <a:schemeClr val="tx1"/>
                </a:solidFill>
                <a:latin typeface="Comic Sans MS" pitchFamily="66" charset="0"/>
              </a:rPr>
              <a:t>Pe’er</a:t>
            </a:r>
            <a:endParaRPr lang="en-US" sz="1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rtl="0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(Yaakov 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Shaked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Yoad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Michael, Rafi 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Vered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, Shai 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Yefet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1800" b="1" u="sng" dirty="0" smtClean="0">
                <a:solidFill>
                  <a:schemeClr val="tx1"/>
                </a:solidFill>
                <a:latin typeface="Comic Sans MS" pitchFamily="66" charset="0"/>
              </a:rPr>
              <a:t>Michael </a:t>
            </a:r>
            <a:r>
              <a:rPr lang="en-US" sz="1800" b="1" u="sng" dirty="0" err="1" smtClean="0">
                <a:solidFill>
                  <a:schemeClr val="tx1"/>
                </a:solidFill>
                <a:latin typeface="Comic Sans MS" pitchFamily="66" charset="0"/>
              </a:rPr>
              <a:t>Rosenbluh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algn="ctr" rtl="0"/>
            <a:endParaRPr lang="en-US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rtl="0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Physics Dept. and BINA center for nanotechnology, Bar </a:t>
            </a: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Ilan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University</a:t>
            </a:r>
            <a:endParaRPr lang="en-US" sz="2800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105" y="5961819"/>
            <a:ext cx="37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24 May 2016, HUJI</a:t>
            </a:r>
            <a:endParaRPr lang="en-US" sz="1800" dirty="0"/>
          </a:p>
        </p:txBody>
      </p:sp>
      <p:pic>
        <p:nvPicPr>
          <p:cNvPr id="7" name="Picture 6" descr="BINA logo with tex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846" y="0"/>
            <a:ext cx="2472153" cy="1124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912"/>
            <a:ext cx="1094837" cy="107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84105" y="351793"/>
            <a:ext cx="37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/>
              <a:t>PSAS 2016</a:t>
            </a: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40594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5364088" y="4653136"/>
            <a:ext cx="3888432" cy="1767101"/>
            <a:chOff x="5364088" y="4653136"/>
            <a:chExt cx="3888432" cy="1767101"/>
          </a:xfrm>
        </p:grpSpPr>
        <p:sp>
          <p:nvSpPr>
            <p:cNvPr id="5" name="TextBox 4"/>
            <p:cNvSpPr txBox="1"/>
            <p:nvPr/>
          </p:nvSpPr>
          <p:spPr>
            <a:xfrm>
              <a:off x="5364088" y="5589240"/>
              <a:ext cx="388843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dirty="0" smtClean="0">
                  <a:solidFill>
                    <a:srgbClr val="FF0000"/>
                  </a:solidFill>
                  <a:latin typeface="Segoe Print" pitchFamily="2" charset="0"/>
                </a:rPr>
                <a:t>Quantum Uncertainty Principle</a:t>
              </a:r>
              <a:endParaRPr lang="he-IL" sz="2400" dirty="0">
                <a:solidFill>
                  <a:srgbClr val="FF0000"/>
                </a:solidFill>
                <a:latin typeface="Segoe Print" pitchFamily="2" charset="0"/>
              </a:endParaRPr>
            </a:p>
          </p:txBody>
        </p: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6444208" y="4653136"/>
              <a:ext cx="2246651" cy="691277"/>
              <a:chOff x="2915816" y="4437112"/>
              <a:chExt cx="2808312" cy="864096"/>
            </a:xfrm>
          </p:grpSpPr>
          <p:graphicFrame>
            <p:nvGraphicFramePr>
              <p:cNvPr id="26628" name="Object 4"/>
              <p:cNvGraphicFramePr>
                <a:graphicFrameLocks noChangeAspect="1"/>
              </p:cNvGraphicFramePr>
              <p:nvPr/>
            </p:nvGraphicFramePr>
            <p:xfrm>
              <a:off x="2935970" y="4471392"/>
              <a:ext cx="2692400" cy="685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9775" name="Equation" r:id="rId3" imgW="647419" imgH="165028" progId="Equation.DSMT4">
                      <p:embed/>
                    </p:oleObj>
                  </mc:Choice>
                  <mc:Fallback>
                    <p:oleObj name="Equation" r:id="rId3" imgW="647419" imgH="165028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35970" y="4471392"/>
                            <a:ext cx="2692400" cy="685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Rectangle 5"/>
              <p:cNvSpPr/>
              <p:nvPr/>
            </p:nvSpPr>
            <p:spPr>
              <a:xfrm>
                <a:off x="2915816" y="4437112"/>
                <a:ext cx="2808312" cy="86409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7" name="מלבן 5"/>
          <p:cNvSpPr/>
          <p:nvPr/>
        </p:nvSpPr>
        <p:spPr>
          <a:xfrm>
            <a:off x="2803284" y="215835"/>
            <a:ext cx="3515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Squeezed light?</a:t>
            </a:r>
            <a:endParaRPr lang="he-IL" sz="40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32" name="Group 64"/>
          <p:cNvGrpSpPr/>
          <p:nvPr/>
        </p:nvGrpSpPr>
        <p:grpSpPr>
          <a:xfrm>
            <a:off x="5375963" y="2013348"/>
            <a:ext cx="1123325" cy="983497"/>
            <a:chOff x="6948264" y="5037559"/>
            <a:chExt cx="1404158" cy="1229371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948264" y="5906889"/>
              <a:ext cx="720081" cy="0"/>
            </a:xfrm>
            <a:prstGeom prst="line">
              <a:avLst/>
            </a:prstGeom>
            <a:ln w="476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308304" y="5546849"/>
              <a:ext cx="0" cy="720081"/>
            </a:xfrm>
            <a:prstGeom prst="line">
              <a:avLst/>
            </a:prstGeom>
            <a:ln w="476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632342" y="5589234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b="1" dirty="0" smtClean="0">
                  <a:latin typeface="Symbol" pitchFamily="18" charset="2"/>
                </a:rPr>
                <a:t>D</a:t>
              </a:r>
              <a:r>
                <a:rPr lang="en-US" sz="2400" b="1" dirty="0" smtClean="0"/>
                <a:t>Y</a:t>
              </a:r>
              <a:endParaRPr lang="he-IL" sz="2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48264" y="5037559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b="1" dirty="0" smtClean="0">
                  <a:latin typeface="Symbol" pitchFamily="18" charset="2"/>
                </a:rPr>
                <a:t>D</a:t>
              </a:r>
              <a:r>
                <a:rPr lang="en-US" sz="2400" b="1" dirty="0" smtClean="0"/>
                <a:t>X</a:t>
              </a:r>
              <a:endParaRPr lang="he-IL" sz="2400" b="1" dirty="0"/>
            </a:p>
          </p:txBody>
        </p:sp>
        <p:sp>
          <p:nvSpPr>
            <p:cNvPr id="44" name="Arc 43"/>
            <p:cNvSpPr/>
            <p:nvPr/>
          </p:nvSpPr>
          <p:spPr>
            <a:xfrm>
              <a:off x="6948264" y="5546849"/>
              <a:ext cx="720080" cy="720080"/>
            </a:xfrm>
            <a:prstGeom prst="arc">
              <a:avLst>
                <a:gd name="adj1" fmla="val 9643440"/>
                <a:gd name="adj2" fmla="val 9641955"/>
              </a:avLst>
            </a:prstGeom>
            <a:solidFill>
              <a:schemeClr val="bg2">
                <a:alpha val="56000"/>
              </a:schemeClr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3" name="Group 62"/>
          <p:cNvGrpSpPr/>
          <p:nvPr/>
        </p:nvGrpSpPr>
        <p:grpSpPr>
          <a:xfrm>
            <a:off x="4788024" y="2132856"/>
            <a:ext cx="2376257" cy="836637"/>
            <a:chOff x="323528" y="5031172"/>
            <a:chExt cx="2970325" cy="1045796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323529" y="5733255"/>
              <a:ext cx="2160239" cy="1"/>
            </a:xfrm>
            <a:prstGeom prst="line">
              <a:avLst/>
            </a:prstGeom>
            <a:ln w="476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03648" y="5589240"/>
              <a:ext cx="0" cy="288032"/>
            </a:xfrm>
            <a:prstGeom prst="line">
              <a:avLst/>
            </a:prstGeom>
            <a:ln w="476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411759" y="5499887"/>
              <a:ext cx="882094" cy="5770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b="1" dirty="0" smtClean="0">
                  <a:latin typeface="Symbol" pitchFamily="18" charset="2"/>
                </a:rPr>
                <a:t>D</a:t>
              </a:r>
              <a:r>
                <a:rPr lang="en-US" sz="2400" b="1" dirty="0" smtClean="0"/>
                <a:t>Y</a:t>
              </a:r>
              <a:endParaRPr lang="he-IL" sz="2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43608" y="5031172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b="1" dirty="0" smtClean="0">
                  <a:latin typeface="Symbol" pitchFamily="18" charset="2"/>
                </a:rPr>
                <a:t>D</a:t>
              </a:r>
              <a:r>
                <a:rPr lang="en-US" sz="2400" b="1" dirty="0" smtClean="0"/>
                <a:t>X</a:t>
              </a:r>
              <a:endParaRPr lang="he-IL" sz="2400" b="1" dirty="0"/>
            </a:p>
          </p:txBody>
        </p:sp>
        <p:sp>
          <p:nvSpPr>
            <p:cNvPr id="39" name="Arc 38"/>
            <p:cNvSpPr/>
            <p:nvPr/>
          </p:nvSpPr>
          <p:spPr>
            <a:xfrm>
              <a:off x="323528" y="5589239"/>
              <a:ext cx="2160240" cy="288033"/>
            </a:xfrm>
            <a:prstGeom prst="arc">
              <a:avLst>
                <a:gd name="adj1" fmla="val 9643440"/>
                <a:gd name="adj2" fmla="val 9641955"/>
              </a:avLst>
            </a:prstGeom>
            <a:solidFill>
              <a:schemeClr val="bg2">
                <a:alpha val="66000"/>
              </a:schemeClr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1" name="Group 65"/>
          <p:cNvGrpSpPr>
            <a:grpSpLocks noChangeAspect="1"/>
          </p:cNvGrpSpPr>
          <p:nvPr/>
        </p:nvGrpSpPr>
        <p:grpSpPr>
          <a:xfrm>
            <a:off x="2845582" y="1730930"/>
            <a:ext cx="4018799" cy="4032448"/>
            <a:chOff x="2411760" y="548680"/>
            <a:chExt cx="5023504" cy="5040560"/>
          </a:xfrm>
        </p:grpSpPr>
        <p:cxnSp>
          <p:nvCxnSpPr>
            <p:cNvPr id="45" name="Straight Arrow Connector 2"/>
            <p:cNvCxnSpPr/>
            <p:nvPr/>
          </p:nvCxnSpPr>
          <p:spPr>
            <a:xfrm>
              <a:off x="4572000" y="1268760"/>
              <a:ext cx="0" cy="432048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"/>
            <p:cNvCxnSpPr/>
            <p:nvPr/>
          </p:nvCxnSpPr>
          <p:spPr>
            <a:xfrm>
              <a:off x="2411760" y="3429000"/>
              <a:ext cx="432048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/>
            <p:nvPr/>
          </p:nvSpPr>
          <p:spPr>
            <a:xfrm>
              <a:off x="2411760" y="1268760"/>
              <a:ext cx="4320480" cy="4320480"/>
            </a:xfrm>
            <a:prstGeom prst="arc">
              <a:avLst>
                <a:gd name="adj1" fmla="val 13436496"/>
                <a:gd name="adj2" fmla="val 1342130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11960" y="548680"/>
              <a:ext cx="72008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3600" b="1" dirty="0" smtClean="0"/>
                <a:t>Y</a:t>
              </a:r>
              <a:endParaRPr lang="he-IL" sz="36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15184" y="3015046"/>
              <a:ext cx="72008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3600" b="1" dirty="0" smtClean="0"/>
                <a:t>X</a:t>
              </a:r>
              <a:endParaRPr lang="he-IL" sz="36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76055" y="2577538"/>
              <a:ext cx="7920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3600" dirty="0" smtClean="0">
                  <a:latin typeface="Symbol" pitchFamily="18" charset="2"/>
                </a:rPr>
                <a:t>j</a:t>
              </a:r>
              <a:endParaRPr lang="he-IL" sz="3600" dirty="0">
                <a:latin typeface="Symbol" pitchFamily="18" charset="2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4572000" y="1772816"/>
              <a:ext cx="1368152" cy="165618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>
              <a:off x="3851920" y="2708920"/>
              <a:ext cx="1440160" cy="1440160"/>
            </a:xfrm>
            <a:prstGeom prst="arc">
              <a:avLst>
                <a:gd name="adj1" fmla="val 18487655"/>
                <a:gd name="adj2" fmla="val 0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aphicFrame>
        <p:nvGraphicFramePr>
          <p:cNvPr id="53" name="אובייקט 17"/>
          <p:cNvGraphicFramePr>
            <a:graphicFrameLocks noChangeAspect="1"/>
          </p:cNvGraphicFramePr>
          <p:nvPr>
            <p:extLst/>
          </p:nvPr>
        </p:nvGraphicFramePr>
        <p:xfrm>
          <a:off x="107504" y="3672130"/>
          <a:ext cx="24907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6" name="Equation" r:id="rId5" imgW="812447" imgH="165028" progId="Equation.DSMT4">
                  <p:embed/>
                </p:oleObj>
              </mc:Choice>
              <mc:Fallback>
                <p:oleObj name="Equation" r:id="rId5" imgW="812447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672130"/>
                        <a:ext cx="24907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95536" y="3574777"/>
          <a:ext cx="1906587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7" name="Equation" r:id="rId7" imgW="622300" imgH="457200" progId="Equation.DSMT4">
                  <p:embed/>
                </p:oleObj>
              </mc:Choice>
              <mc:Fallback>
                <p:oleObj name="Equation" r:id="rId7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574777"/>
                        <a:ext cx="1906587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35496" y="4844652"/>
            <a:ext cx="5292209" cy="1992744"/>
            <a:chOff x="35496" y="4844652"/>
            <a:chExt cx="5292209" cy="1992744"/>
          </a:xfrm>
        </p:grpSpPr>
        <p:pic>
          <p:nvPicPr>
            <p:cNvPr id="55" name="Picture 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1" y="5589240"/>
              <a:ext cx="3155061" cy="124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35496" y="4941168"/>
              <a:ext cx="201622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000" b="1" dirty="0" smtClean="0">
                  <a:solidFill>
                    <a:schemeClr val="accent1"/>
                  </a:solidFill>
                  <a:latin typeface="Segoe Print" panose="02000600000000000000" pitchFamily="2" charset="0"/>
                </a:rPr>
                <a:t>Parametric process</a:t>
              </a:r>
              <a:endParaRPr lang="he-IL" sz="2000" b="1" dirty="0">
                <a:solidFill>
                  <a:schemeClr val="accent1"/>
                </a:solidFill>
                <a:latin typeface="Segoe Print" panose="02000600000000000000" pitchFamily="2" charset="0"/>
              </a:endParaRPr>
            </a:p>
          </p:txBody>
        </p:sp>
        <p:graphicFrame>
          <p:nvGraphicFramePr>
            <p:cNvPr id="57" name="אובייקט 19"/>
            <p:cNvGraphicFramePr>
              <a:graphicFrameLocks noChangeAspect="1"/>
            </p:cNvGraphicFramePr>
            <p:nvPr>
              <p:extLst/>
            </p:nvPr>
          </p:nvGraphicFramePr>
          <p:xfrm>
            <a:off x="3347864" y="5877272"/>
            <a:ext cx="1385810" cy="84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78" name="Equation" r:id="rId10" imgW="787058" imgH="482391" progId="Equation.DSMT4">
                    <p:embed/>
                  </p:oleObj>
                </mc:Choice>
                <mc:Fallback>
                  <p:oleObj name="Equation" r:id="rId10" imgW="787058" imgH="4823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5877272"/>
                          <a:ext cx="1385810" cy="849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L-Shape 60"/>
            <p:cNvSpPr/>
            <p:nvPr/>
          </p:nvSpPr>
          <p:spPr>
            <a:xfrm>
              <a:off x="35625" y="4844652"/>
              <a:ext cx="5292080" cy="1988840"/>
            </a:xfrm>
            <a:prstGeom prst="corner">
              <a:avLst>
                <a:gd name="adj1" fmla="val 48208"/>
                <a:gd name="adj2" fmla="val 1228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525342" y="1628800"/>
            <a:ext cx="79563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251519" y="1724558"/>
            <a:ext cx="6576479" cy="4032448"/>
            <a:chOff x="251520" y="1736433"/>
            <a:chExt cx="6576479" cy="4032448"/>
          </a:xfrm>
        </p:grpSpPr>
        <p:sp>
          <p:nvSpPr>
            <p:cNvPr id="68" name="TextBox 67"/>
            <p:cNvSpPr txBox="1"/>
            <p:nvPr/>
          </p:nvSpPr>
          <p:spPr>
            <a:xfrm>
              <a:off x="251520" y="2780928"/>
              <a:ext cx="266429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buFont typeface="Symbol" pitchFamily="18" charset="2"/>
                <a:buChar char="j"/>
              </a:pPr>
              <a:r>
                <a:rPr lang="en-US" sz="2400" dirty="0" smtClean="0">
                  <a:solidFill>
                    <a:srgbClr val="00B050"/>
                  </a:solidFill>
                  <a:latin typeface="Segoe Print" pitchFamily="2" charset="0"/>
                </a:rPr>
                <a:t>- undefined</a:t>
              </a:r>
            </a:p>
            <a:p>
              <a:pPr algn="ctr" rtl="0"/>
              <a:r>
                <a:rPr lang="en-US" sz="2400" dirty="0" smtClean="0">
                  <a:solidFill>
                    <a:srgbClr val="00B050"/>
                  </a:solidFill>
                  <a:latin typeface="Segoe Print" pitchFamily="2" charset="0"/>
                </a:rPr>
                <a:t>&lt;|E|&gt;=0</a:t>
              </a:r>
              <a:r>
                <a:rPr lang="en-US" sz="2400" dirty="0" smtClean="0">
                  <a:solidFill>
                    <a:srgbClr val="00B050"/>
                  </a:solidFill>
                  <a:latin typeface="Symbol" pitchFamily="18" charset="2"/>
                </a:rPr>
                <a:t> </a:t>
              </a:r>
              <a:endParaRPr lang="he-IL" sz="2400" dirty="0">
                <a:solidFill>
                  <a:srgbClr val="00B050"/>
                </a:solidFill>
                <a:latin typeface="Symbol" pitchFamily="18" charset="2"/>
              </a:endParaRPr>
            </a:p>
          </p:txBody>
        </p:sp>
        <p:grpSp>
          <p:nvGrpSpPr>
            <p:cNvPr id="69" name="Group 68"/>
            <p:cNvGrpSpPr>
              <a:grpSpLocks noChangeAspect="1"/>
            </p:cNvGrpSpPr>
            <p:nvPr/>
          </p:nvGrpSpPr>
          <p:grpSpPr>
            <a:xfrm>
              <a:off x="2832945" y="1736433"/>
              <a:ext cx="3995054" cy="4032448"/>
              <a:chOff x="2411760" y="548680"/>
              <a:chExt cx="4993816" cy="5040560"/>
            </a:xfrm>
          </p:grpSpPr>
          <p:sp>
            <p:nvSpPr>
              <p:cNvPr id="70" name="Arc 69"/>
              <p:cNvSpPr/>
              <p:nvPr/>
            </p:nvSpPr>
            <p:spPr>
              <a:xfrm>
                <a:off x="4211960" y="3068960"/>
                <a:ext cx="720080" cy="720080"/>
              </a:xfrm>
              <a:prstGeom prst="arc">
                <a:avLst>
                  <a:gd name="adj1" fmla="val 9643440"/>
                  <a:gd name="adj2" fmla="val 9641955"/>
                </a:avLst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4572000" y="1268760"/>
                <a:ext cx="0" cy="432048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2411760" y="3429000"/>
                <a:ext cx="432048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>
                <a:off x="2425340" y="1268760"/>
                <a:ext cx="4320480" cy="4320480"/>
              </a:xfrm>
              <a:prstGeom prst="arc">
                <a:avLst>
                  <a:gd name="adj1" fmla="val 13436496"/>
                  <a:gd name="adj2" fmla="val 1342908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3491880" y="3284983"/>
                <a:ext cx="2160240" cy="288033"/>
              </a:xfrm>
              <a:prstGeom prst="arc">
                <a:avLst>
                  <a:gd name="adj1" fmla="val 9643440"/>
                  <a:gd name="adj2" fmla="val 9641955"/>
                </a:avLst>
              </a:prstGeom>
              <a:solidFill>
                <a:schemeClr val="bg2">
                  <a:alpha val="66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211960" y="548680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3600" b="1" dirty="0" smtClean="0"/>
                  <a:t>Y</a:t>
                </a:r>
                <a:endParaRPr lang="he-IL" sz="3600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685496" y="3008163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3600" b="1" dirty="0" smtClean="0"/>
                  <a:t>X</a:t>
                </a:r>
                <a:endParaRPr lang="he-IL" sz="3600" b="1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499992" y="3356992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graphicFrame>
        <p:nvGraphicFramePr>
          <p:cNvPr id="54" name="Object 4"/>
          <p:cNvGraphicFramePr>
            <a:graphicFrameLocks noChangeAspect="1"/>
          </p:cNvGraphicFramePr>
          <p:nvPr>
            <p:extLst/>
          </p:nvPr>
        </p:nvGraphicFramePr>
        <p:xfrm>
          <a:off x="1325155" y="1008522"/>
          <a:ext cx="6356750" cy="54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9" name="משוואה" r:id="rId12" imgW="2654280" imgH="228600" progId="Equation.3">
                  <p:embed/>
                </p:oleObj>
              </mc:Choice>
              <mc:Fallback>
                <p:oleObj name="משוואה" r:id="rId12" imgW="2654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155" y="1008522"/>
                        <a:ext cx="6356750" cy="5441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1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5149975" y="1656525"/>
            <a:ext cx="3643188" cy="2141807"/>
            <a:chOff x="5149975" y="1656525"/>
            <a:chExt cx="3643188" cy="2141807"/>
          </a:xfrm>
        </p:grpSpPr>
        <p:grpSp>
          <p:nvGrpSpPr>
            <p:cNvPr id="84" name="Group 83"/>
            <p:cNvGrpSpPr/>
            <p:nvPr/>
          </p:nvGrpSpPr>
          <p:grpSpPr>
            <a:xfrm>
              <a:off x="6804248" y="2924944"/>
              <a:ext cx="576064" cy="873388"/>
              <a:chOff x="7884368" y="3140968"/>
              <a:chExt cx="576064" cy="873388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8172400" y="3140968"/>
                <a:ext cx="0" cy="504056"/>
              </a:xfrm>
              <a:prstGeom prst="straightConnector1">
                <a:avLst/>
              </a:prstGeom>
              <a:ln w="38100" cmpd="sng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7884368" y="364502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b="1" dirty="0" smtClean="0">
                    <a:solidFill>
                      <a:srgbClr val="00B050"/>
                    </a:solidFill>
                    <a:latin typeface="Symbol" pitchFamily="18" charset="2"/>
                  </a:rPr>
                  <a:t>w</a:t>
                </a:r>
                <a:endParaRPr lang="he-IL" b="1" dirty="0">
                  <a:solidFill>
                    <a:srgbClr val="00B05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5149975" y="1656525"/>
              <a:ext cx="3643188" cy="1937575"/>
              <a:chOff x="5149975" y="1656525"/>
              <a:chExt cx="3643188" cy="1937575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5280205" y="1988840"/>
                <a:ext cx="3096344" cy="1440160"/>
                <a:chOff x="5280205" y="1988840"/>
                <a:chExt cx="3096344" cy="1440160"/>
              </a:xfrm>
            </p:grpSpPr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5292080" y="1988840"/>
                  <a:ext cx="0" cy="144016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5280205" y="3417125"/>
                  <a:ext cx="3096344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02" name="Object 4"/>
              <p:cNvGraphicFramePr>
                <a:graphicFrameLocks noChangeAspect="1"/>
              </p:cNvGraphicFramePr>
              <p:nvPr/>
            </p:nvGraphicFramePr>
            <p:xfrm>
              <a:off x="5149975" y="1656525"/>
              <a:ext cx="315913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853" name="Equation" r:id="rId3" imgW="241195" imgH="253890" progId="Equation.DSMT4">
                      <p:embed/>
                    </p:oleObj>
                  </mc:Choice>
                  <mc:Fallback>
                    <p:oleObj name="Equation" r:id="rId3" imgW="241195" imgH="25389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9975" y="1656525"/>
                            <a:ext cx="315913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64" name="Object 16"/>
              <p:cNvGraphicFramePr>
                <a:graphicFrameLocks noChangeAspect="1"/>
              </p:cNvGraphicFramePr>
              <p:nvPr/>
            </p:nvGraphicFramePr>
            <p:xfrm>
              <a:off x="8443913" y="3263900"/>
              <a:ext cx="34925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854" name="Equation" r:id="rId5" imgW="266469" imgH="253780" progId="Equation.DSMT4">
                      <p:embed/>
                    </p:oleObj>
                  </mc:Choice>
                  <mc:Fallback>
                    <p:oleObj name="Equation" r:id="rId5" imgW="266469" imgH="2537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43913" y="3263900"/>
                            <a:ext cx="34925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" name="Group 2"/>
          <p:cNvGrpSpPr/>
          <p:nvPr/>
        </p:nvGrpSpPr>
        <p:grpSpPr>
          <a:xfrm>
            <a:off x="323528" y="2553029"/>
            <a:ext cx="3995054" cy="4032448"/>
            <a:chOff x="1994118" y="548684"/>
            <a:chExt cx="3995054" cy="4032448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722310" y="1124748"/>
              <a:ext cx="0" cy="345638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994118" y="2852940"/>
              <a:ext cx="345638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>
              <a:off x="1994118" y="1124748"/>
              <a:ext cx="3456384" cy="3456384"/>
            </a:xfrm>
            <a:prstGeom prst="arc">
              <a:avLst>
                <a:gd name="adj1" fmla="val 13436496"/>
                <a:gd name="adj2" fmla="val 1342908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Arc 6"/>
            <p:cNvSpPr/>
            <p:nvPr/>
          </p:nvSpPr>
          <p:spPr>
            <a:xfrm>
              <a:off x="2858214" y="2737726"/>
              <a:ext cx="1728192" cy="230426"/>
            </a:xfrm>
            <a:prstGeom prst="arc">
              <a:avLst>
                <a:gd name="adj1" fmla="val 9643440"/>
                <a:gd name="adj2" fmla="val 9641955"/>
              </a:avLst>
            </a:prstGeom>
            <a:solidFill>
              <a:schemeClr val="bg2">
                <a:alpha val="66000"/>
              </a:schemeClr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34278" y="548684"/>
              <a:ext cx="576064" cy="5170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3600" b="1" dirty="0" smtClean="0"/>
                <a:t>Y</a:t>
              </a:r>
              <a:endParaRPr lang="he-IL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3108" y="2516270"/>
              <a:ext cx="576064" cy="5170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3600" b="1" dirty="0" smtClean="0"/>
                <a:t>X</a:t>
              </a:r>
              <a:endParaRPr lang="he-IL" sz="36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664703" y="2795334"/>
              <a:ext cx="115213" cy="11521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120395" y="1772816"/>
            <a:ext cx="20162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B050"/>
                </a:solidFill>
                <a:latin typeface="Segoe Print" pitchFamily="2" charset="0"/>
              </a:rPr>
              <a:t>Local</a:t>
            </a:r>
          </a:p>
          <a:p>
            <a:pPr algn="ctr" rtl="0"/>
            <a:r>
              <a:rPr lang="en-US" sz="2400" b="1" dirty="0" smtClean="0">
                <a:solidFill>
                  <a:srgbClr val="00B050"/>
                </a:solidFill>
                <a:latin typeface="Segoe Print" pitchFamily="2" charset="0"/>
              </a:rPr>
              <a:t>Oscillator</a:t>
            </a:r>
            <a:endParaRPr lang="he-IL" sz="2400" b="1" dirty="0">
              <a:solidFill>
                <a:srgbClr val="00B050"/>
              </a:solidFill>
              <a:latin typeface="Segoe Print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04056" y="1556792"/>
            <a:ext cx="795637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051720" y="2192989"/>
            <a:ext cx="1668059" cy="2664296"/>
            <a:chOff x="2399885" y="2192989"/>
            <a:chExt cx="1668059" cy="2664296"/>
          </a:xfrm>
        </p:grpSpPr>
        <p:grpSp>
          <p:nvGrpSpPr>
            <p:cNvPr id="19" name="Group 18"/>
            <p:cNvGrpSpPr/>
            <p:nvPr/>
          </p:nvGrpSpPr>
          <p:grpSpPr>
            <a:xfrm>
              <a:off x="2399885" y="2192989"/>
              <a:ext cx="1668059" cy="2664296"/>
              <a:chOff x="4572000" y="764704"/>
              <a:chExt cx="1668059" cy="266429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572000" y="764704"/>
                <a:ext cx="0" cy="2664296"/>
              </a:xfrm>
              <a:prstGeom prst="straightConnector1">
                <a:avLst/>
              </a:prstGeom>
              <a:ln w="127000" cmpd="dbl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871907" y="776579"/>
                <a:ext cx="1368152" cy="40011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 rtl="0"/>
                <a:endParaRPr lang="he-IL" sz="2000" dirty="0">
                  <a:latin typeface="Segoe Print" pitchFamily="2" charset="0"/>
                </a:endParaRPr>
              </a:p>
            </p:txBody>
          </p:sp>
        </p:grpSp>
        <p:graphicFrame>
          <p:nvGraphicFramePr>
            <p:cNvPr id="27651" name="Object 3"/>
            <p:cNvGraphicFramePr>
              <a:graphicFrameLocks noChangeAspect="1"/>
            </p:cNvGraphicFramePr>
            <p:nvPr/>
          </p:nvGraphicFramePr>
          <p:xfrm>
            <a:off x="2758250" y="2193800"/>
            <a:ext cx="1211263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855" name="Equation" r:id="rId7" imgW="634725" imgH="228501" progId="Equation.DSMT4">
                    <p:embed/>
                  </p:oleObj>
                </mc:Choice>
                <mc:Fallback>
                  <p:oleObj name="Equation" r:id="rId7" imgW="634725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8250" y="2193800"/>
                          <a:ext cx="1211263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2051720" y="4857285"/>
            <a:ext cx="3036211" cy="674749"/>
            <a:chOff x="2399885" y="4857285"/>
            <a:chExt cx="3036211" cy="674749"/>
          </a:xfrm>
        </p:grpSpPr>
        <p:grpSp>
          <p:nvGrpSpPr>
            <p:cNvPr id="18" name="Group 17"/>
            <p:cNvGrpSpPr/>
            <p:nvPr/>
          </p:nvGrpSpPr>
          <p:grpSpPr>
            <a:xfrm>
              <a:off x="2399885" y="4857285"/>
              <a:ext cx="3036211" cy="659947"/>
              <a:chOff x="4572000" y="3429000"/>
              <a:chExt cx="3036211" cy="659947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5904148" y="2096852"/>
                <a:ext cx="0" cy="2664296"/>
              </a:xfrm>
              <a:prstGeom prst="straightConnector1">
                <a:avLst/>
              </a:prstGeom>
              <a:ln w="127000" cmpd="dbl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444208" y="3688837"/>
                <a:ext cx="1164003" cy="40011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 rtl="0"/>
                <a:endParaRPr lang="he-IL" sz="2000" dirty="0">
                  <a:latin typeface="Segoe Print" pitchFamily="2" charset="0"/>
                </a:endParaRPr>
              </a:p>
            </p:txBody>
          </p:sp>
        </p:grpSp>
        <p:graphicFrame>
          <p:nvGraphicFramePr>
            <p:cNvPr id="27652" name="Object 4"/>
            <p:cNvGraphicFramePr>
              <a:graphicFrameLocks noChangeAspect="1"/>
            </p:cNvGraphicFramePr>
            <p:nvPr/>
          </p:nvGraphicFramePr>
          <p:xfrm>
            <a:off x="4391601" y="5097059"/>
            <a:ext cx="92075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856" name="Equation" r:id="rId9" imgW="482391" imgH="228501" progId="Equation.DSMT4">
                    <p:embed/>
                  </p:oleObj>
                </mc:Choice>
                <mc:Fallback>
                  <p:oleObj name="Equation" r:id="rId9" imgW="482391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601" y="5097059"/>
                          <a:ext cx="920750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5328084" y="4149080"/>
            <a:ext cx="3619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Square Law Detectors</a:t>
            </a:r>
            <a:endParaRPr lang="he-IL" b="1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5364088" y="4544745"/>
            <a:ext cx="3691453" cy="2238925"/>
            <a:chOff x="2699792" y="1829768"/>
            <a:chExt cx="5273501" cy="3198464"/>
          </a:xfrm>
        </p:grpSpPr>
        <p:grpSp>
          <p:nvGrpSpPr>
            <p:cNvPr id="53" name="Group 35"/>
            <p:cNvGrpSpPr/>
            <p:nvPr/>
          </p:nvGrpSpPr>
          <p:grpSpPr>
            <a:xfrm>
              <a:off x="2699792" y="1829768"/>
              <a:ext cx="5273501" cy="3198464"/>
              <a:chOff x="2699792" y="1829768"/>
              <a:chExt cx="5273501" cy="3198464"/>
            </a:xfrm>
          </p:grpSpPr>
          <p:cxnSp>
            <p:nvCxnSpPr>
              <p:cNvPr id="55" name="Straight Connector 2"/>
              <p:cNvCxnSpPr/>
              <p:nvPr/>
            </p:nvCxnSpPr>
            <p:spPr>
              <a:xfrm>
                <a:off x="3851920" y="3417125"/>
                <a:ext cx="720080" cy="1187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3563888" y="2708920"/>
                <a:ext cx="648072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5400000">
                <a:off x="3563887" y="3477258"/>
                <a:ext cx="648072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5400000">
                <a:off x="4260218" y="2684412"/>
                <a:ext cx="648072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4260218" y="3513641"/>
                <a:ext cx="648072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hord 59"/>
              <p:cNvSpPr/>
              <p:nvPr/>
            </p:nvSpPr>
            <p:spPr>
              <a:xfrm>
                <a:off x="4582592" y="2328408"/>
                <a:ext cx="720080" cy="720080"/>
              </a:xfrm>
              <a:prstGeom prst="chord">
                <a:avLst>
                  <a:gd name="adj1" fmla="val 13543926"/>
                  <a:gd name="adj2" fmla="val 271814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1" name="Chord 60"/>
              <p:cNvSpPr/>
              <p:nvPr/>
            </p:nvSpPr>
            <p:spPr>
              <a:xfrm>
                <a:off x="4572000" y="3802688"/>
                <a:ext cx="720080" cy="720080"/>
              </a:xfrm>
              <a:prstGeom prst="chord">
                <a:avLst>
                  <a:gd name="adj1" fmla="val 18880013"/>
                  <a:gd name="adj2" fmla="val 811102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62" name="Group 16"/>
              <p:cNvGrpSpPr/>
              <p:nvPr/>
            </p:nvGrpSpPr>
            <p:grpSpPr>
              <a:xfrm>
                <a:off x="5649064" y="3068960"/>
                <a:ext cx="720080" cy="720080"/>
                <a:chOff x="6012160" y="3429000"/>
                <a:chExt cx="720080" cy="720080"/>
              </a:xfrm>
            </p:grpSpPr>
            <p:sp>
              <p:nvSpPr>
                <p:cNvPr id="72" name="Oval 13"/>
                <p:cNvSpPr/>
                <p:nvPr/>
              </p:nvSpPr>
              <p:spPr>
                <a:xfrm>
                  <a:off x="6012160" y="3429000"/>
                  <a:ext cx="720080" cy="72008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156176" y="3789040"/>
                  <a:ext cx="43204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Freeform 62"/>
              <p:cNvSpPr/>
              <p:nvPr/>
            </p:nvSpPr>
            <p:spPr>
              <a:xfrm>
                <a:off x="5186149" y="2328080"/>
                <a:ext cx="812042" cy="742666"/>
              </a:xfrm>
              <a:custGeom>
                <a:avLst/>
                <a:gdLst>
                  <a:gd name="connsiteX0" fmla="*/ 0 w 812042"/>
                  <a:gd name="connsiteY0" fmla="*/ 94398 h 742666"/>
                  <a:gd name="connsiteX1" fmla="*/ 661917 w 812042"/>
                  <a:gd name="connsiteY1" fmla="*/ 108045 h 742666"/>
                  <a:gd name="connsiteX2" fmla="*/ 812042 w 812042"/>
                  <a:gd name="connsiteY2" fmla="*/ 742666 h 74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2042" h="742666">
                    <a:moveTo>
                      <a:pt x="0" y="94398"/>
                    </a:moveTo>
                    <a:cubicBezTo>
                      <a:pt x="263288" y="47199"/>
                      <a:pt x="526577" y="0"/>
                      <a:pt x="661917" y="108045"/>
                    </a:cubicBezTo>
                    <a:cubicBezTo>
                      <a:pt x="797257" y="216090"/>
                      <a:pt x="804649" y="479378"/>
                      <a:pt x="812042" y="742666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10800000" flipH="1">
                <a:off x="5161712" y="3789040"/>
                <a:ext cx="850448" cy="742666"/>
              </a:xfrm>
              <a:custGeom>
                <a:avLst/>
                <a:gdLst>
                  <a:gd name="connsiteX0" fmla="*/ 0 w 812042"/>
                  <a:gd name="connsiteY0" fmla="*/ 94398 h 742666"/>
                  <a:gd name="connsiteX1" fmla="*/ 661917 w 812042"/>
                  <a:gd name="connsiteY1" fmla="*/ 108045 h 742666"/>
                  <a:gd name="connsiteX2" fmla="*/ 812042 w 812042"/>
                  <a:gd name="connsiteY2" fmla="*/ 742666 h 74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2042" h="742666">
                    <a:moveTo>
                      <a:pt x="0" y="94398"/>
                    </a:moveTo>
                    <a:cubicBezTo>
                      <a:pt x="263288" y="47199"/>
                      <a:pt x="526577" y="0"/>
                      <a:pt x="661917" y="108045"/>
                    </a:cubicBezTo>
                    <a:cubicBezTo>
                      <a:pt x="797257" y="216090"/>
                      <a:pt x="804649" y="479378"/>
                      <a:pt x="812042" y="742666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882028" y="3068959"/>
                <a:ext cx="969894" cy="6595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1200" dirty="0" smtClean="0"/>
                  <a:t>Beam Splitter</a:t>
                </a:r>
                <a:endParaRPr lang="he-IL" sz="12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571999" y="3070701"/>
                <a:ext cx="1152128" cy="6595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1200" dirty="0" smtClean="0"/>
                  <a:t>Photo Detectors</a:t>
                </a:r>
                <a:endParaRPr lang="he-IL" sz="1200" dirty="0"/>
              </a:p>
            </p:txBody>
          </p:sp>
          <p:graphicFrame>
            <p:nvGraphicFramePr>
              <p:cNvPr id="67" name="אובייקט 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771800" y="2468563"/>
              <a:ext cx="755650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857" name="Equation" r:id="rId11" imgW="406048" imgH="253780" progId="Equation.DSMT4">
                      <p:embed/>
                    </p:oleObj>
                  </mc:Choice>
                  <mc:Fallback>
                    <p:oleObj name="Equation" r:id="rId11" imgW="406048" imgH="2537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1800" y="2468563"/>
                            <a:ext cx="755650" cy="4714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" name="Object 3"/>
              <p:cNvGraphicFramePr>
                <a:graphicFrameLocks noChangeAspect="1"/>
              </p:cNvGraphicFramePr>
              <p:nvPr/>
            </p:nvGraphicFramePr>
            <p:xfrm>
              <a:off x="2699792" y="3910013"/>
              <a:ext cx="849312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858" name="Equation" r:id="rId13" imgW="457002" imgH="253890" progId="Equation.DSMT4">
                      <p:embed/>
                    </p:oleObj>
                  </mc:Choice>
                  <mc:Fallback>
                    <p:oleObj name="Equation" r:id="rId13" imgW="457002" imgH="25389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9792" y="3910013"/>
                            <a:ext cx="849312" cy="4714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" name="Object 4"/>
              <p:cNvGraphicFramePr>
                <a:graphicFrameLocks noChangeAspect="1"/>
              </p:cNvGraphicFramePr>
              <p:nvPr/>
            </p:nvGraphicFramePr>
            <p:xfrm>
              <a:off x="4306491" y="1829768"/>
              <a:ext cx="1417637" cy="519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859" name="Equation" r:id="rId15" imgW="761669" imgH="279279" progId="Equation.DSMT4">
                      <p:embed/>
                    </p:oleObj>
                  </mc:Choice>
                  <mc:Fallback>
                    <p:oleObj name="Equation" r:id="rId15" imgW="761669" imgH="27927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06491" y="1829768"/>
                            <a:ext cx="1417637" cy="5191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" name="Object 5"/>
              <p:cNvGraphicFramePr>
                <a:graphicFrameLocks noChangeAspect="1"/>
              </p:cNvGraphicFramePr>
              <p:nvPr/>
            </p:nvGraphicFramePr>
            <p:xfrm>
              <a:off x="4283968" y="4509120"/>
              <a:ext cx="1417637" cy="519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860" name="Equation" r:id="rId17" imgW="761669" imgH="279279" progId="Equation.DSMT4">
                      <p:embed/>
                    </p:oleObj>
                  </mc:Choice>
                  <mc:Fallback>
                    <p:oleObj name="Equation" r:id="rId17" imgW="761669" imgH="27927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3968" y="4509120"/>
                            <a:ext cx="1417637" cy="5191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Object 6"/>
              <p:cNvGraphicFramePr>
                <a:graphicFrameLocks noChangeAspect="1"/>
              </p:cNvGraphicFramePr>
              <p:nvPr/>
            </p:nvGraphicFramePr>
            <p:xfrm>
              <a:off x="6084168" y="3789040"/>
              <a:ext cx="1889125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861" name="Equation" r:id="rId19" imgW="1015559" imgH="253890" progId="Equation.DSMT4">
                      <p:embed/>
                    </p:oleObj>
                  </mc:Choice>
                  <mc:Fallback>
                    <p:oleObj name="Equation" r:id="rId19" imgW="1015559" imgH="25389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84168" y="3789040"/>
                            <a:ext cx="1889125" cy="4714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4" name="Bent-Up Arrow 53"/>
            <p:cNvSpPr/>
            <p:nvPr/>
          </p:nvSpPr>
          <p:spPr>
            <a:xfrm flipV="1">
              <a:off x="6444208" y="3380744"/>
              <a:ext cx="648072" cy="360040"/>
            </a:xfrm>
            <a:prstGeom prst="bent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5220072" y="4077072"/>
            <a:ext cx="3851920" cy="27089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5" name="Group 84"/>
          <p:cNvGrpSpPr/>
          <p:nvPr/>
        </p:nvGrpSpPr>
        <p:grpSpPr>
          <a:xfrm>
            <a:off x="6839873" y="1892324"/>
            <a:ext cx="504056" cy="1532229"/>
            <a:chOff x="7344687" y="2110931"/>
            <a:chExt cx="504056" cy="1532229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7596336" y="2420888"/>
              <a:ext cx="0" cy="1222272"/>
            </a:xfrm>
            <a:prstGeom prst="straightConnector1">
              <a:avLst/>
            </a:prstGeom>
            <a:ln w="76200" cmpd="dbl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344687" y="2110931"/>
              <a:ext cx="5040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b="1" dirty="0" smtClean="0">
                  <a:solidFill>
                    <a:srgbClr val="00B050"/>
                  </a:solidFill>
                </a:rPr>
                <a:t>LO</a:t>
              </a:r>
              <a:endParaRPr lang="he-IL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499992" y="2695699"/>
            <a:ext cx="2447073" cy="733301"/>
            <a:chOff x="4499992" y="2695699"/>
            <a:chExt cx="2447073" cy="733301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5292080" y="2924944"/>
              <a:ext cx="0" cy="50405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/>
            <p:cNvSpPr/>
            <p:nvPr/>
          </p:nvSpPr>
          <p:spPr>
            <a:xfrm>
              <a:off x="5415148" y="2695699"/>
              <a:ext cx="1531917" cy="273132"/>
            </a:xfrm>
            <a:custGeom>
              <a:avLst/>
              <a:gdLst>
                <a:gd name="connsiteX0" fmla="*/ 1531917 w 1531917"/>
                <a:gd name="connsiteY0" fmla="*/ 0 h 273132"/>
                <a:gd name="connsiteX1" fmla="*/ 688769 w 1531917"/>
                <a:gd name="connsiteY1" fmla="*/ 83127 h 273132"/>
                <a:gd name="connsiteX2" fmla="*/ 0 w 1531917"/>
                <a:gd name="connsiteY2" fmla="*/ 273132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1917" h="273132">
                  <a:moveTo>
                    <a:pt x="1531917" y="0"/>
                  </a:moveTo>
                  <a:cubicBezTo>
                    <a:pt x="1238002" y="18802"/>
                    <a:pt x="944088" y="37605"/>
                    <a:pt x="688769" y="83127"/>
                  </a:cubicBezTo>
                  <a:cubicBezTo>
                    <a:pt x="433450" y="128649"/>
                    <a:pt x="216725" y="200890"/>
                    <a:pt x="0" y="273132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5076056" y="2708920"/>
              <a:ext cx="0" cy="5040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499992" y="2708920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000" dirty="0" err="1" smtClean="0">
                  <a:latin typeface="Symbol" pitchFamily="18" charset="2"/>
                </a:rPr>
                <a:t>q</a:t>
              </a:r>
              <a:r>
                <a:rPr lang="en-US" sz="2000" baseline="-25000" dirty="0" err="1" smtClean="0"/>
                <a:t>LO</a:t>
              </a:r>
              <a:endParaRPr lang="he-IL" sz="2000" baseline="-25000" dirty="0"/>
            </a:p>
          </p:txBody>
        </p:sp>
      </p:grpSp>
      <p:graphicFrame>
        <p:nvGraphicFramePr>
          <p:cNvPr id="13" name="אובייקט 12"/>
          <p:cNvGraphicFramePr>
            <a:graphicFrameLocks noChangeAspect="1"/>
          </p:cNvGraphicFramePr>
          <p:nvPr>
            <p:extLst/>
          </p:nvPr>
        </p:nvGraphicFramePr>
        <p:xfrm>
          <a:off x="465138" y="908050"/>
          <a:ext cx="22891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62" name="Equation" r:id="rId21" imgW="1028520" imgH="253800" progId="Equation.DSMT4">
                  <p:embed/>
                </p:oleObj>
              </mc:Choice>
              <mc:Fallback>
                <p:oleObj name="Equation" r:id="rId21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908050"/>
                        <a:ext cx="2289175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4"/>
          <p:cNvGraphicFramePr>
            <a:graphicFrameLocks noChangeAspect="1"/>
          </p:cNvGraphicFramePr>
          <p:nvPr>
            <p:extLst/>
          </p:nvPr>
        </p:nvGraphicFramePr>
        <p:xfrm>
          <a:off x="2838450" y="919163"/>
          <a:ext cx="47450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63" name="משוואה" r:id="rId23" imgW="1981080" imgH="228600" progId="Equation.3">
                  <p:embed/>
                </p:oleObj>
              </mc:Choice>
              <mc:Fallback>
                <p:oleObj name="משוואה" r:id="rId23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919163"/>
                        <a:ext cx="4745038" cy="544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58"/>
          <p:cNvSpPr txBox="1">
            <a:spLocks noChangeArrowheads="1"/>
          </p:cNvSpPr>
          <p:nvPr/>
        </p:nvSpPr>
        <p:spPr>
          <a:xfrm>
            <a:off x="791580" y="0"/>
            <a:ext cx="777716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sz="4000" dirty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Homodyne Measurement</a:t>
            </a:r>
          </a:p>
        </p:txBody>
      </p:sp>
    </p:spTree>
    <p:extLst>
      <p:ext uri="{BB962C8B-B14F-4D97-AF65-F5344CB8AC3E}">
        <p14:creationId xmlns:p14="http://schemas.microsoft.com/office/powerpoint/2010/main" val="17837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4211960" y="2385263"/>
            <a:ext cx="4118858" cy="4118858"/>
            <a:chOff x="4211960" y="2385263"/>
            <a:chExt cx="4118858" cy="4118858"/>
          </a:xfrm>
        </p:grpSpPr>
        <p:sp>
          <p:nvSpPr>
            <p:cNvPr id="40" name="Arc 39"/>
            <p:cNvSpPr>
              <a:spLocks noChangeAspect="1"/>
            </p:cNvSpPr>
            <p:nvPr/>
          </p:nvSpPr>
          <p:spPr>
            <a:xfrm>
              <a:off x="4211960" y="2385263"/>
              <a:ext cx="4118858" cy="4118858"/>
            </a:xfrm>
            <a:prstGeom prst="arc">
              <a:avLst>
                <a:gd name="adj1" fmla="val 17792319"/>
                <a:gd name="adj2" fmla="val 20365142"/>
              </a:avLst>
            </a:prstGeom>
            <a:ln w="762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452320" y="2420888"/>
              <a:ext cx="79208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b="1" dirty="0" smtClean="0">
                  <a:solidFill>
                    <a:srgbClr val="0070C0"/>
                  </a:solidFill>
                  <a:latin typeface="Symbol" pitchFamily="18" charset="2"/>
                </a:rPr>
                <a:t>+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+mj-lt"/>
                </a:rPr>
                <a:t>t</a:t>
              </a:r>
              <a:endParaRPr lang="he-IL" sz="2400" b="1" dirty="0">
                <a:solidFill>
                  <a:srgbClr val="0070C0"/>
                </a:solidFill>
                <a:latin typeface="+mj-lt"/>
              </a:endParaRPr>
            </a:p>
          </p:txBody>
        </p:sp>
      </p:grpSp>
      <p:graphicFrame>
        <p:nvGraphicFramePr>
          <p:cNvPr id="29698" name="Object 2"/>
          <p:cNvGraphicFramePr>
            <a:graphicFrameLocks noChangeAspect="1"/>
          </p:cNvGraphicFramePr>
          <p:nvPr>
            <p:extLst/>
          </p:nvPr>
        </p:nvGraphicFramePr>
        <p:xfrm>
          <a:off x="723900" y="836613"/>
          <a:ext cx="76739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4" name="Equation" r:id="rId4" imgW="4317840" imgH="304560" progId="Equation.DSMT4">
                  <p:embed/>
                </p:oleObj>
              </mc:Choice>
              <mc:Fallback>
                <p:oleObj name="Equation" r:id="rId4" imgW="4317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836613"/>
                        <a:ext cx="76739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398159" y="4272051"/>
            <a:ext cx="3600401" cy="412210"/>
            <a:chOff x="2843807" y="4676186"/>
            <a:chExt cx="3600401" cy="41221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843808" y="4869160"/>
              <a:ext cx="36004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843807" y="4676186"/>
              <a:ext cx="1872208" cy="4122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86093" y="4209321"/>
            <a:ext cx="3600400" cy="412211"/>
            <a:chOff x="2843808" y="4670874"/>
            <a:chExt cx="3600400" cy="412211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843808" y="4869160"/>
              <a:ext cx="3600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843808" y="4670874"/>
              <a:ext cx="1872208" cy="412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550019" y="2132856"/>
            <a:ext cx="3995054" cy="4032448"/>
            <a:chOff x="4550019" y="2132856"/>
            <a:chExt cx="3995054" cy="4032448"/>
          </a:xfrm>
        </p:grpSpPr>
        <p:sp>
          <p:nvSpPr>
            <p:cNvPr id="16" name="Arc 15"/>
            <p:cNvSpPr/>
            <p:nvPr/>
          </p:nvSpPr>
          <p:spPr>
            <a:xfrm>
              <a:off x="4550019" y="2708920"/>
              <a:ext cx="3456384" cy="3456384"/>
            </a:xfrm>
            <a:prstGeom prst="arc">
              <a:avLst>
                <a:gd name="adj1" fmla="val 13436496"/>
                <a:gd name="adj2" fmla="val 1342908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550019" y="2132856"/>
              <a:ext cx="3995054" cy="4032448"/>
              <a:chOff x="2833702" y="2553029"/>
              <a:chExt cx="3995054" cy="4032448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2833702" y="4857285"/>
                <a:ext cx="3456384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273862" y="2553029"/>
                <a:ext cx="576064" cy="5170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3600" b="1" dirty="0" smtClean="0"/>
                  <a:t>Y</a:t>
                </a:r>
                <a:endParaRPr lang="he-IL" sz="36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52692" y="4520615"/>
                <a:ext cx="576064" cy="5170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3600" b="1" dirty="0" smtClean="0"/>
                  <a:t>X</a:t>
                </a:r>
                <a:endParaRPr lang="he-IL" sz="3600" b="1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4561894" y="3129093"/>
                <a:ext cx="0" cy="345638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Arc 16"/>
          <p:cNvSpPr/>
          <p:nvPr/>
        </p:nvSpPr>
        <p:spPr>
          <a:xfrm>
            <a:off x="7152413" y="4321898"/>
            <a:ext cx="1728192" cy="230426"/>
          </a:xfrm>
          <a:prstGeom prst="arc">
            <a:avLst>
              <a:gd name="adj1" fmla="val 9643440"/>
              <a:gd name="adj2" fmla="val 9641955"/>
            </a:avLst>
          </a:prstGeom>
          <a:solidFill>
            <a:schemeClr val="bg2">
              <a:alpha val="66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1" name="Group 90"/>
          <p:cNvGrpSpPr>
            <a:grpSpLocks noChangeAspect="1"/>
          </p:cNvGrpSpPr>
          <p:nvPr/>
        </p:nvGrpSpPr>
        <p:grpSpPr>
          <a:xfrm>
            <a:off x="251517" y="1551915"/>
            <a:ext cx="4189665" cy="2369266"/>
            <a:chOff x="325439" y="3824665"/>
            <a:chExt cx="3643188" cy="2060231"/>
          </a:xfrm>
        </p:grpSpPr>
        <p:grpSp>
          <p:nvGrpSpPr>
            <p:cNvPr id="43" name="Group 83"/>
            <p:cNvGrpSpPr/>
            <p:nvPr/>
          </p:nvGrpSpPr>
          <p:grpSpPr>
            <a:xfrm>
              <a:off x="1091866" y="4365104"/>
              <a:ext cx="576064" cy="1519792"/>
              <a:chOff x="7931868" y="2412988"/>
              <a:chExt cx="576064" cy="1519792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8172400" y="2412988"/>
                <a:ext cx="0" cy="1232036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7931868" y="356344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b="1" dirty="0" err="1" smtClean="0">
                    <a:solidFill>
                      <a:srgbClr val="FF0000"/>
                    </a:solidFill>
                    <a:latin typeface="Symbol" pitchFamily="18" charset="2"/>
                  </a:rPr>
                  <a:t>w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latin typeface="+mj-lt"/>
                  </a:rPr>
                  <a:t>s</a:t>
                </a:r>
                <a:endParaRPr lang="he-IL" b="1" baseline="-250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44" name="Group 103"/>
            <p:cNvGrpSpPr/>
            <p:nvPr/>
          </p:nvGrpSpPr>
          <p:grpSpPr>
            <a:xfrm>
              <a:off x="325439" y="3824665"/>
              <a:ext cx="3643188" cy="1937575"/>
              <a:chOff x="5149975" y="1656525"/>
              <a:chExt cx="3643188" cy="1937575"/>
            </a:xfrm>
          </p:grpSpPr>
          <p:grpSp>
            <p:nvGrpSpPr>
              <p:cNvPr id="45" name="Group 99"/>
              <p:cNvGrpSpPr/>
              <p:nvPr/>
            </p:nvGrpSpPr>
            <p:grpSpPr>
              <a:xfrm>
                <a:off x="5280205" y="1988840"/>
                <a:ext cx="3096344" cy="1440160"/>
                <a:chOff x="5280205" y="1988840"/>
                <a:chExt cx="3096344" cy="1440160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5292080" y="1988840"/>
                  <a:ext cx="0" cy="144016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5280205" y="3417125"/>
                  <a:ext cx="3096344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46" name="Object 4"/>
              <p:cNvGraphicFramePr>
                <a:graphicFrameLocks noChangeAspect="1"/>
              </p:cNvGraphicFramePr>
              <p:nvPr/>
            </p:nvGraphicFramePr>
            <p:xfrm>
              <a:off x="5149975" y="1656525"/>
              <a:ext cx="315913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1815" name="Equation" r:id="rId6" imgW="241195" imgH="253890" progId="Equation.DSMT4">
                      <p:embed/>
                    </p:oleObj>
                  </mc:Choice>
                  <mc:Fallback>
                    <p:oleObj name="Equation" r:id="rId6" imgW="241195" imgH="25389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9975" y="1656525"/>
                            <a:ext cx="315913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16"/>
              <p:cNvGraphicFramePr>
                <a:graphicFrameLocks noChangeAspect="1"/>
              </p:cNvGraphicFramePr>
              <p:nvPr/>
            </p:nvGraphicFramePr>
            <p:xfrm>
              <a:off x="8443913" y="3263900"/>
              <a:ext cx="34925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1816" name="Equation" r:id="rId8" imgW="266469" imgH="253780" progId="Equation.DSMT4">
                      <p:embed/>
                    </p:oleObj>
                  </mc:Choice>
                  <mc:Fallback>
                    <p:oleObj name="Equation" r:id="rId8" imgW="266469" imgH="2537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43913" y="3263900"/>
                            <a:ext cx="34925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" name="Group 83"/>
            <p:cNvGrpSpPr/>
            <p:nvPr/>
          </p:nvGrpSpPr>
          <p:grpSpPr>
            <a:xfrm>
              <a:off x="2540045" y="4365104"/>
              <a:ext cx="576064" cy="1519792"/>
              <a:chOff x="7916137" y="2412988"/>
              <a:chExt cx="576064" cy="1519792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8172400" y="2412988"/>
                <a:ext cx="0" cy="1232036"/>
              </a:xfrm>
              <a:prstGeom prst="straightConnector1">
                <a:avLst/>
              </a:prstGeom>
              <a:ln w="38100" cmpd="sng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7916137" y="356344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b="1" dirty="0" err="1" smtClean="0">
                    <a:solidFill>
                      <a:srgbClr val="0070C0"/>
                    </a:solidFill>
                    <a:latin typeface="Symbol" pitchFamily="18" charset="2"/>
                  </a:rPr>
                  <a:t>w</a:t>
                </a:r>
                <a:r>
                  <a:rPr lang="en-US" b="1" baseline="-25000" dirty="0" err="1" smtClean="0">
                    <a:solidFill>
                      <a:srgbClr val="0070C0"/>
                    </a:solidFill>
                    <a:latin typeface="+mj-lt"/>
                  </a:rPr>
                  <a:t>i</a:t>
                </a:r>
                <a:endParaRPr lang="he-IL" b="1" baseline="-25000" dirty="0">
                  <a:solidFill>
                    <a:srgbClr val="0070C0"/>
                  </a:solidFill>
                  <a:latin typeface="+mj-lt"/>
                </a:endParaRPr>
              </a:p>
            </p:txBody>
          </p:sp>
        </p:grpSp>
        <p:grpSp>
          <p:nvGrpSpPr>
            <p:cNvPr id="64" name="Group 83"/>
            <p:cNvGrpSpPr/>
            <p:nvPr/>
          </p:nvGrpSpPr>
          <p:grpSpPr>
            <a:xfrm>
              <a:off x="1846673" y="4365104"/>
              <a:ext cx="576064" cy="1519792"/>
              <a:chOff x="7966595" y="2412988"/>
              <a:chExt cx="576064" cy="1519792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8172400" y="2412988"/>
                <a:ext cx="0" cy="1232036"/>
              </a:xfrm>
              <a:prstGeom prst="straightConnector1">
                <a:avLst/>
              </a:prstGeom>
              <a:ln w="38100" cmpd="sng">
                <a:solidFill>
                  <a:srgbClr val="00B05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7966595" y="3563448"/>
                <a:ext cx="576064" cy="369332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b="1" dirty="0" err="1" smtClean="0">
                    <a:solidFill>
                      <a:srgbClr val="00B050"/>
                    </a:solidFill>
                    <a:latin typeface="Symbol" pitchFamily="18" charset="2"/>
                  </a:rPr>
                  <a:t>w</a:t>
                </a:r>
                <a:r>
                  <a:rPr lang="en-US" b="1" baseline="-25000" dirty="0" err="1" smtClean="0">
                    <a:solidFill>
                      <a:srgbClr val="00B050"/>
                    </a:solidFill>
                    <a:latin typeface="+mj-lt"/>
                  </a:rPr>
                  <a:t>dg</a:t>
                </a:r>
                <a:endParaRPr lang="he-IL" b="1" baseline="-25000" dirty="0">
                  <a:solidFill>
                    <a:srgbClr val="00B050"/>
                  </a:solidFill>
                  <a:latin typeface="+mj-lt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123728" y="4293096"/>
              <a:ext cx="576064" cy="504056"/>
              <a:chOff x="2123728" y="4293096"/>
              <a:chExt cx="576064" cy="504056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>
                <a:off x="2123728" y="4797152"/>
                <a:ext cx="57606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2232119" y="4293096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Symbol" pitchFamily="18" charset="2"/>
                  </a:rPr>
                  <a:t>D</a:t>
                </a:r>
                <a:endParaRPr lang="he-IL" sz="2400" dirty="0">
                  <a:latin typeface="Symbol" pitchFamily="18" charset="2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403648" y="4293096"/>
              <a:ext cx="576064" cy="504056"/>
              <a:chOff x="2123728" y="4293096"/>
              <a:chExt cx="576064" cy="504056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2123728" y="4797152"/>
                <a:ext cx="57606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232119" y="4293096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Symbol" pitchFamily="18" charset="2"/>
                  </a:rPr>
                  <a:t>D</a:t>
                </a:r>
                <a:endParaRPr lang="he-IL" sz="2400" dirty="0">
                  <a:latin typeface="Symbol" pitchFamily="18" charset="2"/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4219793" y="2385263"/>
            <a:ext cx="4118858" cy="4169698"/>
            <a:chOff x="4219793" y="2385263"/>
            <a:chExt cx="4118858" cy="4169698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5400000">
              <a:off x="4219793" y="2385263"/>
              <a:ext cx="4118858" cy="4118858"/>
            </a:xfrm>
            <a:prstGeom prst="arc">
              <a:avLst>
                <a:gd name="adj1" fmla="val 17792319"/>
                <a:gd name="adj2" fmla="val 20365142"/>
              </a:avLst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36296" y="6093296"/>
              <a:ext cx="79208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+mj-lt"/>
                </a:rPr>
                <a:t>t</a:t>
              </a:r>
              <a:endParaRPr lang="he-IL" sz="24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79512" y="4941168"/>
            <a:ext cx="4176464" cy="1656184"/>
            <a:chOff x="539552" y="1484784"/>
            <a:chExt cx="4176464" cy="1656184"/>
          </a:xfrm>
        </p:grpSpPr>
        <p:graphicFrame>
          <p:nvGraphicFramePr>
            <p:cNvPr id="29699" name="Object 3"/>
            <p:cNvGraphicFramePr>
              <a:graphicFrameLocks noChangeAspect="1"/>
            </p:cNvGraphicFramePr>
            <p:nvPr/>
          </p:nvGraphicFramePr>
          <p:xfrm>
            <a:off x="782638" y="1660525"/>
            <a:ext cx="3690937" cy="1374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17" name="Equation" r:id="rId10" imgW="1435100" imgH="533400" progId="Equation.DSMT4">
                    <p:embed/>
                  </p:oleObj>
                </mc:Choice>
                <mc:Fallback>
                  <p:oleObj name="Equation" r:id="rId10" imgW="1435100" imgH="533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638" y="1660525"/>
                          <a:ext cx="3690937" cy="1374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Rectangle 75"/>
            <p:cNvSpPr/>
            <p:nvPr/>
          </p:nvSpPr>
          <p:spPr>
            <a:xfrm>
              <a:off x="539552" y="1484784"/>
              <a:ext cx="4176464" cy="1656184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 rot="-2700000" flipV="1">
            <a:off x="6048844" y="3819786"/>
            <a:ext cx="1716317" cy="1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2700000" flipV="1">
            <a:off x="6059359" y="5043922"/>
            <a:ext cx="1716317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04056" y="1556792"/>
            <a:ext cx="795637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79512" y="4005064"/>
            <a:ext cx="4176464" cy="5790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Segoe Print" panose="02000600000000000000" pitchFamily="2" charset="0"/>
              </a:rPr>
              <a:t>Too </a:t>
            </a:r>
            <a:r>
              <a:rPr lang="en-US" sz="23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fast </a:t>
            </a:r>
            <a:r>
              <a:rPr lang="en-US" sz="2300" b="1" smtClean="0">
                <a:solidFill>
                  <a:srgbClr val="FF0000"/>
                </a:solidFill>
                <a:latin typeface="Segoe Print" panose="02000600000000000000" pitchFamily="2" charset="0"/>
              </a:rPr>
              <a:t>for detectors</a:t>
            </a:r>
            <a:r>
              <a:rPr lang="en-US" sz="23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!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419872" y="1581300"/>
            <a:ext cx="4969310" cy="1224136"/>
            <a:chOff x="3419872" y="1628800"/>
            <a:chExt cx="4969310" cy="1224136"/>
          </a:xfrm>
        </p:grpSpPr>
        <p:grpSp>
          <p:nvGrpSpPr>
            <p:cNvPr id="96" name="Group 95"/>
            <p:cNvGrpSpPr/>
            <p:nvPr/>
          </p:nvGrpSpPr>
          <p:grpSpPr>
            <a:xfrm>
              <a:off x="3419872" y="1628800"/>
              <a:ext cx="4969310" cy="1224136"/>
              <a:chOff x="3419872" y="1628800"/>
              <a:chExt cx="4969310" cy="1224136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419872" y="1628800"/>
                <a:ext cx="4969310" cy="115416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Use </a:t>
                </a:r>
                <a:r>
                  <a:rPr lang="en-US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t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wo separate phase locked LO’s!</a:t>
                </a:r>
              </a:p>
            </p:txBody>
          </p:sp>
          <p:sp>
            <p:nvSpPr>
              <p:cNvPr id="95" name="L-Shape 94"/>
              <p:cNvSpPr/>
              <p:nvPr/>
            </p:nvSpPr>
            <p:spPr>
              <a:xfrm rot="5400000">
                <a:off x="5328084" y="-207404"/>
                <a:ext cx="1152128" cy="4968552"/>
              </a:xfrm>
              <a:prstGeom prst="corner">
                <a:avLst>
                  <a:gd name="adj1" fmla="val 158928"/>
                  <a:gd name="adj2" fmla="val 50000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7" name="Smiley Face 96"/>
            <p:cNvSpPr/>
            <p:nvPr/>
          </p:nvSpPr>
          <p:spPr>
            <a:xfrm>
              <a:off x="4439859" y="2253879"/>
              <a:ext cx="480306" cy="467673"/>
            </a:xfrm>
            <a:prstGeom prst="smileyFace">
              <a:avLst>
                <a:gd name="adj" fmla="val -4653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1412274" y="1657678"/>
            <a:ext cx="1732803" cy="1922268"/>
            <a:chOff x="1412274" y="1657678"/>
            <a:chExt cx="1732803" cy="1922268"/>
          </a:xfrm>
        </p:grpSpPr>
        <p:cxnSp>
          <p:nvCxnSpPr>
            <p:cNvPr id="58" name="Straight Arrow Connector 49"/>
            <p:cNvCxnSpPr/>
            <p:nvPr/>
          </p:nvCxnSpPr>
          <p:spPr>
            <a:xfrm>
              <a:off x="1412274" y="1668548"/>
              <a:ext cx="0" cy="1896390"/>
            </a:xfrm>
            <a:prstGeom prst="straightConnector1">
              <a:avLst/>
            </a:prstGeom>
            <a:ln w="88900" cmpd="dbl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49"/>
            <p:cNvCxnSpPr/>
            <p:nvPr/>
          </p:nvCxnSpPr>
          <p:spPr>
            <a:xfrm>
              <a:off x="3088300" y="1683556"/>
              <a:ext cx="0" cy="1896390"/>
            </a:xfrm>
            <a:prstGeom prst="straightConnector1">
              <a:avLst/>
            </a:prstGeom>
            <a:ln w="88900" cmpd="dbl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469465" y="1657678"/>
              <a:ext cx="71606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/>
                <a:t>LO-1</a:t>
              </a:r>
              <a:endParaRPr lang="he-IL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29012" y="1674264"/>
              <a:ext cx="71606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/>
                <a:t>LO-2</a:t>
              </a:r>
              <a:endParaRPr lang="he-IL" dirty="0"/>
            </a:p>
          </p:txBody>
        </p:sp>
      </p:grpSp>
      <p:sp>
        <p:nvSpPr>
          <p:cNvPr id="77" name="מלבן 5"/>
          <p:cNvSpPr/>
          <p:nvPr/>
        </p:nvSpPr>
        <p:spPr>
          <a:xfrm>
            <a:off x="1871700" y="80628"/>
            <a:ext cx="5510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Two-mode squeezed light</a:t>
            </a:r>
          </a:p>
        </p:txBody>
      </p:sp>
    </p:spTree>
    <p:extLst>
      <p:ext uri="{BB962C8B-B14F-4D97-AF65-F5344CB8AC3E}">
        <p14:creationId xmlns:p14="http://schemas.microsoft.com/office/powerpoint/2010/main" val="29734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C -4.72222E-6 4.07407E-6 -0.37795 0.00023 -0.37795 4.07407E-6 C -0.37795 -0.00023 -4.72222E-6 4.07407E-6 -4.72222E-6 4.07407E-6 Z " pathEditMode="relative" ptsTypes="aaa">
                                      <p:cBhvr>
                                        <p:cTn id="6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905324"/>
            <a:ext cx="72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70671"/>
            <a:ext cx="72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310062" y="1124744"/>
            <a:ext cx="2147102" cy="1985958"/>
            <a:chOff x="2490082" y="2240868"/>
            <a:chExt cx="2147102" cy="1985958"/>
          </a:xfrm>
        </p:grpSpPr>
        <p:grpSp>
          <p:nvGrpSpPr>
            <p:cNvPr id="9" name="Group 6"/>
            <p:cNvGrpSpPr/>
            <p:nvPr/>
          </p:nvGrpSpPr>
          <p:grpSpPr>
            <a:xfrm>
              <a:off x="2591780" y="2532706"/>
              <a:ext cx="1594969" cy="1594966"/>
              <a:chOff x="2762675" y="1619275"/>
              <a:chExt cx="3600000" cy="36000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762675" y="1619275"/>
                <a:ext cx="3600000" cy="360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27" name="Straight Connector 26"/>
              <p:cNvCxnSpPr>
                <a:stCxn id="26" idx="2"/>
                <a:endCxn id="26" idx="6"/>
              </p:cNvCxnSpPr>
              <p:nvPr/>
            </p:nvCxnSpPr>
            <p:spPr>
              <a:xfrm>
                <a:off x="2762675" y="3419275"/>
                <a:ext cx="36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6" idx="0"/>
                <a:endCxn id="26" idx="4"/>
              </p:cNvCxnSpPr>
              <p:nvPr/>
            </p:nvCxnSpPr>
            <p:spPr>
              <a:xfrm>
                <a:off x="4562675" y="1619275"/>
                <a:ext cx="0" cy="36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rot="1800000">
              <a:off x="3330446" y="3520359"/>
              <a:ext cx="79748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9800000">
              <a:off x="3330447" y="3124316"/>
              <a:ext cx="79748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>
              <a:spLocks noChangeAspect="1"/>
            </p:cNvSpPr>
            <p:nvPr/>
          </p:nvSpPr>
          <p:spPr>
            <a:xfrm>
              <a:off x="2490082" y="2426826"/>
              <a:ext cx="1800001" cy="1800000"/>
            </a:xfrm>
            <a:prstGeom prst="arc">
              <a:avLst>
                <a:gd name="adj1" fmla="val 18994210"/>
                <a:gd name="adj2" fmla="val 20561809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03314" y="2240868"/>
              <a:ext cx="17546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b="1" dirty="0" smtClean="0"/>
                <a:t>Y</a:t>
              </a:r>
              <a:endParaRPr lang="he-IL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05268" y="3155806"/>
              <a:ext cx="17546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b="1" dirty="0" smtClean="0"/>
                <a:t>X</a:t>
              </a:r>
              <a:endParaRPr lang="he-IL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94035" y="2456892"/>
              <a:ext cx="48993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 smtClean="0">
                  <a:latin typeface="Symbol" pitchFamily="18" charset="2"/>
                </a:rPr>
                <a:t>+</a:t>
              </a:r>
              <a:r>
                <a:rPr lang="en-US" sz="1400" b="1" dirty="0" err="1" smtClean="0">
                  <a:latin typeface="Symbol" pitchFamily="18" charset="2"/>
                </a:rPr>
                <a:t>d</a:t>
              </a:r>
              <a:r>
                <a:rPr lang="en-US" sz="1400" b="1" dirty="0" err="1" smtClean="0"/>
                <a:t>t</a:t>
              </a:r>
              <a:endParaRPr lang="he-IL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69132" y="2740858"/>
              <a:ext cx="46805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000" b="1" dirty="0" smtClean="0"/>
                <a:t>A</a:t>
              </a:r>
              <a:r>
                <a:rPr lang="en-US" sz="2000" b="1" baseline="-25000" dirty="0" smtClean="0"/>
                <a:t>s</a:t>
              </a:r>
              <a:endParaRPr lang="he-IL" sz="2000" b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3948" y="3573016"/>
              <a:ext cx="43204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000" b="1" dirty="0" smtClean="0"/>
                <a:t>A</a:t>
              </a:r>
              <a:r>
                <a:rPr lang="en-US" sz="2000" b="1" baseline="-25000" dirty="0" smtClean="0"/>
                <a:t>i</a:t>
              </a:r>
              <a:endParaRPr lang="he-IL" sz="2000" b="1" baseline="-250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759410" y="3298046"/>
              <a:ext cx="126014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3911538" y="3226038"/>
              <a:ext cx="108012" cy="7200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54"/>
            <p:cNvGrpSpPr/>
            <p:nvPr/>
          </p:nvGrpSpPr>
          <p:grpSpPr>
            <a:xfrm rot="10800000">
              <a:off x="2759410" y="3364444"/>
              <a:ext cx="1260140" cy="72008"/>
              <a:chOff x="3464260" y="2069232"/>
              <a:chExt cx="1260140" cy="72008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10800000">
                <a:off x="3464260" y="2141240"/>
                <a:ext cx="126014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 flipH="1" flipV="1">
                <a:off x="4616388" y="2069232"/>
                <a:ext cx="108012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5112060" y="1124744"/>
            <a:ext cx="1795778" cy="1888471"/>
            <a:chOff x="5214419" y="1620783"/>
            <a:chExt cx="1795778" cy="1888471"/>
          </a:xfrm>
        </p:grpSpPr>
        <p:grpSp>
          <p:nvGrpSpPr>
            <p:cNvPr id="30" name="Group 6"/>
            <p:cNvGrpSpPr/>
            <p:nvPr/>
          </p:nvGrpSpPr>
          <p:grpSpPr>
            <a:xfrm>
              <a:off x="5214419" y="1914288"/>
              <a:ext cx="1594969" cy="1594966"/>
              <a:chOff x="2762675" y="1619275"/>
              <a:chExt cx="3600000" cy="3600000"/>
            </a:xfrm>
          </p:grpSpPr>
          <p:sp>
            <p:nvSpPr>
              <p:cNvPr id="48" name="Oval 41"/>
              <p:cNvSpPr/>
              <p:nvPr/>
            </p:nvSpPr>
            <p:spPr>
              <a:xfrm>
                <a:off x="2762675" y="1619275"/>
                <a:ext cx="3600000" cy="360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49" name="Straight Connector 42"/>
              <p:cNvCxnSpPr/>
              <p:nvPr/>
            </p:nvCxnSpPr>
            <p:spPr>
              <a:xfrm>
                <a:off x="2762675" y="3419275"/>
                <a:ext cx="36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5"/>
              <p:cNvCxnSpPr/>
              <p:nvPr/>
            </p:nvCxnSpPr>
            <p:spPr>
              <a:xfrm>
                <a:off x="4562675" y="1619275"/>
                <a:ext cx="0" cy="36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/>
            <p:cNvCxnSpPr/>
            <p:nvPr/>
          </p:nvCxnSpPr>
          <p:spPr>
            <a:xfrm rot="3600000">
              <a:off x="5812575" y="3056728"/>
              <a:ext cx="79748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7200000">
              <a:off x="5416745" y="3054239"/>
              <a:ext cx="79748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925953" y="1620783"/>
              <a:ext cx="17546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b="1" dirty="0" smtClean="0"/>
                <a:t>Y</a:t>
              </a:r>
              <a:endParaRPr lang="he-IL" sz="1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34731" y="2537388"/>
              <a:ext cx="17546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b="1" dirty="0" smtClean="0"/>
                <a:t>X</a:t>
              </a:r>
              <a:endParaRPr lang="he-IL" sz="1600" b="1" dirty="0"/>
            </a:p>
          </p:txBody>
        </p:sp>
        <p:grpSp>
          <p:nvGrpSpPr>
            <p:cNvPr id="42" name="Group 62"/>
            <p:cNvGrpSpPr/>
            <p:nvPr/>
          </p:nvGrpSpPr>
          <p:grpSpPr>
            <a:xfrm rot="5400000">
              <a:off x="5379285" y="2605840"/>
              <a:ext cx="1260140" cy="210414"/>
              <a:chOff x="3311860" y="1916832"/>
              <a:chExt cx="1260140" cy="21041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311860" y="1988840"/>
                <a:ext cx="1260140" cy="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4463988" y="1916832"/>
                <a:ext cx="108012" cy="72008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54"/>
              <p:cNvGrpSpPr/>
              <p:nvPr/>
            </p:nvGrpSpPr>
            <p:grpSpPr>
              <a:xfrm rot="10800000">
                <a:off x="3311860" y="2055238"/>
                <a:ext cx="1260140" cy="72008"/>
                <a:chOff x="3464260" y="2069232"/>
                <a:chExt cx="1260140" cy="72008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rot="10800000">
                  <a:off x="3464260" y="2141240"/>
                  <a:ext cx="1260140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 flipH="1" flipV="1">
                  <a:off x="4616388" y="2069232"/>
                  <a:ext cx="108012" cy="72008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/>
          <p:cNvSpPr txBox="1"/>
          <p:nvPr/>
        </p:nvSpPr>
        <p:spPr>
          <a:xfrm>
            <a:off x="282770" y="1144647"/>
            <a:ext cx="25562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FF0000"/>
                </a:solidFill>
              </a:rPr>
              <a:t>X(t) = </a:t>
            </a:r>
            <a:r>
              <a:rPr lang="en-US" sz="2000" b="1" dirty="0" err="1" smtClean="0">
                <a:solidFill>
                  <a:srgbClr val="FF0000"/>
                </a:solidFill>
              </a:rPr>
              <a:t>cos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b="1" dirty="0" err="1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 + 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j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41199" y="1179780"/>
            <a:ext cx="28484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Y(t) =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cos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+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j</a:t>
            </a:r>
            <a:r>
              <a:rPr lang="en-US" sz="2000" b="1" baseline="-25000" dirty="0" err="1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438" y="3591143"/>
            <a:ext cx="1814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FF0000"/>
                </a:solidFill>
              </a:rPr>
              <a:t>X(t) </a:t>
            </a:r>
            <a:r>
              <a:rPr lang="en-US" sz="2000" dirty="0" err="1" smtClean="0">
                <a:solidFill>
                  <a:srgbClr val="FF0000"/>
                </a:solidFill>
              </a:rPr>
              <a:t>cos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2000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t)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667505" y="4149080"/>
            <a:ext cx="621686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91680" y="5597948"/>
            <a:ext cx="621686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907704" y="3501008"/>
            <a:ext cx="0" cy="28443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31701" y="4967596"/>
            <a:ext cx="1667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Y(t)sin(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en-US" sz="2000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t)</a:t>
            </a:r>
          </a:p>
        </p:txBody>
      </p:sp>
      <p:sp>
        <p:nvSpPr>
          <p:cNvPr id="79" name="Arc 78"/>
          <p:cNvSpPr>
            <a:spLocks noChangeAspect="1"/>
          </p:cNvSpPr>
          <p:nvPr/>
        </p:nvSpPr>
        <p:spPr>
          <a:xfrm>
            <a:off x="2309686" y="1310702"/>
            <a:ext cx="1800001" cy="1800000"/>
          </a:xfrm>
          <a:prstGeom prst="arc">
            <a:avLst>
              <a:gd name="adj1" fmla="val 1115648"/>
              <a:gd name="adj2" fmla="val 2702316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0" name="TextBox 79"/>
          <p:cNvSpPr txBox="1"/>
          <p:nvPr/>
        </p:nvSpPr>
        <p:spPr>
          <a:xfrm>
            <a:off x="3527884" y="2797187"/>
            <a:ext cx="489933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 smtClean="0">
                <a:latin typeface="Symbol" pitchFamily="18" charset="2"/>
              </a:rPr>
              <a:t>-</a:t>
            </a:r>
            <a:r>
              <a:rPr lang="en-US" sz="1400" b="1" dirty="0" err="1" smtClean="0">
                <a:latin typeface="Symbol" pitchFamily="18" charset="2"/>
              </a:rPr>
              <a:t>d</a:t>
            </a:r>
            <a:r>
              <a:rPr lang="en-US" sz="1400" b="1" dirty="0" err="1" smtClean="0"/>
              <a:t>t</a:t>
            </a:r>
            <a:endParaRPr lang="he-IL" sz="1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5076056" y="2828808"/>
            <a:ext cx="4680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/>
              <a:t>A</a:t>
            </a:r>
            <a:r>
              <a:rPr lang="en-US" sz="2000" b="1" baseline="-25000" dirty="0" smtClean="0"/>
              <a:t>s</a:t>
            </a:r>
            <a:endParaRPr lang="he-IL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6372200" y="2848870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/>
              <a:t>A</a:t>
            </a:r>
            <a:r>
              <a:rPr lang="en-US" sz="2000" b="1" baseline="-25000" dirty="0" smtClean="0"/>
              <a:t>i</a:t>
            </a:r>
            <a:endParaRPr lang="he-IL" sz="2000" b="1" baseline="-25000" dirty="0"/>
          </a:p>
        </p:txBody>
      </p:sp>
      <p:sp>
        <p:nvSpPr>
          <p:cNvPr id="83" name="TextBox 82"/>
          <p:cNvSpPr txBox="1"/>
          <p:nvPr/>
        </p:nvSpPr>
        <p:spPr>
          <a:xfrm>
            <a:off x="5378211" y="3049215"/>
            <a:ext cx="489933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 smtClean="0">
                <a:latin typeface="Symbol" pitchFamily="18" charset="2"/>
              </a:rPr>
              <a:t>+</a:t>
            </a:r>
            <a:r>
              <a:rPr lang="en-US" sz="1400" b="1" dirty="0" err="1" smtClean="0">
                <a:latin typeface="Symbol" pitchFamily="18" charset="2"/>
              </a:rPr>
              <a:t>d</a:t>
            </a:r>
            <a:r>
              <a:rPr lang="en-US" sz="1400" b="1" dirty="0" err="1" smtClean="0"/>
              <a:t>t</a:t>
            </a:r>
            <a:endParaRPr lang="he-IL" sz="1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5940152" y="3049215"/>
            <a:ext cx="489933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 smtClean="0">
                <a:latin typeface="Symbol" pitchFamily="18" charset="2"/>
              </a:rPr>
              <a:t>-</a:t>
            </a:r>
            <a:r>
              <a:rPr lang="en-US" sz="1400" b="1" dirty="0" err="1" smtClean="0">
                <a:latin typeface="Symbol" pitchFamily="18" charset="2"/>
              </a:rPr>
              <a:t>d</a:t>
            </a:r>
            <a:r>
              <a:rPr lang="en-US" sz="1400" b="1" dirty="0" err="1" smtClean="0"/>
              <a:t>t</a:t>
            </a:r>
            <a:endParaRPr lang="he-IL" sz="1400" b="1" dirty="0"/>
          </a:p>
        </p:txBody>
      </p:sp>
      <p:sp>
        <p:nvSpPr>
          <p:cNvPr id="85" name="Arc 84"/>
          <p:cNvSpPr>
            <a:spLocks noChangeAspect="1"/>
          </p:cNvSpPr>
          <p:nvPr/>
        </p:nvSpPr>
        <p:spPr>
          <a:xfrm>
            <a:off x="5003672" y="1310702"/>
            <a:ext cx="1800001" cy="1800000"/>
          </a:xfrm>
          <a:prstGeom prst="arc">
            <a:avLst>
              <a:gd name="adj1" fmla="val 2762744"/>
              <a:gd name="adj2" fmla="val 4269032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Arc 85"/>
          <p:cNvSpPr>
            <a:spLocks noChangeAspect="1"/>
          </p:cNvSpPr>
          <p:nvPr/>
        </p:nvSpPr>
        <p:spPr>
          <a:xfrm>
            <a:off x="5004048" y="1310702"/>
            <a:ext cx="1800001" cy="1800000"/>
          </a:xfrm>
          <a:prstGeom prst="arc">
            <a:avLst>
              <a:gd name="adj1" fmla="val 6425912"/>
              <a:gd name="adj2" fmla="val 7943510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 5"/>
          <p:cNvSpPr/>
          <p:nvPr/>
        </p:nvSpPr>
        <p:spPr>
          <a:xfrm>
            <a:off x="636429" y="80628"/>
            <a:ext cx="7980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Two-mode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squeezing – Time domain</a:t>
            </a:r>
            <a:endParaRPr lang="en-US" sz="40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30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/>
          </p:nvPr>
        </p:nvGraphicFramePr>
        <p:xfrm>
          <a:off x="3259138" y="58738"/>
          <a:ext cx="53117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20" name="Equation" r:id="rId3" imgW="2984400" imgH="279360" progId="Equation.DSMT4">
                  <p:embed/>
                </p:oleObj>
              </mc:Choice>
              <mc:Fallback>
                <p:oleObj name="Equation" r:id="rId3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58738"/>
                        <a:ext cx="531177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130"/>
          <p:cNvSpPr/>
          <p:nvPr/>
        </p:nvSpPr>
        <p:spPr>
          <a:xfrm>
            <a:off x="72008" y="2132856"/>
            <a:ext cx="5580112" cy="33470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130" name="L-Shape 129"/>
          <p:cNvSpPr/>
          <p:nvPr/>
        </p:nvSpPr>
        <p:spPr>
          <a:xfrm rot="10800000">
            <a:off x="2267744" y="583322"/>
            <a:ext cx="6804248" cy="4896544"/>
          </a:xfrm>
          <a:prstGeom prst="corner">
            <a:avLst>
              <a:gd name="adj1" fmla="val 29251"/>
              <a:gd name="adj2" fmla="val 6800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grpSp>
        <p:nvGrpSpPr>
          <p:cNvPr id="142" name="Group 141"/>
          <p:cNvGrpSpPr/>
          <p:nvPr/>
        </p:nvGrpSpPr>
        <p:grpSpPr>
          <a:xfrm>
            <a:off x="2362744" y="562437"/>
            <a:ext cx="6961784" cy="4770129"/>
            <a:chOff x="2362744" y="562437"/>
            <a:chExt cx="6961784" cy="4770129"/>
          </a:xfrm>
        </p:grpSpPr>
        <p:grpSp>
          <p:nvGrpSpPr>
            <p:cNvPr id="62" name="Group 61"/>
            <p:cNvGrpSpPr/>
            <p:nvPr/>
          </p:nvGrpSpPr>
          <p:grpSpPr>
            <a:xfrm>
              <a:off x="2362744" y="562437"/>
              <a:ext cx="6961784" cy="4770129"/>
              <a:chOff x="2146720" y="298014"/>
              <a:chExt cx="6961784" cy="477012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76025" y="906979"/>
                <a:ext cx="720080" cy="72008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00"/>
              </a:p>
            </p:txBody>
          </p:sp>
          <p:cxnSp>
            <p:nvCxnSpPr>
              <p:cNvPr id="5" name="Straight Connector 4"/>
              <p:cNvCxnSpPr>
                <a:stCxn id="4" idx="1"/>
                <a:endCxn id="4" idx="5"/>
              </p:cNvCxnSpPr>
              <p:nvPr/>
            </p:nvCxnSpPr>
            <p:spPr>
              <a:xfrm>
                <a:off x="5481478" y="1012432"/>
                <a:ext cx="509174" cy="5091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>
                <a:stCxn id="4" idx="7"/>
                <a:endCxn id="4" idx="3"/>
              </p:cNvCxnSpPr>
              <p:nvPr/>
            </p:nvCxnSpPr>
            <p:spPr>
              <a:xfrm flipH="1">
                <a:off x="5481478" y="1012432"/>
                <a:ext cx="509174" cy="5091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endCxn id="4" idx="2"/>
              </p:cNvCxnSpPr>
              <p:nvPr/>
            </p:nvCxnSpPr>
            <p:spPr>
              <a:xfrm>
                <a:off x="4667820" y="1267019"/>
                <a:ext cx="708205" cy="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5717015" y="1627059"/>
                <a:ext cx="11875" cy="216024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6096105" y="1254319"/>
                <a:ext cx="720080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Isosceles Triangle 20"/>
              <p:cNvSpPr/>
              <p:nvPr/>
            </p:nvSpPr>
            <p:spPr>
              <a:xfrm rot="5400000">
                <a:off x="6828060" y="901928"/>
                <a:ext cx="720080" cy="720080"/>
              </a:xfrm>
              <a:prstGeom prst="triangl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0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7548140" y="1254319"/>
                <a:ext cx="72008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7908180" y="3427259"/>
                <a:ext cx="720080" cy="72008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0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8287270" y="1267019"/>
                <a:ext cx="0" cy="216024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747940" y="3793649"/>
                <a:ext cx="216024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6107980" y="1307963"/>
                <a:ext cx="72008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548140" y="1301139"/>
                <a:ext cx="72008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8234100" y="1267019"/>
                <a:ext cx="0" cy="216024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747940" y="3735763"/>
                <a:ext cx="216024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5772457" y="1627059"/>
                <a:ext cx="11875" cy="216024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6396012" y="537647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1400" b="1" i="1" dirty="0" smtClean="0"/>
                  <a:t>Amplifier</a:t>
                </a:r>
                <a:endParaRPr lang="he-IL" sz="1400" b="1" i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955852" y="298014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1400" b="1" i="1" dirty="0" smtClean="0"/>
                  <a:t>RF frequency mixer</a:t>
                </a:r>
                <a:endParaRPr lang="he-IL" sz="1400" b="1" i="1" dirty="0"/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8280920" y="4147339"/>
                <a:ext cx="0" cy="504056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8236470" y="4147339"/>
                <a:ext cx="0" cy="50405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1747" name="Object 3"/>
              <p:cNvGraphicFramePr>
                <a:graphicFrameLocks noChangeAspect="1"/>
              </p:cNvGraphicFramePr>
              <p:nvPr/>
            </p:nvGraphicFramePr>
            <p:xfrm>
              <a:off x="2146720" y="936738"/>
              <a:ext cx="2544092" cy="630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2821" name="Equation" r:id="rId5" imgW="1104900" imgH="279400" progId="Equation.DSMT4">
                      <p:embed/>
                    </p:oleObj>
                  </mc:Choice>
                  <mc:Fallback>
                    <p:oleObj name="Equation" r:id="rId5" imgW="1104900" imgH="279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6720" y="936738"/>
                            <a:ext cx="2544092" cy="6301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TextBox 59"/>
              <p:cNvSpPr txBox="1"/>
              <p:nvPr/>
            </p:nvSpPr>
            <p:spPr>
              <a:xfrm>
                <a:off x="7236296" y="4329479"/>
                <a:ext cx="1872208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400" b="1" i="1" dirty="0" smtClean="0"/>
                  <a:t>TMSS</a:t>
                </a:r>
              </a:p>
              <a:p>
                <a:pPr algn="l" rtl="0"/>
                <a:r>
                  <a:rPr lang="en-US" sz="1400" b="1" i="1" dirty="0" smtClean="0"/>
                  <a:t>(two-mode squeezed state)</a:t>
                </a:r>
                <a:endParaRPr lang="he-IL" sz="1400" b="1" i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084168" y="1796425"/>
                <a:ext cx="187999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1400" b="1" dirty="0" smtClean="0"/>
                  <a:t>Regenerative frequency divider</a:t>
                </a:r>
                <a:endParaRPr lang="he-IL" sz="1400" b="1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7152413" y="3635732"/>
              <a:ext cx="108012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i="1" dirty="0" smtClean="0"/>
                <a:t>Coupler</a:t>
              </a:r>
              <a:endParaRPr lang="he-IL" sz="1400" b="1" i="1" dirty="0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899592" y="5801489"/>
            <a:ext cx="7393074" cy="6924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Same mixer for generation and detection</a:t>
            </a:r>
            <a:r>
              <a:rPr lang="en-US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algn="ctr" rtl="0">
              <a:lnSpc>
                <a:spcPct val="150000"/>
              </a:lnSpc>
            </a:pPr>
            <a:r>
              <a:rPr lang="en-US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Use non-linear crystal for homodyne measurement</a:t>
            </a:r>
            <a:r>
              <a:rPr lang="en-US" sz="1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!</a:t>
            </a:r>
            <a:endParaRPr lang="he-IL" sz="12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467544" y="2262207"/>
            <a:ext cx="4464496" cy="2723616"/>
            <a:chOff x="467544" y="2262207"/>
            <a:chExt cx="4464496" cy="2723616"/>
          </a:xfrm>
        </p:grpSpPr>
        <p:grpSp>
          <p:nvGrpSpPr>
            <p:cNvPr id="3" name="קבוצה 2"/>
            <p:cNvGrpSpPr/>
            <p:nvPr/>
          </p:nvGrpSpPr>
          <p:grpSpPr>
            <a:xfrm>
              <a:off x="467544" y="3212976"/>
              <a:ext cx="4356105" cy="1772847"/>
              <a:chOff x="467544" y="3212976"/>
              <a:chExt cx="4356105" cy="177284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467544" y="3212976"/>
                <a:ext cx="4356105" cy="1156974"/>
                <a:chOff x="587810" y="4869160"/>
                <a:chExt cx="4356105" cy="1156974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2411760" y="4869160"/>
                  <a:ext cx="720080" cy="72008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cxnSp>
              <p:nvCxnSpPr>
                <p:cNvPr id="67" name="Straight Connector 66"/>
                <p:cNvCxnSpPr>
                  <a:stCxn id="66" idx="1"/>
                  <a:endCxn id="66" idx="5"/>
                </p:cNvCxnSpPr>
                <p:nvPr/>
              </p:nvCxnSpPr>
              <p:spPr>
                <a:xfrm>
                  <a:off x="2517213" y="4974613"/>
                  <a:ext cx="509174" cy="5091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stCxn id="66" idx="7"/>
                  <a:endCxn id="66" idx="3"/>
                </p:cNvCxnSpPr>
                <p:nvPr/>
              </p:nvCxnSpPr>
              <p:spPr>
                <a:xfrm flipH="1">
                  <a:off x="2517213" y="4974613"/>
                  <a:ext cx="509174" cy="5091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1691680" y="5218448"/>
                  <a:ext cx="720080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1691680" y="5270766"/>
                  <a:ext cx="720080" cy="0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/>
                <p:nvPr/>
              </p:nvCxnSpPr>
              <p:spPr>
                <a:xfrm flipH="1">
                  <a:off x="3156644" y="5248043"/>
                  <a:ext cx="720080" cy="0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>
                  <a:off x="2768348" y="5594086"/>
                  <a:ext cx="0" cy="43204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TextBox 121"/>
                <p:cNvSpPr txBox="1"/>
                <p:nvPr/>
              </p:nvSpPr>
              <p:spPr>
                <a:xfrm>
                  <a:off x="587810" y="4938643"/>
                  <a:ext cx="1224136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1400" b="1" i="1" dirty="0" smtClean="0"/>
                    <a:t>Squeezed</a:t>
                  </a:r>
                </a:p>
                <a:p>
                  <a:pPr algn="ctr" rtl="0"/>
                  <a:r>
                    <a:rPr lang="en-US" sz="1400" b="1" i="1" dirty="0" smtClean="0"/>
                    <a:t>Signal</a:t>
                  </a:r>
                  <a:endParaRPr lang="he-IL" sz="1400" b="1" i="1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3647771" y="4963151"/>
                  <a:ext cx="1296144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1400" b="1" i="1" dirty="0" smtClean="0"/>
                    <a:t>Local Oscillator</a:t>
                  </a:r>
                  <a:endParaRPr lang="he-IL" sz="1400" b="1" i="1" dirty="0"/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1979712" y="4462603"/>
                <a:ext cx="134440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1400" b="1" i="1" dirty="0" smtClean="0"/>
                  <a:t>Quadrature information</a:t>
                </a:r>
                <a:endParaRPr lang="he-IL" sz="1400" b="1" i="1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27584" y="2262207"/>
              <a:ext cx="410445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 smtClean="0"/>
                <a:t>RF homodyne measurement</a:t>
              </a:r>
              <a:endParaRPr lang="he-IL" sz="1400" b="1" dirty="0"/>
            </a:p>
          </p:txBody>
        </p:sp>
      </p:grpSp>
      <p:cxnSp>
        <p:nvCxnSpPr>
          <p:cNvPr id="127" name="Straight Arrow Connector 126"/>
          <p:cNvCxnSpPr/>
          <p:nvPr/>
        </p:nvCxnSpPr>
        <p:spPr>
          <a:xfrm flipH="1">
            <a:off x="3059832" y="1786029"/>
            <a:ext cx="2448272" cy="1520938"/>
          </a:xfrm>
          <a:prstGeom prst="straightConnector1">
            <a:avLst/>
          </a:prstGeom>
          <a:ln w="120650" cmpd="sng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8"/>
          <p:cNvSpPr txBox="1">
            <a:spLocks noChangeArrowheads="1"/>
          </p:cNvSpPr>
          <p:nvPr/>
        </p:nvSpPr>
        <p:spPr>
          <a:xfrm>
            <a:off x="-100859" y="-62081"/>
            <a:ext cx="2541471" cy="79051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sz="4000" dirty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RF </a:t>
            </a:r>
            <a:r>
              <a:rPr kumimoji="0" lang="en-US" sz="4000" dirty="0" smtClean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analog</a:t>
            </a:r>
            <a:endParaRPr kumimoji="0" lang="en-US" sz="4000" dirty="0">
              <a:solidFill>
                <a:srgbClr val="0070C0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8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5" y="3429000"/>
            <a:ext cx="3987127" cy="233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5569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5616536"/>
            <a:ext cx="4608512" cy="11310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No need for exact LO frequencies, </a:t>
            </a:r>
          </a:p>
          <a:p>
            <a:pPr algn="ctr" rtl="0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only their sum!</a:t>
            </a:r>
          </a:p>
          <a:p>
            <a:pPr algn="ctr" rtl="0">
              <a:lnSpc>
                <a:spcPct val="150000"/>
              </a:lnSpc>
            </a:pPr>
            <a:r>
              <a:rPr lang="en-US" sz="1300" dirty="0">
                <a:solidFill>
                  <a:srgbClr val="FF0000"/>
                </a:solidFill>
                <a:latin typeface="Segoe Print" panose="02000600000000000000" pitchFamily="2" charset="0"/>
              </a:rPr>
              <a:t>Two-mode LO </a:t>
            </a:r>
            <a:r>
              <a:rPr lang="en-US" sz="13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generated in </a:t>
            </a:r>
            <a:r>
              <a:rPr lang="en-US" sz="1300" dirty="0">
                <a:solidFill>
                  <a:srgbClr val="FF0000"/>
                </a:solidFill>
                <a:latin typeface="Segoe Print" panose="02000600000000000000" pitchFamily="2" charset="0"/>
              </a:rPr>
              <a:t>parametric </a:t>
            </a:r>
            <a:r>
              <a:rPr lang="en-US" sz="13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oscillator</a:t>
            </a:r>
            <a:endParaRPr lang="he-IL" sz="13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5086345"/>
            <a:ext cx="4608512" cy="43088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6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DC and pump frequency are a pair!</a:t>
            </a:r>
            <a:endParaRPr lang="he-IL" sz="16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836712"/>
            <a:ext cx="30243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u="sng" dirty="0" smtClean="0">
                <a:latin typeface="Segoe Print" panose="02000600000000000000" pitchFamily="2" charset="0"/>
              </a:rPr>
              <a:t>1. Degenerate LO</a:t>
            </a:r>
            <a:endParaRPr lang="he-IL" sz="2000" b="1" u="sng" dirty="0">
              <a:latin typeface="Segoe Print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491716"/>
            <a:ext cx="30243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u="sng" dirty="0">
                <a:latin typeface="Segoe Print" panose="02000600000000000000" pitchFamily="2" charset="0"/>
              </a:rPr>
              <a:t>2</a:t>
            </a:r>
            <a:r>
              <a:rPr lang="en-US" sz="2000" b="1" u="sng" dirty="0" smtClean="0">
                <a:latin typeface="Segoe Print" panose="02000600000000000000" pitchFamily="2" charset="0"/>
              </a:rPr>
              <a:t>. Two-mode LO</a:t>
            </a:r>
            <a:endParaRPr lang="he-IL" sz="2000" b="1" u="sng" dirty="0"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2699628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u="sng" dirty="0">
                <a:latin typeface="Segoe Print" panose="02000600000000000000" pitchFamily="2" charset="0"/>
              </a:rPr>
              <a:t>3</a:t>
            </a:r>
            <a:r>
              <a:rPr lang="en-US" sz="2000" b="1" u="sng" dirty="0" smtClean="0">
                <a:latin typeface="Segoe Print" panose="02000600000000000000" pitchFamily="2" charset="0"/>
              </a:rPr>
              <a:t>. </a:t>
            </a:r>
            <a:r>
              <a:rPr lang="en-US" sz="2000" b="1" u="sng" dirty="0" err="1" smtClean="0">
                <a:latin typeface="Segoe Print" panose="02000600000000000000" pitchFamily="2" charset="0"/>
              </a:rPr>
              <a:t>Pump+DC</a:t>
            </a:r>
            <a:r>
              <a:rPr lang="en-US" sz="2000" b="1" u="sng" dirty="0" smtClean="0">
                <a:latin typeface="Segoe Print" panose="02000600000000000000" pitchFamily="2" charset="0"/>
              </a:rPr>
              <a:t> LO</a:t>
            </a:r>
            <a:endParaRPr lang="he-IL" sz="2000" b="1" u="sng" dirty="0">
              <a:latin typeface="Segoe Print" panose="02000600000000000000" pitchFamily="2" charset="0"/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4032548" y="116632"/>
            <a:ext cx="4571900" cy="2396044"/>
            <a:chOff x="4032548" y="116632"/>
            <a:chExt cx="4571900" cy="2396044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444" y="116632"/>
              <a:ext cx="3565004" cy="2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32548" y="332656"/>
              <a:ext cx="147555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b="1" dirty="0" smtClean="0">
                  <a:latin typeface="Segoe Print" panose="02000600000000000000" pitchFamily="2" charset="0"/>
                </a:rPr>
                <a:t>~23dB</a:t>
              </a:r>
            </a:p>
            <a:p>
              <a:pPr algn="l" rtl="0"/>
              <a:r>
                <a:rPr lang="en-US" sz="2000" b="1" dirty="0" smtClean="0">
                  <a:latin typeface="Segoe Print" panose="02000600000000000000" pitchFamily="2" charset="0"/>
                </a:rPr>
                <a:t>squeezing!</a:t>
              </a:r>
              <a:r>
                <a:rPr lang="en-US" sz="2000" b="1" u="sng" dirty="0" smtClean="0">
                  <a:latin typeface="Segoe Print" panose="02000600000000000000" pitchFamily="2" charset="0"/>
                </a:rPr>
                <a:t> </a:t>
              </a:r>
              <a:endParaRPr lang="he-IL" sz="2000" b="1" u="sng" dirty="0">
                <a:latin typeface="Segoe Print" panose="02000600000000000000" pitchFamily="2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8" y="980728"/>
            <a:ext cx="3682894" cy="217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98" y="1391067"/>
            <a:ext cx="308493" cy="176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3" y="2164273"/>
            <a:ext cx="1639659" cy="71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8" y="1503953"/>
            <a:ext cx="1800245" cy="124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9246" y="764704"/>
            <a:ext cx="3816424" cy="244827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60004" y="3429000"/>
            <a:ext cx="4151956" cy="244827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4427984" y="2564904"/>
            <a:ext cx="4608512" cy="244827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95500" y="2430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e-IL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0" y="6002704"/>
            <a:ext cx="407994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>
                <a:latin typeface="Arial"/>
              </a:rPr>
              <a:t>Marino, Alberto M., et al. "</a:t>
            </a:r>
            <a:r>
              <a:rPr lang="en-US" sz="1400" dirty="0" err="1">
                <a:latin typeface="Arial"/>
              </a:rPr>
              <a:t>Bichromatic</a:t>
            </a:r>
            <a:r>
              <a:rPr lang="en-US" sz="1400" dirty="0">
                <a:latin typeface="Arial"/>
              </a:rPr>
              <a:t> local oscillator for detection of two-mode squeezed states of light." </a:t>
            </a:r>
            <a:r>
              <a:rPr lang="en-US" sz="1400" i="1" dirty="0">
                <a:latin typeface="Arial"/>
              </a:rPr>
              <a:t>JOSA B</a:t>
            </a:r>
            <a:r>
              <a:rPr lang="en-US" sz="1400" dirty="0">
                <a:latin typeface="Arial"/>
              </a:rPr>
              <a:t> 24.2 (2007): 335-339.</a:t>
            </a:r>
            <a:endParaRPr lang="he-IL" sz="1400" dirty="0"/>
          </a:p>
        </p:txBody>
      </p:sp>
      <p:grpSp>
        <p:nvGrpSpPr>
          <p:cNvPr id="31" name="קבוצה 30"/>
          <p:cNvGrpSpPr/>
          <p:nvPr/>
        </p:nvGrpSpPr>
        <p:grpSpPr>
          <a:xfrm>
            <a:off x="1224800" y="3806456"/>
            <a:ext cx="3707240" cy="1956472"/>
            <a:chOff x="1224800" y="3806456"/>
            <a:chExt cx="3707240" cy="1956472"/>
          </a:xfrm>
        </p:grpSpPr>
        <p:cxnSp>
          <p:nvCxnSpPr>
            <p:cNvPr id="22" name="מחבר חץ ישר 21"/>
            <p:cNvCxnSpPr/>
            <p:nvPr/>
          </p:nvCxnSpPr>
          <p:spPr>
            <a:xfrm>
              <a:off x="3329930" y="4221088"/>
              <a:ext cx="1602110" cy="1541840"/>
            </a:xfrm>
            <a:prstGeom prst="straightConnector1">
              <a:avLst/>
            </a:prstGeom>
            <a:ln w="88900" cmpd="sng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אליפסה 24"/>
            <p:cNvSpPr/>
            <p:nvPr/>
          </p:nvSpPr>
          <p:spPr>
            <a:xfrm>
              <a:off x="1224800" y="3806456"/>
              <a:ext cx="2105130" cy="504056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6" name="Rectangle 58"/>
          <p:cNvSpPr txBox="1">
            <a:spLocks noChangeArrowheads="1"/>
          </p:cNvSpPr>
          <p:nvPr/>
        </p:nvSpPr>
        <p:spPr>
          <a:xfrm>
            <a:off x="152825" y="-26006"/>
            <a:ext cx="3636404" cy="68249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sz="4000" dirty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Three scenarios:</a:t>
            </a:r>
          </a:p>
        </p:txBody>
      </p:sp>
    </p:spTree>
    <p:extLst>
      <p:ext uri="{BB962C8B-B14F-4D97-AF65-F5344CB8AC3E}">
        <p14:creationId xmlns:p14="http://schemas.microsoft.com/office/powerpoint/2010/main" val="397981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  <p:bldP spid="1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>
            <a:grpSpLocks noChangeAspect="1"/>
          </p:cNvGrpSpPr>
          <p:nvPr/>
        </p:nvGrpSpPr>
        <p:grpSpPr>
          <a:xfrm>
            <a:off x="1043608" y="706350"/>
            <a:ext cx="5366035" cy="1947177"/>
            <a:chOff x="1043608" y="692696"/>
            <a:chExt cx="6624736" cy="240392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692696"/>
              <a:ext cx="6624736" cy="1895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מלבן 4"/>
            <p:cNvSpPr/>
            <p:nvPr/>
          </p:nvSpPr>
          <p:spPr>
            <a:xfrm>
              <a:off x="2195736" y="1988840"/>
              <a:ext cx="586835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87126" y="2440134"/>
              <a:ext cx="2032229" cy="6459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 smtClean="0">
                  <a:latin typeface="Segoe Print" panose="02000600000000000000" pitchFamily="2" charset="0"/>
                </a:rPr>
                <a:t>TMSS generation</a:t>
              </a:r>
              <a:r>
                <a:rPr lang="en-US" sz="1400" b="1" u="sng" dirty="0" smtClean="0">
                  <a:latin typeface="Segoe Print" panose="02000600000000000000" pitchFamily="2" charset="0"/>
                </a:rPr>
                <a:t> </a:t>
              </a:r>
              <a:endParaRPr lang="he-IL" sz="1400" b="1" u="sng" dirty="0">
                <a:latin typeface="Segoe Print" panose="020006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9148" y="2450667"/>
              <a:ext cx="1867595" cy="6459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 smtClean="0">
                  <a:latin typeface="Segoe Print" panose="02000600000000000000" pitchFamily="2" charset="0"/>
                </a:rPr>
                <a:t>Mixing with pump</a:t>
              </a:r>
              <a:r>
                <a:rPr lang="en-US" sz="1400" b="1" u="sng" dirty="0" smtClean="0">
                  <a:latin typeface="Segoe Print" panose="02000600000000000000" pitchFamily="2" charset="0"/>
                </a:rPr>
                <a:t> </a:t>
              </a:r>
              <a:endParaRPr lang="he-IL" sz="1400" b="1" u="sng" dirty="0">
                <a:latin typeface="Segoe Print" panose="02000600000000000000" pitchFamily="2" charset="0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160293" y="2638279"/>
            <a:ext cx="8983707" cy="4175097"/>
            <a:chOff x="160293" y="2638279"/>
            <a:chExt cx="8983707" cy="4175097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018" y="2638279"/>
              <a:ext cx="4360875" cy="3309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0293" y="5782325"/>
              <a:ext cx="8983707" cy="1031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i="1" dirty="0"/>
                <a:t>New J. Phys. </a:t>
              </a:r>
              <a:r>
                <a:rPr lang="en-US" sz="1400" b="1" dirty="0"/>
                <a:t>16</a:t>
              </a:r>
              <a:r>
                <a:rPr lang="en-US" sz="1400" dirty="0"/>
                <a:t>,</a:t>
              </a:r>
              <a:r>
                <a:rPr lang="en-US" sz="1400" b="1" dirty="0"/>
                <a:t> </a:t>
              </a:r>
              <a:r>
                <a:rPr lang="en-US" sz="1400" dirty="0"/>
                <a:t>053012 (2014</a:t>
              </a:r>
              <a:r>
                <a:rPr lang="en-US" sz="1400" dirty="0" smtClean="0"/>
                <a:t>) “</a:t>
              </a:r>
              <a:r>
                <a:rPr lang="en-US" sz="1400" b="1" dirty="0"/>
                <a:t>Observing the </a:t>
              </a:r>
              <a:r>
                <a:rPr lang="en-US" sz="1400" b="1" dirty="0" smtClean="0"/>
                <a:t>non-classical </a:t>
              </a:r>
              <a:r>
                <a:rPr lang="en-US" sz="1400" b="1" dirty="0"/>
                <a:t>nature of ultra-broadband bi-photons at ultrafast speed</a:t>
              </a:r>
              <a:r>
                <a:rPr lang="en-US" sz="1400" dirty="0" smtClean="0"/>
                <a:t>” (</a:t>
              </a:r>
              <a:r>
                <a:rPr lang="en-US" sz="1400" dirty="0" err="1" smtClean="0"/>
                <a:t>Shaked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Pomerantz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Vered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Pe’er</a:t>
              </a:r>
              <a:r>
                <a:rPr lang="en-US" sz="1400" dirty="0" smtClean="0"/>
                <a:t>) </a:t>
              </a:r>
            </a:p>
            <a:p>
              <a:pPr>
                <a:spcBef>
                  <a:spcPts val="600"/>
                </a:spcBef>
              </a:pPr>
              <a:r>
                <a:rPr lang="en-US" sz="1400" i="1" dirty="0"/>
                <a:t>New J. Phys. </a:t>
              </a:r>
              <a:r>
                <a:rPr lang="en-US" sz="1400" b="1" dirty="0" smtClean="0"/>
                <a:t>17</a:t>
              </a:r>
              <a:r>
                <a:rPr lang="en-US" sz="1400" dirty="0" smtClean="0"/>
                <a:t>,</a:t>
              </a:r>
              <a:r>
                <a:rPr lang="en-US" sz="1400" b="1" dirty="0" smtClean="0"/>
                <a:t> </a:t>
              </a:r>
              <a:r>
                <a:rPr lang="en-US" sz="1400" dirty="0" smtClean="0"/>
                <a:t>073024 </a:t>
              </a:r>
              <a:r>
                <a:rPr lang="en-US" sz="1400" dirty="0"/>
                <a:t>(</a:t>
              </a:r>
              <a:r>
                <a:rPr lang="en-US" sz="1400" dirty="0" smtClean="0"/>
                <a:t>2015) “</a:t>
              </a:r>
              <a:r>
                <a:rPr lang="en-US" sz="1400" b="1" dirty="0"/>
                <a:t>Octave-spanning spectral phase control for single-cycle bi-photons</a:t>
              </a:r>
              <a:r>
                <a:rPr lang="en-US" sz="1400" dirty="0" smtClean="0"/>
                <a:t>” </a:t>
              </a:r>
              <a:r>
                <a:rPr lang="en-US" sz="1400" dirty="0"/>
                <a:t>(</a:t>
              </a:r>
              <a:r>
                <a:rPr lang="en-US" sz="1400" dirty="0" err="1"/>
                <a:t>Shaked</a:t>
              </a:r>
              <a:r>
                <a:rPr lang="en-US" sz="1400" dirty="0"/>
                <a:t>, </a:t>
              </a:r>
              <a:r>
                <a:rPr lang="en-US" sz="1400" dirty="0" err="1" smtClean="0"/>
                <a:t>Yefet</a:t>
              </a:r>
              <a:r>
                <a:rPr lang="en-US" sz="1400" dirty="0" smtClean="0"/>
                <a:t>, Geller, </a:t>
              </a:r>
              <a:r>
                <a:rPr lang="en-US" sz="1400" dirty="0" err="1"/>
                <a:t>Pe’er</a:t>
              </a:r>
              <a:r>
                <a:rPr lang="en-US" sz="1400" dirty="0"/>
                <a:t>)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78560" y="519529"/>
            <a:ext cx="2230809" cy="83099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6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Squeezed signal</a:t>
            </a:r>
          </a:p>
          <a:p>
            <a:pPr algn="ctr" rtl="0">
              <a:lnSpc>
                <a:spcPct val="150000"/>
              </a:lnSpc>
            </a:pPr>
            <a:r>
              <a:rPr lang="en-US" sz="16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GENERATION</a:t>
            </a:r>
            <a:endParaRPr lang="he-IL" sz="16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9483" y="4938263"/>
            <a:ext cx="2609570" cy="83099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INTERFERENCE inside non-linear crystal.</a:t>
            </a:r>
            <a:endParaRPr lang="he-IL" sz="16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8197" name="קבוצה 8196"/>
          <p:cNvGrpSpPr/>
          <p:nvPr/>
        </p:nvGrpSpPr>
        <p:grpSpPr>
          <a:xfrm>
            <a:off x="6372200" y="1373867"/>
            <a:ext cx="2626853" cy="989062"/>
            <a:chOff x="6409643" y="1268760"/>
            <a:chExt cx="2626853" cy="989062"/>
          </a:xfrm>
        </p:grpSpPr>
        <p:sp>
          <p:nvSpPr>
            <p:cNvPr id="22" name="TextBox 21"/>
            <p:cNvSpPr txBox="1"/>
            <p:nvPr/>
          </p:nvSpPr>
          <p:spPr>
            <a:xfrm>
              <a:off x="6409643" y="1796157"/>
              <a:ext cx="2626853" cy="46166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Segoe Print" panose="02000600000000000000" pitchFamily="2" charset="0"/>
                </a:rPr>
                <a:t>PHASE</a:t>
              </a:r>
            </a:p>
          </p:txBody>
        </p:sp>
        <p:cxnSp>
          <p:nvCxnSpPr>
            <p:cNvPr id="30" name="מחבר חץ ישר 29"/>
            <p:cNvCxnSpPr/>
            <p:nvPr/>
          </p:nvCxnSpPr>
          <p:spPr>
            <a:xfrm>
              <a:off x="7731408" y="1268760"/>
              <a:ext cx="8944" cy="432048"/>
            </a:xfrm>
            <a:prstGeom prst="straightConnector1">
              <a:avLst/>
            </a:prstGeom>
            <a:ln w="117475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0" name="קבוצה 8199"/>
          <p:cNvGrpSpPr/>
          <p:nvPr/>
        </p:nvGrpSpPr>
        <p:grpSpPr>
          <a:xfrm>
            <a:off x="6372201" y="2345975"/>
            <a:ext cx="2626852" cy="2573238"/>
            <a:chOff x="6409644" y="2168860"/>
            <a:chExt cx="2626852" cy="2573238"/>
          </a:xfrm>
        </p:grpSpPr>
        <p:cxnSp>
          <p:nvCxnSpPr>
            <p:cNvPr id="28" name="מחבר חץ ישר 27"/>
            <p:cNvCxnSpPr/>
            <p:nvPr/>
          </p:nvCxnSpPr>
          <p:spPr>
            <a:xfrm>
              <a:off x="6948264" y="2168860"/>
              <a:ext cx="8944" cy="432048"/>
            </a:xfrm>
            <a:prstGeom prst="straightConnector1">
              <a:avLst/>
            </a:prstGeom>
            <a:ln w="117475" cmpd="dbl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99" name="קבוצה 8198"/>
            <p:cNvGrpSpPr/>
            <p:nvPr/>
          </p:nvGrpSpPr>
          <p:grpSpPr>
            <a:xfrm>
              <a:off x="6409644" y="2190754"/>
              <a:ext cx="2626852" cy="2551344"/>
              <a:chOff x="6409644" y="2190754"/>
              <a:chExt cx="2626852" cy="2551344"/>
            </a:xfrm>
          </p:grpSpPr>
          <p:cxnSp>
            <p:nvCxnSpPr>
              <p:cNvPr id="20" name="מחבר חץ ישר 19"/>
              <p:cNvCxnSpPr/>
              <p:nvPr/>
            </p:nvCxnSpPr>
            <p:spPr>
              <a:xfrm>
                <a:off x="6964030" y="4310050"/>
                <a:ext cx="8944" cy="432048"/>
              </a:xfrm>
              <a:prstGeom prst="straightConnector1">
                <a:avLst/>
              </a:prstGeom>
              <a:ln w="117475" cmpd="dbl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98" name="קבוצה 8197"/>
              <p:cNvGrpSpPr/>
              <p:nvPr/>
            </p:nvGrpSpPr>
            <p:grpSpPr>
              <a:xfrm>
                <a:off x="6409644" y="2190754"/>
                <a:ext cx="2626852" cy="2551344"/>
                <a:chOff x="6409644" y="2190754"/>
                <a:chExt cx="2626852" cy="2551344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6409644" y="2668382"/>
                  <a:ext cx="1114684" cy="1569660"/>
                </a:xfrm>
                <a:prstGeom prst="rect">
                  <a:avLst/>
                </a:prstGeom>
                <a:noFill/>
                <a:ln w="57150">
                  <a:solidFill>
                    <a:srgbClr val="002060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algn="ctr" rtl="0">
                    <a:lnSpc>
                      <a:spcPct val="150000"/>
                    </a:lnSpc>
                  </a:pPr>
                  <a:r>
                    <a:rPr lang="en-US" sz="1600" b="1" dirty="0" smtClean="0">
                      <a:solidFill>
                        <a:srgbClr val="7030A0"/>
                      </a:solidFill>
                      <a:latin typeface="Segoe Print" panose="02000600000000000000" pitchFamily="2" charset="0"/>
                    </a:rPr>
                    <a:t>MIX signal with pump</a:t>
                  </a:r>
                  <a:endParaRPr lang="he-IL" sz="1600" dirty="0">
                    <a:solidFill>
                      <a:srgbClr val="7030A0"/>
                    </a:solidFill>
                    <a:latin typeface="Segoe Print" panose="02000600000000000000" pitchFamily="2" charset="0"/>
                  </a:endParaRPr>
                </a:p>
              </p:txBody>
            </p:sp>
            <p:cxnSp>
              <p:nvCxnSpPr>
                <p:cNvPr id="36" name="מחבר חץ ישר 35"/>
                <p:cNvCxnSpPr/>
                <p:nvPr/>
              </p:nvCxnSpPr>
              <p:spPr>
                <a:xfrm>
                  <a:off x="8460432" y="2190754"/>
                  <a:ext cx="18722" cy="2551344"/>
                </a:xfrm>
                <a:prstGeom prst="straightConnector1">
                  <a:avLst/>
                </a:prstGeom>
                <a:ln w="117475" cmpd="dbl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7921812" y="2869890"/>
                  <a:ext cx="1114684" cy="1169551"/>
                </a:xfrm>
                <a:prstGeom prst="rect">
                  <a:avLst/>
                </a:prstGeom>
                <a:solidFill>
                  <a:schemeClr val="bg1">
                    <a:alpha val="65000"/>
                  </a:schemeClr>
                </a:solidFill>
                <a:ln w="57150">
                  <a:solidFill>
                    <a:srgbClr val="002060"/>
                  </a:solidFill>
                  <a:prstDash val="sysDot"/>
                </a:ln>
              </p:spPr>
              <p:txBody>
                <a:bodyPr wrap="square" rtlCol="1">
                  <a:spAutoFit/>
                </a:bodyPr>
                <a:lstStyle/>
                <a:p>
                  <a:pPr algn="ctr" rtl="0">
                    <a:lnSpc>
                      <a:spcPct val="150000"/>
                    </a:lnSpc>
                  </a:pPr>
                  <a:r>
                    <a:rPr lang="en-US" sz="1600" b="1" dirty="0" smtClean="0">
                      <a:solidFill>
                        <a:srgbClr val="7030A0"/>
                      </a:solidFill>
                      <a:latin typeface="Segoe Print" panose="02000600000000000000" pitchFamily="2" charset="0"/>
                    </a:rPr>
                    <a:t>(MIX idler with DC)</a:t>
                  </a:r>
                  <a:endParaRPr lang="he-IL" sz="1600" dirty="0">
                    <a:solidFill>
                      <a:srgbClr val="7030A0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</p:grpSp>
      </p:grpSp>
      <p:sp>
        <p:nvSpPr>
          <p:cNvPr id="24" name="Rectangle 58"/>
          <p:cNvSpPr txBox="1">
            <a:spLocks noChangeArrowheads="1"/>
          </p:cNvSpPr>
          <p:nvPr/>
        </p:nvSpPr>
        <p:spPr>
          <a:xfrm>
            <a:off x="791580" y="0"/>
            <a:ext cx="4752528" cy="70046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sz="4000" dirty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Optical experiment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69089" y="3112282"/>
            <a:ext cx="3212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Phys. Rev. Lett.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629-632 (1993).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Frustrated Two-Photon Creation via Interference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(Herzog, Rarity,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Weinfurt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Zeilinger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17133" y="4150227"/>
            <a:ext cx="28443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Phys. Rev. A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4033 (1986)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SU2-and-SU11-Interferometers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Yurke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McCall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Klauder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מציין מיקום תוכן 2"/>
          <p:cNvSpPr txBox="1">
            <a:spLocks/>
          </p:cNvSpPr>
          <p:nvPr/>
        </p:nvSpPr>
        <p:spPr>
          <a:xfrm>
            <a:off x="532755" y="3133484"/>
            <a:ext cx="8136904" cy="5475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r" rtl="1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rtl="1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dirty="0" smtClean="0"/>
              <a:t>An equivalent Mach-Zehnder interferometer </a:t>
            </a:r>
            <a:r>
              <a:rPr lang="en-US" b="1" dirty="0" smtClean="0"/>
              <a:t>for Bi-photons:</a:t>
            </a:r>
            <a:endParaRPr lang="he-IL" b="1" dirty="0"/>
          </a:p>
        </p:txBody>
      </p:sp>
      <p:sp>
        <p:nvSpPr>
          <p:cNvPr id="32" name="פחית 49"/>
          <p:cNvSpPr/>
          <p:nvPr/>
        </p:nvSpPr>
        <p:spPr>
          <a:xfrm rot="5400000">
            <a:off x="1673920" y="1771130"/>
            <a:ext cx="144016" cy="648072"/>
          </a:xfrm>
          <a:prstGeom prst="can">
            <a:avLst>
              <a:gd name="adj" fmla="val 44033"/>
            </a:avLst>
          </a:prstGeom>
          <a:solidFill>
            <a:srgbClr val="B32C16"/>
          </a:solidFill>
          <a:ln w="25400" cap="flat" cmpd="sng" algn="ctr">
            <a:solidFill>
              <a:srgbClr val="B32C1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33" name="פחית 50"/>
          <p:cNvSpPr/>
          <p:nvPr/>
        </p:nvSpPr>
        <p:spPr>
          <a:xfrm rot="5400000">
            <a:off x="2431950" y="1281261"/>
            <a:ext cx="540000" cy="1620000"/>
          </a:xfrm>
          <a:prstGeom prst="can">
            <a:avLst>
              <a:gd name="adj" fmla="val 39090"/>
            </a:avLst>
          </a:prstGeom>
          <a:gradFill rotWithShape="1">
            <a:gsLst>
              <a:gs pos="0">
                <a:srgbClr val="777C84">
                  <a:shade val="63000"/>
                  <a:satMod val="165000"/>
                </a:srgbClr>
              </a:gs>
              <a:gs pos="30000">
                <a:srgbClr val="777C84">
                  <a:shade val="58000"/>
                  <a:satMod val="165000"/>
                </a:srgbClr>
              </a:gs>
              <a:gs pos="75000">
                <a:srgbClr val="777C84">
                  <a:shade val="30000"/>
                  <a:satMod val="175000"/>
                </a:srgbClr>
              </a:gs>
              <a:gs pos="100000">
                <a:srgbClr val="777C84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  <a:reflection blurRad="6350" stA="50000" endA="300" endPos="55000" dir="5400000" sy="-100000" algn="bl" rotWithShape="0"/>
          </a:effectLst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34" name="פחית 51"/>
          <p:cNvSpPr/>
          <p:nvPr/>
        </p:nvSpPr>
        <p:spPr>
          <a:xfrm rot="5400000">
            <a:off x="3879181" y="1533394"/>
            <a:ext cx="131728" cy="1128024"/>
          </a:xfrm>
          <a:prstGeom prst="can">
            <a:avLst>
              <a:gd name="adj" fmla="val 44033"/>
            </a:avLst>
          </a:prstGeom>
          <a:solidFill>
            <a:srgbClr val="B32C16"/>
          </a:solidFill>
          <a:ln w="25400" cap="flat" cmpd="sng" algn="ctr">
            <a:solidFill>
              <a:srgbClr val="B32C1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35" name="קוביה 52"/>
          <p:cNvSpPr/>
          <p:nvPr/>
        </p:nvSpPr>
        <p:spPr>
          <a:xfrm>
            <a:off x="4421187" y="1779107"/>
            <a:ext cx="180020" cy="624307"/>
          </a:xfrm>
          <a:prstGeom prst="cube">
            <a:avLst>
              <a:gd name="adj" fmla="val 66918"/>
            </a:avLst>
          </a:prstGeom>
          <a:solidFill>
            <a:sysClr val="window" lastClr="FFFFFF"/>
          </a:solidFill>
          <a:ln w="25400" cap="flat" cmpd="sng" algn="ctr">
            <a:solidFill>
              <a:srgbClr val="777C84"/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36" name="פחית 53"/>
          <p:cNvSpPr/>
          <p:nvPr/>
        </p:nvSpPr>
        <p:spPr>
          <a:xfrm rot="5400000">
            <a:off x="4980708" y="1555562"/>
            <a:ext cx="144018" cy="1079209"/>
          </a:xfrm>
          <a:prstGeom prst="can">
            <a:avLst>
              <a:gd name="adj" fmla="val 44033"/>
            </a:avLst>
          </a:prstGeom>
          <a:solidFill>
            <a:srgbClr val="B32C16"/>
          </a:solidFill>
          <a:ln w="25400" cap="flat" cmpd="sng" algn="ctr">
            <a:solidFill>
              <a:srgbClr val="B32C1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37" name="פחית 54"/>
          <p:cNvSpPr/>
          <p:nvPr/>
        </p:nvSpPr>
        <p:spPr>
          <a:xfrm rot="5400000">
            <a:off x="5993484" y="1281261"/>
            <a:ext cx="540000" cy="1620000"/>
          </a:xfrm>
          <a:prstGeom prst="can">
            <a:avLst>
              <a:gd name="adj" fmla="val 39090"/>
            </a:avLst>
          </a:prstGeom>
          <a:gradFill rotWithShape="1">
            <a:gsLst>
              <a:gs pos="0">
                <a:srgbClr val="777C84">
                  <a:shade val="63000"/>
                  <a:satMod val="165000"/>
                </a:srgbClr>
              </a:gs>
              <a:gs pos="30000">
                <a:srgbClr val="777C84">
                  <a:shade val="58000"/>
                  <a:satMod val="165000"/>
                </a:srgbClr>
              </a:gs>
              <a:gs pos="75000">
                <a:srgbClr val="777C84">
                  <a:shade val="30000"/>
                  <a:satMod val="175000"/>
                </a:srgbClr>
              </a:gs>
              <a:gs pos="100000">
                <a:srgbClr val="777C84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  <a:reflection blurRad="6350" stA="50000" endA="300" endPos="55000" dir="5400000" sy="-100000" algn="bl" rotWithShape="0"/>
          </a:effectLst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38" name="פחית 55"/>
          <p:cNvSpPr/>
          <p:nvPr/>
        </p:nvSpPr>
        <p:spPr>
          <a:xfrm rot="5400000">
            <a:off x="7146286" y="1857234"/>
            <a:ext cx="144016" cy="468052"/>
          </a:xfrm>
          <a:prstGeom prst="can">
            <a:avLst>
              <a:gd name="adj" fmla="val 44033"/>
            </a:avLst>
          </a:prstGeom>
          <a:solidFill>
            <a:srgbClr val="B32C16"/>
          </a:solidFill>
          <a:ln w="25400" cap="flat" cmpd="sng" algn="ctr">
            <a:solidFill>
              <a:srgbClr val="B32C1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cxnSp>
        <p:nvCxnSpPr>
          <p:cNvPr id="39" name="מחבר חץ ישר 7"/>
          <p:cNvCxnSpPr>
            <a:endCxn id="48" idx="0"/>
          </p:cNvCxnSpPr>
          <p:nvPr/>
        </p:nvCxnSpPr>
        <p:spPr>
          <a:xfrm>
            <a:off x="1355827" y="4365104"/>
            <a:ext cx="3236315" cy="1538457"/>
          </a:xfrm>
          <a:prstGeom prst="straightConnector1">
            <a:avLst/>
          </a:prstGeom>
          <a:noFill/>
          <a:ln w="57150" cap="flat" cmpd="sng" algn="ctr">
            <a:solidFill>
              <a:srgbClr val="B32C16"/>
            </a:solidFill>
            <a:prstDash val="solid"/>
            <a:tailEnd type="arrow" w="sm" len="sm"/>
          </a:ln>
          <a:effectLst/>
        </p:spPr>
      </p:cxnSp>
      <p:cxnSp>
        <p:nvCxnSpPr>
          <p:cNvPr id="40" name="מחבר חץ ישר 77"/>
          <p:cNvCxnSpPr/>
          <p:nvPr/>
        </p:nvCxnSpPr>
        <p:spPr>
          <a:xfrm>
            <a:off x="4576045" y="4365104"/>
            <a:ext cx="3236315" cy="1538457"/>
          </a:xfrm>
          <a:prstGeom prst="straightConnector1">
            <a:avLst/>
          </a:prstGeom>
          <a:noFill/>
          <a:ln w="57150" cap="flat" cmpd="sng" algn="ctr">
            <a:solidFill>
              <a:srgbClr val="7598D9"/>
            </a:solidFill>
            <a:prstDash val="solid"/>
            <a:tailEnd type="arrow" w="sm" len="sm"/>
          </a:ln>
          <a:effectLst/>
        </p:spPr>
      </p:cxnSp>
      <p:cxnSp>
        <p:nvCxnSpPr>
          <p:cNvPr id="41" name="מחבר חץ ישר 78"/>
          <p:cNvCxnSpPr/>
          <p:nvPr/>
        </p:nvCxnSpPr>
        <p:spPr>
          <a:xfrm flipV="1">
            <a:off x="2723979" y="4365105"/>
            <a:ext cx="1868163" cy="882195"/>
          </a:xfrm>
          <a:prstGeom prst="straightConnector1">
            <a:avLst/>
          </a:prstGeom>
          <a:noFill/>
          <a:ln w="57150" cap="flat" cmpd="sng" algn="ctr">
            <a:solidFill>
              <a:srgbClr val="7598D9"/>
            </a:solidFill>
            <a:prstDash val="solid"/>
            <a:tailEnd type="arrow" w="sm" len="sm"/>
          </a:ln>
          <a:effectLst/>
        </p:spPr>
      </p:cxnSp>
      <p:cxnSp>
        <p:nvCxnSpPr>
          <p:cNvPr id="42" name="מחבר חץ ישר 79"/>
          <p:cNvCxnSpPr/>
          <p:nvPr/>
        </p:nvCxnSpPr>
        <p:spPr>
          <a:xfrm rot="10800000" flipH="1">
            <a:off x="4524067" y="4387963"/>
            <a:ext cx="3236315" cy="1538457"/>
          </a:xfrm>
          <a:prstGeom prst="straightConnector1">
            <a:avLst/>
          </a:prstGeom>
          <a:noFill/>
          <a:ln w="57150" cap="flat" cmpd="sng" algn="ctr">
            <a:solidFill>
              <a:srgbClr val="B32C16"/>
            </a:solidFill>
            <a:prstDash val="solid"/>
            <a:tailEnd type="arrow" w="sm" len="sm"/>
          </a:ln>
          <a:effectLst/>
        </p:spPr>
      </p:cxnSp>
      <p:sp>
        <p:nvSpPr>
          <p:cNvPr id="43" name="מלבן מעוגל 4"/>
          <p:cNvSpPr/>
          <p:nvPr/>
        </p:nvSpPr>
        <p:spPr>
          <a:xfrm>
            <a:off x="2435947" y="5031276"/>
            <a:ext cx="1080120" cy="216024"/>
          </a:xfrm>
          <a:prstGeom prst="round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28575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 w="381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44" name="מלבן מעוגל 22"/>
          <p:cNvSpPr/>
          <p:nvPr/>
        </p:nvSpPr>
        <p:spPr>
          <a:xfrm>
            <a:off x="5676307" y="5031276"/>
            <a:ext cx="1080120" cy="216024"/>
          </a:xfrm>
          <a:prstGeom prst="round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28575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 w="381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cxnSp>
        <p:nvCxnSpPr>
          <p:cNvPr id="45" name="מחבר חץ ישר 80"/>
          <p:cNvCxnSpPr/>
          <p:nvPr/>
        </p:nvCxnSpPr>
        <p:spPr>
          <a:xfrm flipV="1">
            <a:off x="1355827" y="5247300"/>
            <a:ext cx="1413111" cy="656261"/>
          </a:xfrm>
          <a:prstGeom prst="straightConnector1">
            <a:avLst/>
          </a:prstGeom>
          <a:noFill/>
          <a:ln w="57150" cap="flat" cmpd="sng" algn="ctr">
            <a:solidFill>
              <a:srgbClr val="7598D9"/>
            </a:solidFill>
            <a:prstDash val="sysDash"/>
            <a:tailEnd type="arrow" w="sm" len="sm"/>
          </a:ln>
          <a:effectLst/>
        </p:spPr>
      </p:cxnSp>
      <p:sp>
        <p:nvSpPr>
          <p:cNvPr id="46" name="מלבן 5"/>
          <p:cNvSpPr/>
          <p:nvPr/>
        </p:nvSpPr>
        <p:spPr>
          <a:xfrm>
            <a:off x="4216015" y="4293096"/>
            <a:ext cx="728170" cy="4571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77C84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48" name="מלבן 76"/>
          <p:cNvSpPr/>
          <p:nvPr/>
        </p:nvSpPr>
        <p:spPr>
          <a:xfrm>
            <a:off x="4228057" y="5903561"/>
            <a:ext cx="728170" cy="4571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77C84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1879" y="4364614"/>
            <a:ext cx="16089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prstClr val="black"/>
                </a:solidFill>
                <a:latin typeface="Century Schoolbook"/>
              </a:rPr>
              <a:t>Two Photon BS</a:t>
            </a:r>
            <a:endParaRPr kumimoji="0" lang="he-IL" sz="1800" dirty="0">
              <a:solidFill>
                <a:prstClr val="black"/>
              </a:solidFill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71519" y="4364615"/>
            <a:ext cx="16089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prstClr val="black"/>
                </a:solidFill>
                <a:latin typeface="Century Schoolbook"/>
              </a:rPr>
              <a:t>Two Photon BS</a:t>
            </a:r>
            <a:endParaRPr kumimoji="0" lang="he-IL" sz="1800" dirty="0">
              <a:solidFill>
                <a:prstClr val="black"/>
              </a:solidFill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58" name="מלבן מעוגל 13"/>
          <p:cNvSpPr/>
          <p:nvPr/>
        </p:nvSpPr>
        <p:spPr>
          <a:xfrm rot="20069823">
            <a:off x="5169680" y="5256779"/>
            <a:ext cx="141280" cy="644755"/>
          </a:xfrm>
          <a:prstGeom prst="roundRect">
            <a:avLst>
              <a:gd name="adj" fmla="val 29441"/>
            </a:avLst>
          </a:prstGeom>
          <a:solidFill>
            <a:srgbClr val="AEBAD5"/>
          </a:solidFill>
          <a:ln w="25400" cap="flat" cmpd="sng" algn="ctr">
            <a:solidFill>
              <a:srgbClr val="AEBAD5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23" name="Rectangle 58"/>
          <p:cNvSpPr>
            <a:spLocks noGrp="1" noChangeArrowheads="1"/>
          </p:cNvSpPr>
          <p:nvPr>
            <p:ph type="title" idx="4294967295"/>
          </p:nvPr>
        </p:nvSpPr>
        <p:spPr>
          <a:xfrm>
            <a:off x="892133" y="192176"/>
            <a:ext cx="7777162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Non linear Mach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Zehnder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4000" dirty="0">
              <a:solidFill>
                <a:srgbClr val="0070C0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3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 Box 284"/>
          <p:cNvSpPr txBox="1">
            <a:spLocks noChangeArrowheads="1"/>
          </p:cNvSpPr>
          <p:nvPr/>
        </p:nvSpPr>
        <p:spPr bwMode="auto">
          <a:xfrm>
            <a:off x="4031884" y="3651609"/>
            <a:ext cx="1480482" cy="7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 </a:t>
            </a: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power meter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40152" y="4113076"/>
            <a:ext cx="2988332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Measure of the 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two-photon purity </a:t>
            </a:r>
            <a:endParaRPr lang="he-IL" b="1" dirty="0" smtClean="0">
              <a:latin typeface="Comic Sans MS" pitchFamily="66" charset="0"/>
            </a:endParaRPr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809" y="3537012"/>
            <a:ext cx="4646315" cy="32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71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99709" name="AutoShape 29"/>
          <p:cNvSpPr>
            <a:spLocks noChangeAspect="1" noChangeArrowheads="1"/>
          </p:cNvSpPr>
          <p:nvPr/>
        </p:nvSpPr>
        <p:spPr bwMode="auto">
          <a:xfrm>
            <a:off x="1115616" y="404664"/>
            <a:ext cx="7685266" cy="288032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9" name="Rectangle 261"/>
          <p:cNvSpPr>
            <a:spLocks noChangeArrowheads="1"/>
          </p:cNvSpPr>
          <p:nvPr/>
        </p:nvSpPr>
        <p:spPr bwMode="auto">
          <a:xfrm rot="19927083" flipH="1">
            <a:off x="6312231" y="2600425"/>
            <a:ext cx="313541" cy="184208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10" name="Rectangle 262"/>
          <p:cNvSpPr>
            <a:spLocks noChangeArrowheads="1"/>
          </p:cNvSpPr>
          <p:nvPr/>
        </p:nvSpPr>
        <p:spPr bwMode="auto">
          <a:xfrm rot="1672917">
            <a:off x="3559738" y="2605760"/>
            <a:ext cx="313541" cy="184208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11" name="AutoShape 263"/>
          <p:cNvSpPr>
            <a:spLocks noChangeArrowheads="1"/>
          </p:cNvSpPr>
          <p:nvPr/>
        </p:nvSpPr>
        <p:spPr bwMode="auto">
          <a:xfrm rot="20289772">
            <a:off x="6692483" y="1661546"/>
            <a:ext cx="367410" cy="379919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12" name="Freeform 264"/>
          <p:cNvSpPr>
            <a:spLocks/>
          </p:cNvSpPr>
          <p:nvPr/>
        </p:nvSpPr>
        <p:spPr bwMode="auto">
          <a:xfrm>
            <a:off x="2489027" y="1794909"/>
            <a:ext cx="4377071" cy="1422656"/>
          </a:xfrm>
          <a:custGeom>
            <a:avLst/>
            <a:gdLst>
              <a:gd name="T0" fmla="*/ 0 w 4133"/>
              <a:gd name="T1" fmla="*/ 0 h 1344"/>
              <a:gd name="T2" fmla="*/ 544830 w 4133"/>
              <a:gd name="T3" fmla="*/ 0 h 1344"/>
              <a:gd name="T4" fmla="*/ 989965 w 4133"/>
              <a:gd name="T5" fmla="*/ 658495 h 1344"/>
              <a:gd name="T6" fmla="*/ 509905 w 4133"/>
              <a:gd name="T7" fmla="*/ 392430 h 1344"/>
              <a:gd name="T8" fmla="*/ 2624455 w 4133"/>
              <a:gd name="T9" fmla="*/ 392430 h 1344"/>
              <a:gd name="T10" fmla="*/ 1741805 w 4133"/>
              <a:gd name="T11" fmla="*/ 853440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33" h="1344">
                <a:moveTo>
                  <a:pt x="0" y="0"/>
                </a:moveTo>
                <a:lnTo>
                  <a:pt x="858" y="0"/>
                </a:lnTo>
                <a:lnTo>
                  <a:pt x="1559" y="1037"/>
                </a:lnTo>
                <a:lnTo>
                  <a:pt x="803" y="618"/>
                </a:lnTo>
                <a:lnTo>
                  <a:pt x="4133" y="618"/>
                </a:lnTo>
                <a:lnTo>
                  <a:pt x="2743" y="1344"/>
                </a:ln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13" name="Arc 265"/>
          <p:cNvSpPr>
            <a:spLocks/>
          </p:cNvSpPr>
          <p:nvPr/>
        </p:nvSpPr>
        <p:spPr bwMode="auto">
          <a:xfrm flipH="1">
            <a:off x="3281220" y="2279686"/>
            <a:ext cx="281687" cy="398090"/>
          </a:xfrm>
          <a:custGeom>
            <a:avLst/>
            <a:gdLst>
              <a:gd name="T0" fmla="*/ 86105 w 21600"/>
              <a:gd name="T1" fmla="*/ 0 h 21600"/>
              <a:gd name="T2" fmla="*/ 168910 w 21600"/>
              <a:gd name="T3" fmla="*/ 238760 h 21600"/>
              <a:gd name="T4" fmla="*/ 0 w 21600"/>
              <a:gd name="T5" fmla="*/ 23876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11010" y="0"/>
                </a:moveTo>
                <a:cubicBezTo>
                  <a:pt x="17574" y="3889"/>
                  <a:pt x="21600" y="10953"/>
                  <a:pt x="21600" y="18583"/>
                </a:cubicBezTo>
              </a:path>
              <a:path w="21600" h="21600" stroke="0" extrusionOk="0">
                <a:moveTo>
                  <a:pt x="11010" y="0"/>
                </a:moveTo>
                <a:cubicBezTo>
                  <a:pt x="17574" y="3889"/>
                  <a:pt x="21600" y="10953"/>
                  <a:pt x="21600" y="18583"/>
                </a:cubicBezTo>
                <a:lnTo>
                  <a:pt x="0" y="18583"/>
                </a:lnTo>
                <a:lnTo>
                  <a:pt x="1101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14" name="Freeform 266"/>
          <p:cNvSpPr>
            <a:spLocks/>
          </p:cNvSpPr>
          <p:nvPr/>
        </p:nvSpPr>
        <p:spPr bwMode="auto">
          <a:xfrm>
            <a:off x="3328918" y="1767403"/>
            <a:ext cx="3537180" cy="1178100"/>
          </a:xfrm>
          <a:custGeom>
            <a:avLst/>
            <a:gdLst>
              <a:gd name="T0" fmla="*/ 2120900 w 3340"/>
              <a:gd name="T1" fmla="*/ 0 h 1113"/>
              <a:gd name="T2" fmla="*/ 1634490 w 3340"/>
              <a:gd name="T3" fmla="*/ 706755 h 1113"/>
              <a:gd name="T4" fmla="*/ 2114550 w 3340"/>
              <a:gd name="T5" fmla="*/ 440690 h 1113"/>
              <a:gd name="T6" fmla="*/ 0 w 3340"/>
              <a:gd name="T7" fmla="*/ 440690 h 1113"/>
              <a:gd name="T8" fmla="*/ 226695 w 3340"/>
              <a:gd name="T9" fmla="*/ 577850 h 1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40" h="1113">
                <a:moveTo>
                  <a:pt x="3340" y="0"/>
                </a:moveTo>
                <a:lnTo>
                  <a:pt x="2574" y="1113"/>
                </a:lnTo>
                <a:lnTo>
                  <a:pt x="3330" y="694"/>
                </a:lnTo>
                <a:lnTo>
                  <a:pt x="0" y="694"/>
                </a:lnTo>
                <a:lnTo>
                  <a:pt x="357" y="91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lg"/>
            <a:tailEnd type="non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15" name="Arc 267"/>
          <p:cNvSpPr>
            <a:spLocks/>
          </p:cNvSpPr>
          <p:nvPr/>
        </p:nvSpPr>
        <p:spPr bwMode="auto">
          <a:xfrm rot="1640370" flipV="1">
            <a:off x="3906134" y="2671441"/>
            <a:ext cx="281687" cy="397924"/>
          </a:xfrm>
          <a:custGeom>
            <a:avLst/>
            <a:gdLst>
              <a:gd name="T0" fmla="*/ 86105 w 21600"/>
              <a:gd name="T1" fmla="*/ 0 h 21600"/>
              <a:gd name="T2" fmla="*/ 168910 w 21600"/>
              <a:gd name="T3" fmla="*/ 238760 h 21600"/>
              <a:gd name="T4" fmla="*/ 0 w 21600"/>
              <a:gd name="T5" fmla="*/ 23876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11010" y="0"/>
                </a:moveTo>
                <a:cubicBezTo>
                  <a:pt x="17574" y="3889"/>
                  <a:pt x="21600" y="10953"/>
                  <a:pt x="21600" y="18583"/>
                </a:cubicBezTo>
              </a:path>
              <a:path w="21600" h="21600" stroke="0" extrusionOk="0">
                <a:moveTo>
                  <a:pt x="11010" y="0"/>
                </a:moveTo>
                <a:cubicBezTo>
                  <a:pt x="17574" y="3889"/>
                  <a:pt x="21600" y="10953"/>
                  <a:pt x="21600" y="18583"/>
                </a:cubicBezTo>
                <a:lnTo>
                  <a:pt x="0" y="18583"/>
                </a:lnTo>
                <a:lnTo>
                  <a:pt x="1101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grpSp>
        <p:nvGrpSpPr>
          <p:cNvPr id="2" name="Group 268"/>
          <p:cNvGrpSpPr>
            <a:grpSpLocks/>
          </p:cNvGrpSpPr>
          <p:nvPr/>
        </p:nvGrpSpPr>
        <p:grpSpPr bwMode="auto">
          <a:xfrm flipH="1">
            <a:off x="5996688" y="2286020"/>
            <a:ext cx="906435" cy="789679"/>
            <a:chOff x="5837" y="3690"/>
            <a:chExt cx="856" cy="746"/>
          </a:xfrm>
        </p:grpSpPr>
        <p:sp>
          <p:nvSpPr>
            <p:cNvPr id="17" name="Arc 269"/>
            <p:cNvSpPr>
              <a:spLocks/>
            </p:cNvSpPr>
            <p:nvPr/>
          </p:nvSpPr>
          <p:spPr bwMode="auto">
            <a:xfrm flipH="1">
              <a:off x="5837" y="3690"/>
              <a:ext cx="266" cy="376"/>
            </a:xfrm>
            <a:custGeom>
              <a:avLst/>
              <a:gdLst>
                <a:gd name="T0" fmla="*/ 136 w 21600"/>
                <a:gd name="T1" fmla="*/ 0 h 21600"/>
                <a:gd name="T2" fmla="*/ 266 w 21600"/>
                <a:gd name="T3" fmla="*/ 376 h 21600"/>
                <a:gd name="T4" fmla="*/ 0 w 21600"/>
                <a:gd name="T5" fmla="*/ 37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1010" y="0"/>
                  </a:moveTo>
                  <a:cubicBezTo>
                    <a:pt x="17574" y="3889"/>
                    <a:pt x="21600" y="10953"/>
                    <a:pt x="21600" y="18583"/>
                  </a:cubicBezTo>
                </a:path>
                <a:path w="21600" h="21600" stroke="0" extrusionOk="0">
                  <a:moveTo>
                    <a:pt x="11010" y="0"/>
                  </a:moveTo>
                  <a:cubicBezTo>
                    <a:pt x="17574" y="3889"/>
                    <a:pt x="21600" y="10953"/>
                    <a:pt x="21600" y="18583"/>
                  </a:cubicBezTo>
                  <a:lnTo>
                    <a:pt x="0" y="18583"/>
                  </a:lnTo>
                  <a:lnTo>
                    <a:pt x="1101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e-IL" sz="4800"/>
            </a:p>
          </p:txBody>
        </p:sp>
        <p:sp>
          <p:nvSpPr>
            <p:cNvPr id="18" name="Arc 270"/>
            <p:cNvSpPr>
              <a:spLocks/>
            </p:cNvSpPr>
            <p:nvPr/>
          </p:nvSpPr>
          <p:spPr bwMode="auto">
            <a:xfrm rot="1640370" flipV="1">
              <a:off x="6427" y="4060"/>
              <a:ext cx="266" cy="376"/>
            </a:xfrm>
            <a:custGeom>
              <a:avLst/>
              <a:gdLst>
                <a:gd name="T0" fmla="*/ 136 w 21600"/>
                <a:gd name="T1" fmla="*/ 0 h 21600"/>
                <a:gd name="T2" fmla="*/ 266 w 21600"/>
                <a:gd name="T3" fmla="*/ 376 h 21600"/>
                <a:gd name="T4" fmla="*/ 0 w 21600"/>
                <a:gd name="T5" fmla="*/ 37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1010" y="0"/>
                  </a:moveTo>
                  <a:cubicBezTo>
                    <a:pt x="17574" y="3889"/>
                    <a:pt x="21600" y="10953"/>
                    <a:pt x="21600" y="18583"/>
                  </a:cubicBezTo>
                </a:path>
                <a:path w="21600" h="21600" stroke="0" extrusionOk="0">
                  <a:moveTo>
                    <a:pt x="11010" y="0"/>
                  </a:moveTo>
                  <a:cubicBezTo>
                    <a:pt x="17574" y="3889"/>
                    <a:pt x="21600" y="10953"/>
                    <a:pt x="21600" y="18583"/>
                  </a:cubicBezTo>
                  <a:lnTo>
                    <a:pt x="0" y="18583"/>
                  </a:lnTo>
                  <a:lnTo>
                    <a:pt x="1101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e-IL" sz="4800"/>
            </a:p>
          </p:txBody>
        </p:sp>
      </p:grpSp>
      <p:sp>
        <p:nvSpPr>
          <p:cNvPr id="19" name="AutoShape 271"/>
          <p:cNvSpPr>
            <a:spLocks noChangeArrowheads="1"/>
          </p:cNvSpPr>
          <p:nvPr/>
        </p:nvSpPr>
        <p:spPr bwMode="auto">
          <a:xfrm rot="16200000">
            <a:off x="7160508" y="1297248"/>
            <a:ext cx="220217" cy="9848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20" name="Rectangle 272"/>
          <p:cNvSpPr>
            <a:spLocks noChangeAspect="1" noChangeArrowheads="1"/>
          </p:cNvSpPr>
          <p:nvPr/>
        </p:nvSpPr>
        <p:spPr bwMode="auto">
          <a:xfrm>
            <a:off x="7763027" y="1457166"/>
            <a:ext cx="1037855" cy="670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CCD camera</a:t>
            </a:r>
            <a:endParaRPr kumimoji="0" lang="ar-SA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273"/>
          <p:cNvSpPr>
            <a:spLocks noChangeShapeType="1"/>
          </p:cNvSpPr>
          <p:nvPr/>
        </p:nvSpPr>
        <p:spPr bwMode="auto">
          <a:xfrm>
            <a:off x="3328918" y="2502069"/>
            <a:ext cx="1001" cy="10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22" name="AutoShape 274"/>
          <p:cNvSpPr>
            <a:spLocks noChangeShapeType="1"/>
          </p:cNvSpPr>
          <p:nvPr/>
        </p:nvSpPr>
        <p:spPr bwMode="auto">
          <a:xfrm>
            <a:off x="3426316" y="1839419"/>
            <a:ext cx="274349" cy="404258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23" name="AutoShape 275"/>
          <p:cNvSpPr>
            <a:spLocks noChangeShapeType="1"/>
          </p:cNvSpPr>
          <p:nvPr/>
        </p:nvSpPr>
        <p:spPr bwMode="auto">
          <a:xfrm flipV="1">
            <a:off x="4148628" y="2496735"/>
            <a:ext cx="816542" cy="633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24" name="AutoShape 276"/>
          <p:cNvSpPr>
            <a:spLocks noChangeShapeType="1"/>
          </p:cNvSpPr>
          <p:nvPr/>
        </p:nvSpPr>
        <p:spPr bwMode="auto">
          <a:xfrm flipV="1">
            <a:off x="3998195" y="2437388"/>
            <a:ext cx="816542" cy="6335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25" name="Text Box 277"/>
          <p:cNvSpPr txBox="1">
            <a:spLocks noChangeArrowheads="1"/>
          </p:cNvSpPr>
          <p:nvPr/>
        </p:nvSpPr>
        <p:spPr bwMode="auto">
          <a:xfrm>
            <a:off x="1125122" y="1459333"/>
            <a:ext cx="1363905" cy="7134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 laser (880nm</a:t>
            </a:r>
            <a:r>
              <a:rPr kumimoji="0" lang="en-US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78"/>
          <p:cNvSpPr>
            <a:spLocks noChangeShapeType="1"/>
          </p:cNvSpPr>
          <p:nvPr/>
        </p:nvSpPr>
        <p:spPr bwMode="auto">
          <a:xfrm>
            <a:off x="3183822" y="1689052"/>
            <a:ext cx="487157" cy="20538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27" name="AutoShape 279"/>
          <p:cNvSpPr>
            <a:spLocks noChangeShapeType="1"/>
          </p:cNvSpPr>
          <p:nvPr/>
        </p:nvSpPr>
        <p:spPr bwMode="auto">
          <a:xfrm>
            <a:off x="2942328" y="1472003"/>
            <a:ext cx="1167" cy="58229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28" name="Text Box 280"/>
          <p:cNvSpPr txBox="1">
            <a:spLocks noChangeArrowheads="1"/>
          </p:cNvSpPr>
          <p:nvPr/>
        </p:nvSpPr>
        <p:spPr bwMode="auto">
          <a:xfrm>
            <a:off x="2735858" y="987226"/>
            <a:ext cx="389759" cy="4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81"/>
          <p:cNvSpPr txBox="1">
            <a:spLocks noChangeArrowheads="1"/>
          </p:cNvSpPr>
          <p:nvPr/>
        </p:nvSpPr>
        <p:spPr bwMode="auto">
          <a:xfrm>
            <a:off x="4824077" y="1635373"/>
            <a:ext cx="389759" cy="4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82"/>
          <p:cNvSpPr>
            <a:spLocks noChangeArrowheads="1"/>
          </p:cNvSpPr>
          <p:nvPr/>
        </p:nvSpPr>
        <p:spPr bwMode="auto">
          <a:xfrm rot="20191772">
            <a:off x="5151461" y="3060863"/>
            <a:ext cx="318878" cy="381086"/>
          </a:xfrm>
          <a:prstGeom prst="moon">
            <a:avLst>
              <a:gd name="adj" fmla="val 875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225" name="Text Box 285"/>
          <p:cNvSpPr txBox="1">
            <a:spLocks noChangeArrowheads="1"/>
          </p:cNvSpPr>
          <p:nvPr/>
        </p:nvSpPr>
        <p:spPr bwMode="auto">
          <a:xfrm>
            <a:off x="2797232" y="2764462"/>
            <a:ext cx="1123746" cy="42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Crystal 1</a:t>
            </a:r>
            <a:endParaRPr kumimoji="0" lang="ar-SA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Text Box 286"/>
          <p:cNvSpPr txBox="1">
            <a:spLocks noChangeArrowheads="1"/>
          </p:cNvSpPr>
          <p:nvPr/>
        </p:nvSpPr>
        <p:spPr bwMode="auto">
          <a:xfrm>
            <a:off x="6347254" y="2748625"/>
            <a:ext cx="1123579" cy="42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Crystal 2</a:t>
            </a:r>
            <a:endParaRPr kumimoji="0" lang="ar-SA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AutoShape 287"/>
          <p:cNvSpPr>
            <a:spLocks noChangeShapeType="1"/>
          </p:cNvSpPr>
          <p:nvPr/>
        </p:nvSpPr>
        <p:spPr bwMode="auto">
          <a:xfrm>
            <a:off x="5018039" y="2153824"/>
            <a:ext cx="1167" cy="582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sz="4800"/>
          </a:p>
        </p:txBody>
      </p:sp>
      <p:sp>
        <p:nvSpPr>
          <p:cNvPr id="94" name="TextBox 93"/>
          <p:cNvSpPr txBox="1"/>
          <p:nvPr/>
        </p:nvSpPr>
        <p:spPr>
          <a:xfrm>
            <a:off x="71500" y="4238590"/>
            <a:ext cx="639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 smtClean="0">
                <a:latin typeface="Comic Sans MS" pitchFamily="66" charset="0"/>
              </a:rPr>
              <a:t>A</a:t>
            </a:r>
            <a:endParaRPr lang="he-IL" dirty="0" smtClean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500" y="5426722"/>
            <a:ext cx="495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 smtClean="0">
                <a:latin typeface="Comic Sans MS" pitchFamily="66" charset="0"/>
              </a:rPr>
              <a:t>B</a:t>
            </a:r>
            <a:endParaRPr lang="he-IL" dirty="0" smtClean="0">
              <a:latin typeface="Comic Sans MS" pitchFamily="66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503548" y="4094574"/>
            <a:ext cx="1044116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56358" y="5678750"/>
            <a:ext cx="936104" cy="108012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0152" y="5409220"/>
            <a:ext cx="2988332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SPEED !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Full flux detected</a:t>
            </a:r>
            <a:endParaRPr lang="he-IL" b="1" dirty="0" smtClean="0">
              <a:latin typeface="Comic Sans MS" pitchFamily="66" charset="0"/>
            </a:endParaRPr>
          </a:p>
        </p:txBody>
      </p:sp>
      <p:sp>
        <p:nvSpPr>
          <p:cNvPr id="38" name="Rectangle 58"/>
          <p:cNvSpPr txBox="1">
            <a:spLocks noChangeArrowheads="1"/>
          </p:cNvSpPr>
          <p:nvPr/>
        </p:nvSpPr>
        <p:spPr>
          <a:xfrm>
            <a:off x="613375" y="-25"/>
            <a:ext cx="777716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sz="4000" dirty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non-classical ?</a:t>
            </a:r>
          </a:p>
        </p:txBody>
      </p:sp>
    </p:spTree>
    <p:extLst>
      <p:ext uri="{BB962C8B-B14F-4D97-AF65-F5344CB8AC3E}">
        <p14:creationId xmlns:p14="http://schemas.microsoft.com/office/powerpoint/2010/main" val="38423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95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Now to FWM…</a:t>
            </a:r>
            <a:endParaRPr lang="en-US" dirty="0">
              <a:solidFill>
                <a:schemeClr val="tx2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Box 66"/>
          <p:cNvSpPr txBox="1">
            <a:spLocks noChangeArrowheads="1"/>
          </p:cNvSpPr>
          <p:nvPr/>
        </p:nvSpPr>
        <p:spPr bwMode="auto">
          <a:xfrm>
            <a:off x="1032321" y="1524000"/>
            <a:ext cx="2932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2800" u="sng" dirty="0" smtClean="0">
                <a:latin typeface="Comic Sans MS" pitchFamily="66" charset="0"/>
              </a:rPr>
              <a:t>Down conversion</a:t>
            </a:r>
            <a:endParaRPr lang="en-US" sz="2800" u="sng" dirty="0">
              <a:latin typeface="Comic Sans MS" pitchFamily="66" charset="0"/>
            </a:endParaRPr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3052192" y="4283075"/>
            <a:ext cx="1447800" cy="1103313"/>
            <a:chOff x="1680" y="2976"/>
            <a:chExt cx="912" cy="695"/>
          </a:xfrm>
        </p:grpSpPr>
        <p:sp>
          <p:nvSpPr>
            <p:cNvPr id="5" name="Line 67"/>
            <p:cNvSpPr>
              <a:spLocks noChangeShapeType="1"/>
            </p:cNvSpPr>
            <p:nvPr/>
          </p:nvSpPr>
          <p:spPr bwMode="auto">
            <a:xfrm>
              <a:off x="1776" y="3671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6" name="Line 68"/>
            <p:cNvSpPr>
              <a:spLocks noChangeShapeType="1"/>
            </p:cNvSpPr>
            <p:nvPr/>
          </p:nvSpPr>
          <p:spPr bwMode="auto">
            <a:xfrm>
              <a:off x="1776" y="2999"/>
              <a:ext cx="816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7" name="Line 69"/>
            <p:cNvSpPr>
              <a:spLocks noChangeShapeType="1"/>
            </p:cNvSpPr>
            <p:nvPr/>
          </p:nvSpPr>
          <p:spPr bwMode="auto">
            <a:xfrm flipV="1">
              <a:off x="2016" y="2999"/>
              <a:ext cx="0" cy="672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8" name="Line 70"/>
            <p:cNvSpPr>
              <a:spLocks noChangeShapeType="1"/>
            </p:cNvSpPr>
            <p:nvPr/>
          </p:nvSpPr>
          <p:spPr bwMode="auto">
            <a:xfrm>
              <a:off x="2208" y="3017"/>
              <a:ext cx="0" cy="24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>
              <a:off x="2208" y="3266"/>
              <a:ext cx="0" cy="38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graphicFrame>
          <p:nvGraphicFramePr>
            <p:cNvPr id="10" name="Object 72"/>
            <p:cNvGraphicFramePr>
              <a:graphicFrameLocks noChangeAspect="1"/>
            </p:cNvGraphicFramePr>
            <p:nvPr/>
          </p:nvGraphicFramePr>
          <p:xfrm>
            <a:off x="1680" y="3148"/>
            <a:ext cx="329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28" name="משוואה" r:id="rId3" imgW="203040" imgH="241200" progId="Equation.3">
                    <p:embed/>
                  </p:oleObj>
                </mc:Choice>
                <mc:Fallback>
                  <p:oleObj name="משוואה" r:id="rId3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148"/>
                          <a:ext cx="329" cy="3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3"/>
            <p:cNvGraphicFramePr>
              <a:graphicFrameLocks noChangeAspect="1"/>
            </p:cNvGraphicFramePr>
            <p:nvPr/>
          </p:nvGraphicFramePr>
          <p:xfrm>
            <a:off x="2256" y="2976"/>
            <a:ext cx="219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29" name="משוואה" r:id="rId5" imgW="190440" imgH="228600" progId="Equation.3">
                    <p:embed/>
                  </p:oleObj>
                </mc:Choice>
                <mc:Fallback>
                  <p:oleObj name="משוואה" r:id="rId5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19" cy="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74"/>
            <p:cNvGraphicFramePr>
              <a:graphicFrameLocks noChangeAspect="1"/>
            </p:cNvGraphicFramePr>
            <p:nvPr/>
          </p:nvGraphicFramePr>
          <p:xfrm>
            <a:off x="2256" y="3325"/>
            <a:ext cx="231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30" name="משוואה" r:id="rId7" imgW="177480" imgH="228600" progId="Equation.3">
                    <p:embed/>
                  </p:oleObj>
                </mc:Choice>
                <mc:Fallback>
                  <p:oleObj name="משוואה" r:id="rId7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3325"/>
                          <a:ext cx="231" cy="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1115616" y="4473116"/>
            <a:ext cx="17059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energy </a:t>
            </a:r>
          </a:p>
          <a:p>
            <a:r>
              <a:rPr lang="en-US" sz="2000" b="1" dirty="0">
                <a:latin typeface="Comic Sans MS" pitchFamily="66" charset="0"/>
              </a:rPr>
              <a:t>conservation</a:t>
            </a: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043608" y="5589240"/>
            <a:ext cx="2363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momentum </a:t>
            </a:r>
          </a:p>
          <a:p>
            <a:r>
              <a:rPr lang="en-US" sz="2000" b="1" dirty="0">
                <a:latin typeface="Comic Sans MS" pitchFamily="66" charset="0"/>
              </a:rPr>
              <a:t>conservation</a:t>
            </a:r>
          </a:p>
          <a:p>
            <a:r>
              <a:rPr lang="en-US" sz="2000" b="1" dirty="0">
                <a:latin typeface="Comic Sans MS" pitchFamily="66" charset="0"/>
              </a:rPr>
              <a:t>(phase matching)</a:t>
            </a:r>
          </a:p>
        </p:txBody>
      </p: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3167844" y="5545472"/>
            <a:ext cx="1501775" cy="1231900"/>
            <a:chOff x="4478" y="2496"/>
            <a:chExt cx="946" cy="776"/>
          </a:xfrm>
        </p:grpSpPr>
        <p:sp>
          <p:nvSpPr>
            <p:cNvPr id="16" name="Line 78"/>
            <p:cNvSpPr>
              <a:spLocks noChangeShapeType="1"/>
            </p:cNvSpPr>
            <p:nvPr/>
          </p:nvSpPr>
          <p:spPr bwMode="auto">
            <a:xfrm>
              <a:off x="4512" y="2928"/>
              <a:ext cx="912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17" name="Line 79"/>
            <p:cNvSpPr>
              <a:spLocks noChangeShapeType="1"/>
            </p:cNvSpPr>
            <p:nvPr/>
          </p:nvSpPr>
          <p:spPr bwMode="auto">
            <a:xfrm flipV="1">
              <a:off x="4512" y="2688"/>
              <a:ext cx="336" cy="19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18" name="Line 80"/>
            <p:cNvSpPr>
              <a:spLocks noChangeShapeType="1"/>
            </p:cNvSpPr>
            <p:nvPr/>
          </p:nvSpPr>
          <p:spPr bwMode="auto">
            <a:xfrm>
              <a:off x="4896" y="2688"/>
              <a:ext cx="462" cy="19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graphicFrame>
          <p:nvGraphicFramePr>
            <p:cNvPr id="19" name="Object 81"/>
            <p:cNvGraphicFramePr>
              <a:graphicFrameLocks noChangeAspect="1"/>
            </p:cNvGraphicFramePr>
            <p:nvPr/>
          </p:nvGraphicFramePr>
          <p:xfrm>
            <a:off x="4800" y="2928"/>
            <a:ext cx="288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31" name="משוואה" r:id="rId9" imgW="177480" imgH="266400" progId="Equation.3">
                    <p:embed/>
                  </p:oleObj>
                </mc:Choice>
                <mc:Fallback>
                  <p:oleObj name="משוואה" r:id="rId9" imgW="17748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928"/>
                          <a:ext cx="288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82"/>
            <p:cNvGraphicFramePr>
              <a:graphicFrameLocks noChangeAspect="1"/>
            </p:cNvGraphicFramePr>
            <p:nvPr/>
          </p:nvGraphicFramePr>
          <p:xfrm>
            <a:off x="4478" y="2507"/>
            <a:ext cx="190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32" name="משוואה" r:id="rId11" imgW="164880" imgH="253800" progId="Equation.3">
                    <p:embed/>
                  </p:oleObj>
                </mc:Choice>
                <mc:Fallback>
                  <p:oleObj name="משוואה" r:id="rId11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8" y="2507"/>
                          <a:ext cx="190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3"/>
            <p:cNvGraphicFramePr>
              <a:graphicFrameLocks noChangeAspect="1"/>
            </p:cNvGraphicFramePr>
            <p:nvPr/>
          </p:nvGraphicFramePr>
          <p:xfrm>
            <a:off x="5097" y="2496"/>
            <a:ext cx="176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33" name="משוואה" r:id="rId13" imgW="152280" imgH="253800" progId="Equation.3">
                    <p:embed/>
                  </p:oleObj>
                </mc:Choice>
                <mc:Fallback>
                  <p:oleObj name="משוואה" r:id="rId13" imgW="1522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7" y="2496"/>
                          <a:ext cx="176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091618" y="2775894"/>
            <a:ext cx="1309688" cy="762000"/>
          </a:xfrm>
          <a:prstGeom prst="rect">
            <a:avLst/>
          </a:prstGeom>
          <a:solidFill>
            <a:srgbClr val="FFFF5D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5D"/>
            </a:extrusionClr>
          </a:sp3d>
        </p:spPr>
        <p:txBody>
          <a:bodyPr wrap="none" anchor="ctr">
            <a:flatTx/>
          </a:bodyPr>
          <a:lstStyle/>
          <a:p>
            <a:endParaRPr lang="he-IL" sz="2000">
              <a:latin typeface="Comic Sans MS" pitchFamily="66" charset="0"/>
            </a:endParaRPr>
          </a:p>
        </p:txBody>
      </p:sp>
      <p:grpSp>
        <p:nvGrpSpPr>
          <p:cNvPr id="15" name="Group 72"/>
          <p:cNvGrpSpPr/>
          <p:nvPr/>
        </p:nvGrpSpPr>
        <p:grpSpPr>
          <a:xfrm>
            <a:off x="1181915" y="3080694"/>
            <a:ext cx="1671703" cy="228600"/>
            <a:chOff x="1181915" y="3080694"/>
            <a:chExt cx="1671703" cy="228600"/>
          </a:xfrm>
        </p:grpSpPr>
        <p:grpSp>
          <p:nvGrpSpPr>
            <p:cNvPr id="22" name="Group 71"/>
            <p:cNvGrpSpPr/>
            <p:nvPr/>
          </p:nvGrpSpPr>
          <p:grpSpPr>
            <a:xfrm>
              <a:off x="1181915" y="3080694"/>
              <a:ext cx="1508190" cy="228600"/>
              <a:chOff x="1685971" y="3152702"/>
              <a:chExt cx="1508190" cy="228600"/>
            </a:xfrm>
          </p:grpSpPr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2684396" y="3152702"/>
                <a:ext cx="509765" cy="215153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3333CC"/>
                </a:solidFill>
                <a:round/>
                <a:headEnd/>
                <a:tailEnd type="none" w="med" len="med"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2194263" y="3152702"/>
                <a:ext cx="505529" cy="213659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73" y="406"/>
                  </a:cxn>
                </a:cxnLst>
                <a:rect l="0" t="0" r="r" b="b"/>
                <a:pathLst>
                  <a:path w="1173" h="960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6" y="856"/>
                      <a:pt x="1040" y="908"/>
                    </a:cubicBezTo>
                    <a:cubicBezTo>
                      <a:pt x="1094" y="960"/>
                      <a:pt x="1145" y="511"/>
                      <a:pt x="1173" y="406"/>
                    </a:cubicBezTo>
                  </a:path>
                </a:pathLst>
              </a:custGeom>
              <a:noFill/>
              <a:ln w="28575" cmpd="sng">
                <a:solidFill>
                  <a:srgbClr val="33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1685971" y="3166149"/>
                <a:ext cx="509765" cy="215153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33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</p:grp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2691693" y="3190232"/>
              <a:ext cx="161925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</p:grp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1606116" y="2024844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non linear crystal</a:t>
            </a:r>
          </a:p>
        </p:txBody>
      </p:sp>
      <p:grpSp>
        <p:nvGrpSpPr>
          <p:cNvPr id="24" name="Group 59"/>
          <p:cNvGrpSpPr>
            <a:grpSpLocks/>
          </p:cNvGrpSpPr>
          <p:nvPr/>
        </p:nvGrpSpPr>
        <p:grpSpPr bwMode="auto">
          <a:xfrm rot="20271409">
            <a:off x="2920293" y="2550469"/>
            <a:ext cx="1687513" cy="228600"/>
            <a:chOff x="3151" y="1900"/>
            <a:chExt cx="1063" cy="221"/>
          </a:xfrm>
        </p:grpSpPr>
        <p:sp>
          <p:nvSpPr>
            <p:cNvPr id="35" name="Freeform 54"/>
            <p:cNvSpPr>
              <a:spLocks/>
            </p:cNvSpPr>
            <p:nvPr/>
          </p:nvSpPr>
          <p:spPr bwMode="auto">
            <a:xfrm rot="-155271">
              <a:off x="3790" y="1900"/>
              <a:ext cx="321" cy="181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84" y="428"/>
                </a:cxn>
              </a:cxnLst>
              <a:rect l="0" t="0" r="r" b="b"/>
              <a:pathLst>
                <a:path w="1184" h="964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4" y="852"/>
                    <a:pt x="1040" y="908"/>
                  </a:cubicBezTo>
                  <a:cubicBezTo>
                    <a:pt x="1096" y="964"/>
                    <a:pt x="1160" y="508"/>
                    <a:pt x="1184" y="428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 rot="-155271">
              <a:off x="3471" y="1914"/>
              <a:ext cx="319" cy="179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73" y="406"/>
                </a:cxn>
              </a:cxnLst>
              <a:rect l="0" t="0" r="r" b="b"/>
              <a:pathLst>
                <a:path w="1173" h="960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6" y="856"/>
                    <a:pt x="1040" y="908"/>
                  </a:cubicBezTo>
                  <a:cubicBezTo>
                    <a:pt x="1094" y="960"/>
                    <a:pt x="1145" y="511"/>
                    <a:pt x="1173" y="406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37" name="Freeform 56"/>
            <p:cNvSpPr>
              <a:spLocks/>
            </p:cNvSpPr>
            <p:nvPr/>
          </p:nvSpPr>
          <p:spPr bwMode="auto">
            <a:xfrm rot="-155271">
              <a:off x="3151" y="1940"/>
              <a:ext cx="321" cy="181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84" y="428"/>
                </a:cxn>
              </a:cxnLst>
              <a:rect l="0" t="0" r="r" b="b"/>
              <a:pathLst>
                <a:path w="1184" h="964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4" y="852"/>
                    <a:pt x="1040" y="908"/>
                  </a:cubicBezTo>
                  <a:cubicBezTo>
                    <a:pt x="1096" y="964"/>
                    <a:pt x="1160" y="508"/>
                    <a:pt x="1184" y="428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38" name="Line 58"/>
            <p:cNvSpPr>
              <a:spLocks noChangeShapeType="1"/>
            </p:cNvSpPr>
            <p:nvPr/>
          </p:nvSpPr>
          <p:spPr bwMode="auto">
            <a:xfrm rot="-155271">
              <a:off x="4112" y="1983"/>
              <a:ext cx="102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</p:grpSp>
      <p:grpSp>
        <p:nvGrpSpPr>
          <p:cNvPr id="26" name="Group 60"/>
          <p:cNvGrpSpPr>
            <a:grpSpLocks/>
          </p:cNvGrpSpPr>
          <p:nvPr/>
        </p:nvGrpSpPr>
        <p:grpSpPr bwMode="auto">
          <a:xfrm rot="1642846">
            <a:off x="2917118" y="3434706"/>
            <a:ext cx="1565275" cy="231775"/>
            <a:chOff x="3151" y="1900"/>
            <a:chExt cx="1063" cy="221"/>
          </a:xfrm>
        </p:grpSpPr>
        <p:sp>
          <p:nvSpPr>
            <p:cNvPr id="31" name="Freeform 61"/>
            <p:cNvSpPr>
              <a:spLocks/>
            </p:cNvSpPr>
            <p:nvPr/>
          </p:nvSpPr>
          <p:spPr bwMode="auto">
            <a:xfrm rot="-155271">
              <a:off x="3790" y="1900"/>
              <a:ext cx="321" cy="181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84" y="428"/>
                </a:cxn>
              </a:cxnLst>
              <a:rect l="0" t="0" r="r" b="b"/>
              <a:pathLst>
                <a:path w="1184" h="964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4" y="852"/>
                    <a:pt x="1040" y="908"/>
                  </a:cubicBezTo>
                  <a:cubicBezTo>
                    <a:pt x="1096" y="964"/>
                    <a:pt x="1160" y="508"/>
                    <a:pt x="1184" y="428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 rot="-155271">
              <a:off x="3471" y="1914"/>
              <a:ext cx="319" cy="179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73" y="406"/>
                </a:cxn>
              </a:cxnLst>
              <a:rect l="0" t="0" r="r" b="b"/>
              <a:pathLst>
                <a:path w="1173" h="960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6" y="856"/>
                    <a:pt x="1040" y="908"/>
                  </a:cubicBezTo>
                  <a:cubicBezTo>
                    <a:pt x="1094" y="960"/>
                    <a:pt x="1145" y="511"/>
                    <a:pt x="1173" y="406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 rot="-155271">
              <a:off x="3151" y="1940"/>
              <a:ext cx="321" cy="181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84" y="428"/>
                </a:cxn>
              </a:cxnLst>
              <a:rect l="0" t="0" r="r" b="b"/>
              <a:pathLst>
                <a:path w="1184" h="964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4" y="852"/>
                    <a:pt x="1040" y="908"/>
                  </a:cubicBezTo>
                  <a:cubicBezTo>
                    <a:pt x="1096" y="964"/>
                    <a:pt x="1160" y="508"/>
                    <a:pt x="1184" y="428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34" name="Line 64"/>
            <p:cNvSpPr>
              <a:spLocks noChangeShapeType="1"/>
            </p:cNvSpPr>
            <p:nvPr/>
          </p:nvSpPr>
          <p:spPr bwMode="auto">
            <a:xfrm rot="-155271">
              <a:off x="4112" y="1983"/>
              <a:ext cx="102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</p:grp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1043608" y="2636912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  <a:latin typeface="Comic Sans MS" pitchFamily="66" charset="0"/>
              </a:rPr>
              <a:t>pump</a:t>
            </a:r>
          </a:p>
        </p:txBody>
      </p:sp>
      <p:sp>
        <p:nvSpPr>
          <p:cNvPr id="29" name="Text Box 86"/>
          <p:cNvSpPr txBox="1">
            <a:spLocks noChangeArrowheads="1"/>
          </p:cNvSpPr>
          <p:nvPr/>
        </p:nvSpPr>
        <p:spPr bwMode="auto">
          <a:xfrm>
            <a:off x="3887924" y="2600908"/>
            <a:ext cx="944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signal</a:t>
            </a: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23928" y="324898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idler</a:t>
            </a:r>
          </a:p>
        </p:txBody>
      </p:sp>
      <p:sp>
        <p:nvSpPr>
          <p:cNvPr id="45" name="Text Box 66"/>
          <p:cNvSpPr txBox="1">
            <a:spLocks noChangeArrowheads="1"/>
          </p:cNvSpPr>
          <p:nvPr/>
        </p:nvSpPr>
        <p:spPr bwMode="auto">
          <a:xfrm>
            <a:off x="5328084" y="1484784"/>
            <a:ext cx="3379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2800" u="sng" dirty="0" smtClean="0">
                <a:latin typeface="Comic Sans MS" pitchFamily="66" charset="0"/>
              </a:rPr>
              <a:t>Four Waves Mixing</a:t>
            </a:r>
            <a:endParaRPr lang="en-US" sz="2800" u="sng" dirty="0">
              <a:latin typeface="Comic Sans MS" pitchFamily="66" charset="0"/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5845646" y="198884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non linear </a:t>
            </a:r>
            <a:r>
              <a:rPr lang="en-US" sz="2000" b="1" dirty="0" smtClean="0">
                <a:latin typeface="Comic Sans MS" pitchFamily="66" charset="0"/>
              </a:rPr>
              <a:t>fiber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4788024" y="2240037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BE000"/>
                </a:solidFill>
                <a:latin typeface="Comic Sans MS" pitchFamily="66" charset="0"/>
              </a:rPr>
              <a:t>pump</a:t>
            </a:r>
          </a:p>
        </p:txBody>
      </p:sp>
      <p:sp>
        <p:nvSpPr>
          <p:cNvPr id="59" name="Text Box 86"/>
          <p:cNvSpPr txBox="1">
            <a:spLocks noChangeArrowheads="1"/>
          </p:cNvSpPr>
          <p:nvPr/>
        </p:nvSpPr>
        <p:spPr bwMode="auto">
          <a:xfrm>
            <a:off x="8140266" y="2244278"/>
            <a:ext cx="944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33CC"/>
                </a:solidFill>
                <a:latin typeface="Comic Sans MS" pitchFamily="66" charset="0"/>
              </a:rPr>
              <a:t>signal</a:t>
            </a: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8140266" y="3172966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idler</a:t>
            </a:r>
          </a:p>
        </p:txBody>
      </p:sp>
      <p:sp>
        <p:nvSpPr>
          <p:cNvPr id="71" name="Can 70"/>
          <p:cNvSpPr/>
          <p:nvPr/>
        </p:nvSpPr>
        <p:spPr>
          <a:xfrm rot="16200000">
            <a:off x="6705296" y="1790818"/>
            <a:ext cx="540060" cy="2160240"/>
          </a:xfrm>
          <a:prstGeom prst="can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Group 73"/>
          <p:cNvGrpSpPr/>
          <p:nvPr/>
        </p:nvGrpSpPr>
        <p:grpSpPr>
          <a:xfrm>
            <a:off x="7155346" y="2672916"/>
            <a:ext cx="1671703" cy="228600"/>
            <a:chOff x="1181915" y="3080694"/>
            <a:chExt cx="1671703" cy="228600"/>
          </a:xfrm>
        </p:grpSpPr>
        <p:grpSp>
          <p:nvGrpSpPr>
            <p:cNvPr id="39" name="Group 71"/>
            <p:cNvGrpSpPr/>
            <p:nvPr/>
          </p:nvGrpSpPr>
          <p:grpSpPr>
            <a:xfrm>
              <a:off x="1181915" y="3080694"/>
              <a:ext cx="1508190" cy="228600"/>
              <a:chOff x="1685971" y="3152702"/>
              <a:chExt cx="1508190" cy="228600"/>
            </a:xfrm>
          </p:grpSpPr>
          <p:sp>
            <p:nvSpPr>
              <p:cNvPr id="77" name="Freeform 28"/>
              <p:cNvSpPr>
                <a:spLocks/>
              </p:cNvSpPr>
              <p:nvPr/>
            </p:nvSpPr>
            <p:spPr bwMode="auto">
              <a:xfrm>
                <a:off x="2684396" y="3152702"/>
                <a:ext cx="509765" cy="215153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  <a:headEnd/>
                <a:tailEnd type="none" w="med" len="med"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  <p:sp>
            <p:nvSpPr>
              <p:cNvPr id="78" name="Freeform 29"/>
              <p:cNvSpPr>
                <a:spLocks/>
              </p:cNvSpPr>
              <p:nvPr/>
            </p:nvSpPr>
            <p:spPr bwMode="auto">
              <a:xfrm>
                <a:off x="2194263" y="3152702"/>
                <a:ext cx="505529" cy="213659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73" y="406"/>
                  </a:cxn>
                </a:cxnLst>
                <a:rect l="0" t="0" r="r" b="b"/>
                <a:pathLst>
                  <a:path w="1173" h="960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6" y="856"/>
                      <a:pt x="1040" y="908"/>
                    </a:cubicBezTo>
                    <a:cubicBezTo>
                      <a:pt x="1094" y="960"/>
                      <a:pt x="1145" y="511"/>
                      <a:pt x="1173" y="406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  <p:sp>
            <p:nvSpPr>
              <p:cNvPr id="79" name="Freeform 30"/>
              <p:cNvSpPr>
                <a:spLocks/>
              </p:cNvSpPr>
              <p:nvPr/>
            </p:nvSpPr>
            <p:spPr bwMode="auto">
              <a:xfrm>
                <a:off x="1685971" y="3166149"/>
                <a:ext cx="509765" cy="215153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</p:grpSp>
        <p:sp>
          <p:nvSpPr>
            <p:cNvPr id="76" name="Line 32"/>
            <p:cNvSpPr>
              <a:spLocks noChangeShapeType="1"/>
            </p:cNvSpPr>
            <p:nvPr/>
          </p:nvSpPr>
          <p:spPr bwMode="auto">
            <a:xfrm>
              <a:off x="2691693" y="3190232"/>
              <a:ext cx="161925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</p:grpSp>
      <p:grpSp>
        <p:nvGrpSpPr>
          <p:cNvPr id="44" name="Group 79"/>
          <p:cNvGrpSpPr/>
          <p:nvPr/>
        </p:nvGrpSpPr>
        <p:grpSpPr>
          <a:xfrm>
            <a:off x="7155346" y="2876364"/>
            <a:ext cx="1671703" cy="228600"/>
            <a:chOff x="1181915" y="3080694"/>
            <a:chExt cx="1671703" cy="228600"/>
          </a:xfrm>
        </p:grpSpPr>
        <p:grpSp>
          <p:nvGrpSpPr>
            <p:cNvPr id="46" name="Group 71"/>
            <p:cNvGrpSpPr/>
            <p:nvPr/>
          </p:nvGrpSpPr>
          <p:grpSpPr>
            <a:xfrm>
              <a:off x="1181915" y="3080694"/>
              <a:ext cx="1508190" cy="228600"/>
              <a:chOff x="1685971" y="3152702"/>
              <a:chExt cx="1508190" cy="228600"/>
            </a:xfrm>
          </p:grpSpPr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2684396" y="3152702"/>
                <a:ext cx="509765" cy="215153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C00000"/>
                </a:solidFill>
                <a:round/>
                <a:headEnd/>
                <a:tailEnd type="none" w="med" len="med"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2194263" y="3152702"/>
                <a:ext cx="505529" cy="213659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73" y="406"/>
                  </a:cxn>
                </a:cxnLst>
                <a:rect l="0" t="0" r="r" b="b"/>
                <a:pathLst>
                  <a:path w="1173" h="960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6" y="856"/>
                      <a:pt x="1040" y="908"/>
                    </a:cubicBezTo>
                    <a:cubicBezTo>
                      <a:pt x="1094" y="960"/>
                      <a:pt x="1145" y="511"/>
                      <a:pt x="1173" y="406"/>
                    </a:cubicBezTo>
                  </a:path>
                </a:pathLst>
              </a:custGeom>
              <a:noFill/>
              <a:ln w="28575" cmpd="sng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685971" y="3166149"/>
                <a:ext cx="509765" cy="215153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</p:grpSp>
        <p:sp>
          <p:nvSpPr>
            <p:cNvPr id="82" name="Line 32"/>
            <p:cNvSpPr>
              <a:spLocks noChangeShapeType="1"/>
            </p:cNvSpPr>
            <p:nvPr/>
          </p:nvSpPr>
          <p:spPr bwMode="auto">
            <a:xfrm>
              <a:off x="2691693" y="3190232"/>
              <a:ext cx="16192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</p:grpSp>
      <p:grpSp>
        <p:nvGrpSpPr>
          <p:cNvPr id="48" name="Group 85"/>
          <p:cNvGrpSpPr/>
          <p:nvPr/>
        </p:nvGrpSpPr>
        <p:grpSpPr>
          <a:xfrm>
            <a:off x="5051595" y="2672916"/>
            <a:ext cx="1671703" cy="228600"/>
            <a:chOff x="1181915" y="3080694"/>
            <a:chExt cx="1671703" cy="228600"/>
          </a:xfrm>
        </p:grpSpPr>
        <p:grpSp>
          <p:nvGrpSpPr>
            <p:cNvPr id="49" name="Group 71"/>
            <p:cNvGrpSpPr/>
            <p:nvPr/>
          </p:nvGrpSpPr>
          <p:grpSpPr>
            <a:xfrm>
              <a:off x="1181915" y="3080694"/>
              <a:ext cx="1508190" cy="228600"/>
              <a:chOff x="1685971" y="3152702"/>
              <a:chExt cx="1508190" cy="228600"/>
            </a:xfrm>
          </p:grpSpPr>
          <p:sp>
            <p:nvSpPr>
              <p:cNvPr id="89" name="Freeform 28"/>
              <p:cNvSpPr>
                <a:spLocks/>
              </p:cNvSpPr>
              <p:nvPr/>
            </p:nvSpPr>
            <p:spPr bwMode="auto">
              <a:xfrm>
                <a:off x="2684396" y="3152702"/>
                <a:ext cx="509765" cy="215153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07D90C"/>
                </a:solidFill>
                <a:round/>
                <a:headEnd/>
                <a:tailEnd type="none" w="med" len="med"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  <p:sp>
            <p:nvSpPr>
              <p:cNvPr id="90" name="Freeform 29"/>
              <p:cNvSpPr>
                <a:spLocks/>
              </p:cNvSpPr>
              <p:nvPr/>
            </p:nvSpPr>
            <p:spPr bwMode="auto">
              <a:xfrm>
                <a:off x="2194263" y="3152702"/>
                <a:ext cx="505529" cy="213659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73" y="406"/>
                  </a:cxn>
                </a:cxnLst>
                <a:rect l="0" t="0" r="r" b="b"/>
                <a:pathLst>
                  <a:path w="1173" h="960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6" y="856"/>
                      <a:pt x="1040" y="908"/>
                    </a:cubicBezTo>
                    <a:cubicBezTo>
                      <a:pt x="1094" y="960"/>
                      <a:pt x="1145" y="511"/>
                      <a:pt x="1173" y="406"/>
                    </a:cubicBezTo>
                  </a:path>
                </a:pathLst>
              </a:custGeom>
              <a:noFill/>
              <a:ln w="28575" cmpd="sng">
                <a:solidFill>
                  <a:srgbClr val="07D90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  <p:sp>
            <p:nvSpPr>
              <p:cNvPr id="91" name="Freeform 30"/>
              <p:cNvSpPr>
                <a:spLocks/>
              </p:cNvSpPr>
              <p:nvPr/>
            </p:nvSpPr>
            <p:spPr bwMode="auto">
              <a:xfrm>
                <a:off x="1685971" y="3166149"/>
                <a:ext cx="509765" cy="215153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07D90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</p:grpSp>
        <p:sp>
          <p:nvSpPr>
            <p:cNvPr id="88" name="Line 32"/>
            <p:cNvSpPr>
              <a:spLocks noChangeShapeType="1"/>
            </p:cNvSpPr>
            <p:nvPr/>
          </p:nvSpPr>
          <p:spPr bwMode="auto">
            <a:xfrm>
              <a:off x="2691693" y="3190232"/>
              <a:ext cx="161925" cy="0"/>
            </a:xfrm>
            <a:prstGeom prst="line">
              <a:avLst/>
            </a:prstGeom>
            <a:noFill/>
            <a:ln w="28575">
              <a:solidFill>
                <a:srgbClr val="07D90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</p:grpSp>
      <p:grpSp>
        <p:nvGrpSpPr>
          <p:cNvPr id="50" name="Group 91"/>
          <p:cNvGrpSpPr/>
          <p:nvPr/>
        </p:nvGrpSpPr>
        <p:grpSpPr>
          <a:xfrm>
            <a:off x="5051595" y="2876364"/>
            <a:ext cx="1671703" cy="228600"/>
            <a:chOff x="1181915" y="3080694"/>
            <a:chExt cx="1671703" cy="228600"/>
          </a:xfrm>
        </p:grpSpPr>
        <p:grpSp>
          <p:nvGrpSpPr>
            <p:cNvPr id="51" name="Group 71"/>
            <p:cNvGrpSpPr/>
            <p:nvPr/>
          </p:nvGrpSpPr>
          <p:grpSpPr>
            <a:xfrm>
              <a:off x="1181915" y="3080694"/>
              <a:ext cx="1508190" cy="228600"/>
              <a:chOff x="1685971" y="3152702"/>
              <a:chExt cx="1508190" cy="228600"/>
            </a:xfrm>
          </p:grpSpPr>
          <p:sp>
            <p:nvSpPr>
              <p:cNvPr id="95" name="Freeform 28"/>
              <p:cNvSpPr>
                <a:spLocks/>
              </p:cNvSpPr>
              <p:nvPr/>
            </p:nvSpPr>
            <p:spPr bwMode="auto">
              <a:xfrm>
                <a:off x="2684396" y="3152702"/>
                <a:ext cx="509765" cy="215153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07D90C"/>
                </a:solidFill>
                <a:round/>
                <a:headEnd/>
                <a:tailEnd type="none" w="med" len="med"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  <p:sp>
            <p:nvSpPr>
              <p:cNvPr id="96" name="Freeform 29"/>
              <p:cNvSpPr>
                <a:spLocks/>
              </p:cNvSpPr>
              <p:nvPr/>
            </p:nvSpPr>
            <p:spPr bwMode="auto">
              <a:xfrm>
                <a:off x="2194263" y="3152702"/>
                <a:ext cx="505529" cy="213659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73" y="406"/>
                  </a:cxn>
                </a:cxnLst>
                <a:rect l="0" t="0" r="r" b="b"/>
                <a:pathLst>
                  <a:path w="1173" h="960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6" y="856"/>
                      <a:pt x="1040" y="908"/>
                    </a:cubicBezTo>
                    <a:cubicBezTo>
                      <a:pt x="1094" y="960"/>
                      <a:pt x="1145" y="511"/>
                      <a:pt x="1173" y="406"/>
                    </a:cubicBezTo>
                  </a:path>
                </a:pathLst>
              </a:custGeom>
              <a:noFill/>
              <a:ln w="28575" cmpd="sng">
                <a:solidFill>
                  <a:srgbClr val="07D90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  <p:sp>
            <p:nvSpPr>
              <p:cNvPr id="97" name="Freeform 30"/>
              <p:cNvSpPr>
                <a:spLocks/>
              </p:cNvSpPr>
              <p:nvPr/>
            </p:nvSpPr>
            <p:spPr bwMode="auto">
              <a:xfrm>
                <a:off x="1685971" y="3166149"/>
                <a:ext cx="509765" cy="215153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07D90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 sz="2000">
                  <a:latin typeface="Comic Sans MS" pitchFamily="66" charset="0"/>
                </a:endParaRPr>
              </a:p>
            </p:txBody>
          </p:sp>
        </p:grpSp>
        <p:sp>
          <p:nvSpPr>
            <p:cNvPr id="94" name="Line 32"/>
            <p:cNvSpPr>
              <a:spLocks noChangeShapeType="1"/>
            </p:cNvSpPr>
            <p:nvPr/>
          </p:nvSpPr>
          <p:spPr bwMode="auto">
            <a:xfrm>
              <a:off x="2691693" y="3190232"/>
              <a:ext cx="161925" cy="0"/>
            </a:xfrm>
            <a:prstGeom prst="line">
              <a:avLst/>
            </a:prstGeom>
            <a:noFill/>
            <a:ln w="28575">
              <a:solidFill>
                <a:srgbClr val="07D90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</p:grpSp>
      <p:sp>
        <p:nvSpPr>
          <p:cNvPr id="98" name="Line 67"/>
          <p:cNvSpPr>
            <a:spLocks noChangeShapeType="1"/>
          </p:cNvSpPr>
          <p:nvPr/>
        </p:nvSpPr>
        <p:spPr bwMode="auto">
          <a:xfrm>
            <a:off x="6524601" y="5364764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 sz="2000">
              <a:latin typeface="Comic Sans MS" pitchFamily="66" charset="0"/>
            </a:endParaRPr>
          </a:p>
        </p:txBody>
      </p:sp>
      <p:sp>
        <p:nvSpPr>
          <p:cNvPr id="99" name="Line 68"/>
          <p:cNvSpPr>
            <a:spLocks noChangeShapeType="1"/>
          </p:cNvSpPr>
          <p:nvPr/>
        </p:nvSpPr>
        <p:spPr bwMode="auto">
          <a:xfrm>
            <a:off x="6516960" y="4077072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e-IL" sz="2000">
              <a:latin typeface="Comic Sans MS" pitchFamily="66" charset="0"/>
            </a:endParaRPr>
          </a:p>
        </p:txBody>
      </p:sp>
      <p:grpSp>
        <p:nvGrpSpPr>
          <p:cNvPr id="52" name="Group 99"/>
          <p:cNvGrpSpPr/>
          <p:nvPr/>
        </p:nvGrpSpPr>
        <p:grpSpPr>
          <a:xfrm>
            <a:off x="6912260" y="4113076"/>
            <a:ext cx="298141" cy="1198732"/>
            <a:chOff x="3239852" y="3825044"/>
            <a:chExt cx="298141" cy="1882808"/>
          </a:xfrm>
        </p:grpSpPr>
        <p:sp>
          <p:nvSpPr>
            <p:cNvPr id="101" name="Line 70"/>
            <p:cNvSpPr>
              <a:spLocks noChangeShapeType="1"/>
            </p:cNvSpPr>
            <p:nvPr/>
          </p:nvSpPr>
          <p:spPr bwMode="auto">
            <a:xfrm>
              <a:off x="3537993" y="3841855"/>
              <a:ext cx="0" cy="70420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102" name="Line 71"/>
            <p:cNvSpPr>
              <a:spLocks noChangeShapeType="1"/>
            </p:cNvSpPr>
            <p:nvPr/>
          </p:nvSpPr>
          <p:spPr bwMode="auto">
            <a:xfrm>
              <a:off x="3537993" y="4572466"/>
              <a:ext cx="0" cy="1126725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103" name="Line 71"/>
            <p:cNvSpPr>
              <a:spLocks noChangeShapeType="1"/>
            </p:cNvSpPr>
            <p:nvPr/>
          </p:nvSpPr>
          <p:spPr bwMode="auto">
            <a:xfrm flipV="1">
              <a:off x="3239852" y="4797151"/>
              <a:ext cx="0" cy="910701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104" name="Line 71"/>
            <p:cNvSpPr>
              <a:spLocks noChangeShapeType="1"/>
            </p:cNvSpPr>
            <p:nvPr/>
          </p:nvSpPr>
          <p:spPr bwMode="auto">
            <a:xfrm flipV="1">
              <a:off x="3239852" y="3825044"/>
              <a:ext cx="0" cy="910701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264188" y="4509120"/>
            <a:ext cx="720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Microsoft New Tai Lue" pitchFamily="34" charset="0"/>
                <a:cs typeface="Microsoft New Tai Lue" pitchFamily="34" charset="0"/>
              </a:rPr>
              <a:t>2</a:t>
            </a:r>
            <a:r>
              <a:rPr lang="el-GR" sz="2000" i="1" dirty="0" smtClean="0">
                <a:solidFill>
                  <a:srgbClr val="003300"/>
                </a:solidFill>
                <a:cs typeface="Microsoft New Tai Lue" pitchFamily="34" charset="0"/>
              </a:rPr>
              <a:t>ω</a:t>
            </a:r>
            <a:r>
              <a:rPr lang="en-US" sz="2000" i="1" baseline="-25000" dirty="0" smtClean="0">
                <a:solidFill>
                  <a:srgbClr val="003300"/>
                </a:solidFill>
                <a:latin typeface="Microsoft New Tai Lue" pitchFamily="34" charset="0"/>
                <a:cs typeface="Microsoft New Tai Lue" pitchFamily="34" charset="0"/>
              </a:rPr>
              <a:t>p</a:t>
            </a:r>
            <a:endParaRPr lang="he-IL" sz="2000" i="1" dirty="0">
              <a:solidFill>
                <a:srgbClr val="003300"/>
              </a:solidFill>
              <a:latin typeface="Microsoft New Tai Lue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36296" y="4145014"/>
            <a:ext cx="6120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sz="2000" i="1" dirty="0" smtClean="0">
                <a:solidFill>
                  <a:srgbClr val="C00000"/>
                </a:solidFill>
                <a:cs typeface="Microsoft New Tai Lue" pitchFamily="34" charset="0"/>
              </a:rPr>
              <a:t>ω</a:t>
            </a:r>
            <a:r>
              <a:rPr lang="en-US" sz="2000" i="1" baseline="-25000" dirty="0" err="1" smtClean="0">
                <a:solidFill>
                  <a:srgbClr val="C00000"/>
                </a:solidFill>
                <a:latin typeface="Microsoft New Tai Lue" pitchFamily="34" charset="0"/>
                <a:cs typeface="Microsoft New Tai Lue" pitchFamily="34" charset="0"/>
              </a:rPr>
              <a:t>i</a:t>
            </a:r>
            <a:endParaRPr lang="he-IL" sz="2000" i="1" dirty="0" smtClean="0">
              <a:solidFill>
                <a:srgbClr val="C00000"/>
              </a:solidFill>
              <a:latin typeface="Microsoft New Tai Lue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236296" y="4649070"/>
            <a:ext cx="6120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sz="2000" i="1" dirty="0" smtClean="0">
                <a:solidFill>
                  <a:srgbClr val="0000CC"/>
                </a:solidFill>
                <a:cs typeface="Microsoft New Tai Lue" pitchFamily="34" charset="0"/>
              </a:rPr>
              <a:t>ω</a:t>
            </a:r>
            <a:r>
              <a:rPr lang="en-US" sz="2000" i="1" baseline="-25000" dirty="0" smtClean="0">
                <a:solidFill>
                  <a:srgbClr val="0000CC"/>
                </a:solidFill>
                <a:latin typeface="Microsoft New Tai Lue" pitchFamily="34" charset="0"/>
                <a:cs typeface="Microsoft New Tai Lue" pitchFamily="34" charset="0"/>
              </a:rPr>
              <a:t>s</a:t>
            </a:r>
            <a:endParaRPr lang="he-IL" sz="2000" i="1" dirty="0" smtClean="0">
              <a:solidFill>
                <a:srgbClr val="0000CC"/>
              </a:solidFill>
              <a:latin typeface="Microsoft New Tai Lue" pitchFamily="34" charset="0"/>
            </a:endParaRPr>
          </a:p>
        </p:txBody>
      </p:sp>
      <p:grpSp>
        <p:nvGrpSpPr>
          <p:cNvPr id="53" name="Group 107"/>
          <p:cNvGrpSpPr/>
          <p:nvPr/>
        </p:nvGrpSpPr>
        <p:grpSpPr>
          <a:xfrm rot="16200000">
            <a:off x="6984514" y="5188884"/>
            <a:ext cx="298141" cy="1882808"/>
            <a:chOff x="3239852" y="3825044"/>
            <a:chExt cx="298141" cy="1882808"/>
          </a:xfrm>
        </p:grpSpPr>
        <p:sp>
          <p:nvSpPr>
            <p:cNvPr id="109" name="Line 70"/>
            <p:cNvSpPr>
              <a:spLocks noChangeShapeType="1"/>
            </p:cNvSpPr>
            <p:nvPr/>
          </p:nvSpPr>
          <p:spPr bwMode="auto">
            <a:xfrm>
              <a:off x="3537993" y="3841855"/>
              <a:ext cx="0" cy="70420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110" name="Line 71"/>
            <p:cNvSpPr>
              <a:spLocks noChangeShapeType="1"/>
            </p:cNvSpPr>
            <p:nvPr/>
          </p:nvSpPr>
          <p:spPr bwMode="auto">
            <a:xfrm>
              <a:off x="3537993" y="4572466"/>
              <a:ext cx="0" cy="1126725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111" name="Line 71"/>
            <p:cNvSpPr>
              <a:spLocks noChangeShapeType="1"/>
            </p:cNvSpPr>
            <p:nvPr/>
          </p:nvSpPr>
          <p:spPr bwMode="auto">
            <a:xfrm rot="10800000" flipH="1" flipV="1">
              <a:off x="3239852" y="4797151"/>
              <a:ext cx="0" cy="910701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  <p:sp>
          <p:nvSpPr>
            <p:cNvPr id="112" name="Line 71"/>
            <p:cNvSpPr>
              <a:spLocks noChangeShapeType="1"/>
            </p:cNvSpPr>
            <p:nvPr/>
          </p:nvSpPr>
          <p:spPr bwMode="auto">
            <a:xfrm rot="10800000" flipH="1" flipV="1">
              <a:off x="3239852" y="3825044"/>
              <a:ext cx="0" cy="910701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 sz="2000">
                <a:latin typeface="Comic Sans MS" pitchFamily="66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804248" y="6341258"/>
            <a:ext cx="720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Microsoft New Tai Lue" pitchFamily="34" charset="0"/>
                <a:cs typeface="Microsoft New Tai Lue" pitchFamily="34" charset="0"/>
              </a:rPr>
              <a:t>2</a:t>
            </a:r>
            <a:r>
              <a:rPr lang="en-US" sz="2000" i="1" dirty="0" smtClean="0">
                <a:solidFill>
                  <a:srgbClr val="003300"/>
                </a:solidFill>
                <a:latin typeface="Microsoft New Tai Lue" pitchFamily="34" charset="0"/>
                <a:cs typeface="Microsoft New Tai Lue" pitchFamily="34" charset="0"/>
              </a:rPr>
              <a:t>k</a:t>
            </a:r>
            <a:r>
              <a:rPr lang="en-US" sz="2000" i="1" baseline="-25000" dirty="0" smtClean="0">
                <a:solidFill>
                  <a:srgbClr val="003300"/>
                </a:solidFill>
                <a:latin typeface="Microsoft New Tai Lue" pitchFamily="34" charset="0"/>
                <a:cs typeface="Microsoft New Tai Lue" pitchFamily="34" charset="0"/>
              </a:rPr>
              <a:t>p</a:t>
            </a:r>
            <a:endParaRPr lang="he-IL" sz="2000" i="1" dirty="0">
              <a:solidFill>
                <a:srgbClr val="003300"/>
              </a:solidFill>
              <a:latin typeface="Microsoft New Tai Lue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228184" y="5513166"/>
            <a:ext cx="6120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  <a:cs typeface="Microsoft New Tai Lue" pitchFamily="34" charset="0"/>
              </a:rPr>
              <a:t>k</a:t>
            </a:r>
            <a:r>
              <a:rPr lang="en-US" sz="2000" i="1" baseline="-25000" dirty="0" err="1" smtClean="0">
                <a:solidFill>
                  <a:srgbClr val="C00000"/>
                </a:solidFill>
                <a:latin typeface="Microsoft New Tai Lue" pitchFamily="34" charset="0"/>
                <a:cs typeface="Microsoft New Tai Lue" pitchFamily="34" charset="0"/>
              </a:rPr>
              <a:t>i</a:t>
            </a:r>
            <a:endParaRPr lang="he-IL" sz="2000" i="1" dirty="0" smtClean="0">
              <a:solidFill>
                <a:srgbClr val="C00000"/>
              </a:solidFill>
              <a:latin typeface="Microsoft New Tai Lue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092280" y="5549170"/>
            <a:ext cx="6120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err="1" smtClean="0">
                <a:solidFill>
                  <a:srgbClr val="0000CC"/>
                </a:solidFill>
                <a:cs typeface="Microsoft New Tai Lue" pitchFamily="34" charset="0"/>
              </a:rPr>
              <a:t>k</a:t>
            </a:r>
            <a:r>
              <a:rPr lang="en-US" sz="2000" i="1" baseline="-25000" dirty="0" err="1" smtClean="0">
                <a:solidFill>
                  <a:srgbClr val="0000CC"/>
                </a:solidFill>
                <a:latin typeface="Microsoft New Tai Lue" pitchFamily="34" charset="0"/>
                <a:cs typeface="Microsoft New Tai Lue" pitchFamily="34" charset="0"/>
              </a:rPr>
              <a:t>s</a:t>
            </a:r>
            <a:endParaRPr lang="he-IL" sz="2000" i="1" dirty="0" smtClean="0">
              <a:solidFill>
                <a:srgbClr val="0000CC"/>
              </a:solidFill>
              <a:latin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80" y="0"/>
            <a:ext cx="7498080" cy="1143000"/>
          </a:xfr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4000" dirty="0">
              <a:solidFill>
                <a:srgbClr val="0070C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218" name="Rectangle 98"/>
          <p:cNvSpPr>
            <a:spLocks noGrp="1" noChangeArrowheads="1"/>
          </p:cNvSpPr>
          <p:nvPr>
            <p:ph idx="1"/>
          </p:nvPr>
        </p:nvSpPr>
        <p:spPr>
          <a:xfrm>
            <a:off x="899592" y="1556792"/>
            <a:ext cx="7890080" cy="4392488"/>
          </a:xfrm>
        </p:spPr>
        <p:txBody>
          <a:bodyPr>
            <a:no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>
                <a:latin typeface="Comic Sans MS" pitchFamily="66" charset="0"/>
              </a:rPr>
              <a:t>Time-energy entangled photons </a:t>
            </a:r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 smtClean="0">
                <a:latin typeface="Comic Sans MS" pitchFamily="66" charset="0"/>
              </a:rPr>
              <a:t>broadband two-mode squeezing) – </a:t>
            </a:r>
            <a:r>
              <a:rPr lang="en-US" sz="2000" b="1" dirty="0" smtClean="0">
                <a:latin typeface="Comic Sans MS" pitchFamily="66" charset="0"/>
              </a:rPr>
              <a:t>an amazing quantum resource !</a:t>
            </a:r>
            <a:endParaRPr lang="en-US" sz="2400" b="1" dirty="0" smtClean="0">
              <a:latin typeface="Comic Sans MS" pitchFamily="66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Comic Sans MS" pitchFamily="66" charset="0"/>
              </a:rPr>
              <a:t>Why no one uses them ? </a:t>
            </a:r>
            <a:r>
              <a:rPr lang="en-US" sz="2000" dirty="0" smtClean="0">
                <a:latin typeface="Comic Sans MS" pitchFamily="66" charset="0"/>
              </a:rPr>
              <a:t>(How to measure ?)</a:t>
            </a:r>
            <a:endParaRPr lang="en-US" sz="1800" dirty="0" smtClean="0">
              <a:latin typeface="Comic Sans MS" pitchFamily="66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Comic Sans MS" pitchFamily="66" charset="0"/>
              </a:rPr>
              <a:t>How things are done in RF </a:t>
            </a:r>
            <a:r>
              <a:rPr lang="en-US" sz="2000" dirty="0" smtClean="0">
                <a:latin typeface="Comic Sans MS" pitchFamily="66" charset="0"/>
              </a:rPr>
              <a:t>- </a:t>
            </a:r>
            <a:r>
              <a:rPr lang="en-US" sz="2000" dirty="0">
                <a:latin typeface="Comic Sans MS" pitchFamily="66" charset="0"/>
              </a:rPr>
              <a:t>mixer based generation and detection </a:t>
            </a:r>
            <a:endParaRPr lang="en-US" sz="2000" dirty="0" smtClean="0">
              <a:latin typeface="Comic Sans MS" pitchFamily="66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Comic Sans MS" pitchFamily="66" charset="0"/>
              </a:rPr>
              <a:t>The optical mixer – Ultra broadband optical homodyne</a:t>
            </a:r>
            <a:endParaRPr lang="en-US" sz="2000" b="1" dirty="0" smtClean="0">
              <a:latin typeface="Comic Sans MS" pitchFamily="66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Comic Sans MS" pitchFamily="66" charset="0"/>
              </a:rPr>
              <a:t>Nonlinear fringe contrast as a </a:t>
            </a:r>
            <a:r>
              <a:rPr lang="en-US" sz="2000" b="1" dirty="0" err="1" smtClean="0">
                <a:latin typeface="Comic Sans MS" pitchFamily="66" charset="0"/>
              </a:rPr>
              <a:t>Nonclassical</a:t>
            </a:r>
            <a:r>
              <a:rPr lang="en-US" sz="2000" b="1" dirty="0" smtClean="0">
                <a:latin typeface="Comic Sans MS" pitchFamily="66" charset="0"/>
              </a:rPr>
              <a:t> measure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Comic Sans MS" pitchFamily="66" charset="0"/>
              </a:rPr>
              <a:t>The classical-to-quantum transition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Comic Sans MS" pitchFamily="66" charset="0"/>
              </a:rPr>
              <a:t>What is it good for ? </a:t>
            </a:r>
            <a:r>
              <a:rPr lang="en-US" sz="2000" b="1" dirty="0" smtClean="0">
                <a:latin typeface="Comic Sans MS" pitchFamily="66" charset="0"/>
              </a:rPr>
              <a:t>Broadband highly parallel QKD </a:t>
            </a:r>
            <a:r>
              <a:rPr lang="en-US" sz="2000" dirty="0" smtClean="0">
                <a:latin typeface="Comic Sans MS" pitchFamily="66" charset="0"/>
              </a:rPr>
              <a:t>with broadband optical homodyne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7748"/>
            <a:ext cx="5296632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The Experiment</a:t>
            </a:r>
          </a:p>
        </p:txBody>
      </p:sp>
      <p:sp>
        <p:nvSpPr>
          <p:cNvPr id="21552" name="Oval 34"/>
          <p:cNvSpPr>
            <a:spLocks noChangeArrowheads="1"/>
          </p:cNvSpPr>
          <p:nvPr/>
        </p:nvSpPr>
        <p:spPr bwMode="auto">
          <a:xfrm>
            <a:off x="3351460" y="2497212"/>
            <a:ext cx="45719" cy="512762"/>
          </a:xfrm>
          <a:prstGeom prst="ellipse">
            <a:avLst/>
          </a:prstGeom>
          <a:solidFill>
            <a:srgbClr val="BBE0E3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54" name="Rectangle 36"/>
          <p:cNvSpPr>
            <a:spLocks noChangeAspect="1" noChangeArrowheads="1"/>
          </p:cNvSpPr>
          <p:nvPr/>
        </p:nvSpPr>
        <p:spPr bwMode="auto">
          <a:xfrm>
            <a:off x="5825455" y="1230908"/>
            <a:ext cx="2490961" cy="469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 smtClean="0">
                <a:latin typeface="Comic Sans MS" pitchFamily="66" charset="0"/>
              </a:rPr>
              <a:t>Ti:S</a:t>
            </a:r>
            <a:r>
              <a:rPr lang="en-US" dirty="0" smtClean="0">
                <a:latin typeface="Comic Sans MS" pitchFamily="66" charset="0"/>
              </a:rPr>
              <a:t> Laser (6ps)</a:t>
            </a:r>
            <a:endParaRPr lang="he-IL" dirty="0">
              <a:latin typeface="Comic Sans MS" pitchFamily="66" charset="0"/>
            </a:endParaRPr>
          </a:p>
        </p:txBody>
      </p:sp>
      <p:sp>
        <p:nvSpPr>
          <p:cNvPr id="21555" name="Rectangle 37"/>
          <p:cNvSpPr>
            <a:spLocks noChangeAspect="1" noChangeArrowheads="1"/>
          </p:cNvSpPr>
          <p:nvPr/>
        </p:nvSpPr>
        <p:spPr bwMode="auto">
          <a:xfrm>
            <a:off x="5757192" y="1316633"/>
            <a:ext cx="68263" cy="333375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he-IL"/>
          </a:p>
        </p:txBody>
      </p:sp>
      <p:sp>
        <p:nvSpPr>
          <p:cNvPr id="85" name="TextBox 84"/>
          <p:cNvSpPr txBox="1"/>
          <p:nvPr/>
        </p:nvSpPr>
        <p:spPr>
          <a:xfrm>
            <a:off x="2663788" y="2141190"/>
            <a:ext cx="8280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PCF</a:t>
            </a:r>
            <a:endParaRPr lang="he-IL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51620" y="5841268"/>
            <a:ext cx="79568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err="1" smtClean="0"/>
              <a:t>Rafi</a:t>
            </a:r>
            <a:r>
              <a:rPr lang="en-US" sz="1800" dirty="0" smtClean="0"/>
              <a:t> Z. </a:t>
            </a:r>
            <a:r>
              <a:rPr lang="en-US" sz="1800" dirty="0" err="1" smtClean="0"/>
              <a:t>Vered</a:t>
            </a:r>
            <a:r>
              <a:rPr lang="en-US" sz="1800" dirty="0" smtClean="0"/>
              <a:t>, Michael </a:t>
            </a:r>
            <a:r>
              <a:rPr lang="en-US" sz="1800" dirty="0" err="1" smtClean="0"/>
              <a:t>Rosenbluh</a:t>
            </a:r>
            <a:r>
              <a:rPr lang="en-US" sz="1800" dirty="0" smtClean="0"/>
              <a:t>, and Avi Pe’er, </a:t>
            </a:r>
          </a:p>
          <a:p>
            <a:r>
              <a:rPr lang="en-US" sz="1800" i="1" dirty="0" smtClean="0"/>
              <a:t>“</a:t>
            </a:r>
            <a:r>
              <a:rPr lang="en-US" sz="1800" b="1" i="1" dirty="0" smtClean="0"/>
              <a:t>Two-photon correlation of broadband-amplified spontaneous four-wave mixing”,</a:t>
            </a:r>
            <a:r>
              <a:rPr lang="en-US" sz="1800" b="1" dirty="0" smtClean="0"/>
              <a:t> </a:t>
            </a:r>
            <a:r>
              <a:rPr lang="en-US" sz="1800" dirty="0" smtClean="0"/>
              <a:t>Phys. Rev. A </a:t>
            </a:r>
            <a:r>
              <a:rPr lang="en-US" sz="1800" b="1" dirty="0" smtClean="0"/>
              <a:t>86</a:t>
            </a:r>
            <a:r>
              <a:rPr lang="en-US" sz="1800" dirty="0" smtClean="0"/>
              <a:t>, 043837 (2012)</a:t>
            </a:r>
            <a:endParaRPr lang="he-IL" sz="1800" dirty="0" smtClean="0"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1835696" y="1988840"/>
            <a:ext cx="1418456" cy="1476164"/>
          </a:xfrm>
          <a:prstGeom prst="arc">
            <a:avLst>
              <a:gd name="adj1" fmla="val 7890994"/>
              <a:gd name="adj2" fmla="val 1371316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Pie 49"/>
          <p:cNvSpPr/>
          <p:nvPr/>
        </p:nvSpPr>
        <p:spPr bwMode="auto">
          <a:xfrm>
            <a:off x="1849996" y="1952836"/>
            <a:ext cx="1656184" cy="1548172"/>
          </a:xfrm>
          <a:prstGeom prst="pie">
            <a:avLst>
              <a:gd name="adj1" fmla="val 9263889"/>
              <a:gd name="adj2" fmla="val 12612904"/>
            </a:avLst>
          </a:prstGeom>
          <a:solidFill>
            <a:srgbClr val="C00000">
              <a:alpha val="5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tlCol="1" anchor="ctr"/>
          <a:lstStyle/>
          <a:p>
            <a:pPr algn="ctr"/>
            <a:endParaRPr lang="he-IL" dirty="0" smtClean="0">
              <a:latin typeface="Comic Sans MS" pitchFamily="66" charset="0"/>
            </a:endParaRPr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 flipV="1">
            <a:off x="3455876" y="2744924"/>
            <a:ext cx="792088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he-IL"/>
          </a:p>
        </p:txBody>
      </p:sp>
      <p:sp>
        <p:nvSpPr>
          <p:cNvPr id="52" name="Freeform 51"/>
          <p:cNvSpPr/>
          <p:nvPr/>
        </p:nvSpPr>
        <p:spPr>
          <a:xfrm>
            <a:off x="3231715" y="1478071"/>
            <a:ext cx="2530258" cy="1265129"/>
          </a:xfrm>
          <a:custGeom>
            <a:avLst/>
            <a:gdLst>
              <a:gd name="connsiteX0" fmla="*/ 2530258 w 2530258"/>
              <a:gd name="connsiteY0" fmla="*/ 0 h 1265129"/>
              <a:gd name="connsiteX1" fmla="*/ 1164921 w 2530258"/>
              <a:gd name="connsiteY1" fmla="*/ 0 h 1265129"/>
              <a:gd name="connsiteX2" fmla="*/ 1164921 w 2530258"/>
              <a:gd name="connsiteY2" fmla="*/ 1265129 h 1265129"/>
              <a:gd name="connsiteX3" fmla="*/ 0 w 2530258"/>
              <a:gd name="connsiteY3" fmla="*/ 1252603 h 126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258" h="1265129">
                <a:moveTo>
                  <a:pt x="2530258" y="0"/>
                </a:moveTo>
                <a:lnTo>
                  <a:pt x="1164921" y="0"/>
                </a:lnTo>
                <a:lnTo>
                  <a:pt x="1164921" y="1265129"/>
                </a:lnTo>
                <a:lnTo>
                  <a:pt x="0" y="1252603"/>
                </a:ln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4247964" y="1304764"/>
            <a:ext cx="288032" cy="324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247964" y="2600908"/>
            <a:ext cx="288032" cy="324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59932" y="3032956"/>
            <a:ext cx="10441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Pump filter</a:t>
            </a:r>
            <a:endParaRPr lang="he-IL" dirty="0" smtClean="0">
              <a:latin typeface="Comic Sans MS" pitchFamily="66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851920" y="2744924"/>
            <a:ext cx="205222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68144" y="2492896"/>
            <a:ext cx="234026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Spectrometer</a:t>
            </a: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1553" name="Rectangle 35"/>
          <p:cNvSpPr>
            <a:spLocks noChangeArrowheads="1"/>
          </p:cNvSpPr>
          <p:nvPr/>
        </p:nvSpPr>
        <p:spPr bwMode="auto">
          <a:xfrm>
            <a:off x="2695823" y="2636912"/>
            <a:ext cx="596900" cy="169862"/>
          </a:xfrm>
          <a:prstGeom prst="rect">
            <a:avLst/>
          </a:prstGeom>
          <a:solidFill>
            <a:srgbClr val="80808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2" name="Rectangle 61"/>
          <p:cNvSpPr/>
          <p:nvPr/>
        </p:nvSpPr>
        <p:spPr bwMode="auto">
          <a:xfrm>
            <a:off x="2267744" y="2168860"/>
            <a:ext cx="108012" cy="11161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tlCol="1" anchor="ctr"/>
          <a:lstStyle/>
          <a:p>
            <a:pPr algn="ctr"/>
            <a:endParaRPr lang="he-IL" dirty="0" smtClean="0"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91680" y="3212976"/>
            <a:ext cx="17641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Dispersive window</a:t>
            </a:r>
            <a:endParaRPr lang="he-IL" dirty="0" smtClean="0">
              <a:latin typeface="Comic Sans MS" pitchFamily="66" charset="0"/>
            </a:endParaRPr>
          </a:p>
        </p:txBody>
      </p:sp>
      <p:pic>
        <p:nvPicPr>
          <p:cNvPr id="37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683" y="2060848"/>
            <a:ext cx="5736805" cy="28443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cxnSp>
        <p:nvCxnSpPr>
          <p:cNvPr id="90" name="Straight Connector 89"/>
          <p:cNvCxnSpPr/>
          <p:nvPr/>
        </p:nvCxnSpPr>
        <p:spPr>
          <a:xfrm flipV="1">
            <a:off x="2087724" y="2204864"/>
            <a:ext cx="1355983" cy="39604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087724" y="2888940"/>
            <a:ext cx="1463995" cy="19082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724128" y="2204864"/>
            <a:ext cx="320435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Spontaneously generated signal-idler (ASE)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27884" y="3104964"/>
            <a:ext cx="5400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Different from </a:t>
            </a:r>
            <a:r>
              <a:rPr lang="en-US" sz="2000" dirty="0" err="1" smtClean="0">
                <a:latin typeface="Comic Sans MS" pitchFamily="66" charset="0"/>
              </a:rPr>
              <a:t>supercontinnum</a:t>
            </a:r>
            <a:r>
              <a:rPr lang="en-US" sz="2000" dirty="0" smtClean="0">
                <a:latin typeface="Comic Sans MS" pitchFamily="66" charset="0"/>
              </a:rPr>
              <a:t> generation! INCOHERENT – No comb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5796" y="4041068"/>
            <a:ext cx="61926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Unique regime compared to CW – High gain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91880" y="4905164"/>
            <a:ext cx="5400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Can cover the full Quantum-Classical transition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60032" y="1052736"/>
            <a:ext cx="10441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6ps</a:t>
            </a:r>
            <a:endParaRPr lang="he-IL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4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96" grpId="0" animBg="1"/>
      <p:bldP spid="54" grpId="0" animBg="1"/>
      <p:bldP spid="55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016732"/>
            <a:ext cx="8114479" cy="452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מחבר ישר 4"/>
          <p:cNvCxnSpPr/>
          <p:nvPr/>
        </p:nvCxnSpPr>
        <p:spPr>
          <a:xfrm>
            <a:off x="4344764" y="1443865"/>
            <a:ext cx="0" cy="3672408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>
            <a:off x="4442051" y="3604105"/>
            <a:ext cx="334761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H="1">
            <a:off x="3899895" y="3604105"/>
            <a:ext cx="334761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88780" y="3790745"/>
            <a:ext cx="165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/>
              <a:t>Classical regime</a:t>
            </a:r>
            <a:endParaRPr lang="he-IL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62013" y="3787127"/>
            <a:ext cx="173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/>
              <a:t>Quantum regime</a:t>
            </a:r>
            <a:endParaRPr lang="he-IL" sz="2400" b="1" dirty="0"/>
          </a:p>
        </p:txBody>
      </p:sp>
      <p:sp>
        <p:nvSpPr>
          <p:cNvPr id="15" name="Rectangle 58"/>
          <p:cNvSpPr txBox="1">
            <a:spLocks noChangeArrowheads="1"/>
          </p:cNvSpPr>
          <p:nvPr/>
        </p:nvSpPr>
        <p:spPr>
          <a:xfrm>
            <a:off x="768857" y="87299"/>
            <a:ext cx="777716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sz="4000" dirty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Classical-to-quantum transition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608" y="5630209"/>
            <a:ext cx="824885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i="1" dirty="0"/>
              <a:t>Phys. Rev. </a:t>
            </a:r>
            <a:r>
              <a:rPr lang="en-US" sz="1800" i="1" dirty="0" smtClean="0"/>
              <a:t>Lett.</a:t>
            </a:r>
            <a:r>
              <a:rPr lang="en-US" sz="1800" dirty="0" smtClean="0"/>
              <a:t> </a:t>
            </a:r>
            <a:r>
              <a:rPr lang="en-US" sz="1800" b="1" dirty="0" smtClean="0"/>
              <a:t>114</a:t>
            </a:r>
            <a:r>
              <a:rPr lang="en-US" sz="1800" dirty="0"/>
              <a:t>, 063902 (</a:t>
            </a:r>
            <a:r>
              <a:rPr lang="en-US" sz="1800" dirty="0" smtClean="0"/>
              <a:t>2015)</a:t>
            </a:r>
            <a:endParaRPr lang="he-IL" sz="1800" dirty="0">
              <a:latin typeface="Comic Sans MS" pitchFamily="66" charset="0"/>
            </a:endParaRPr>
          </a:p>
          <a:p>
            <a:r>
              <a:rPr lang="en-US" sz="1800" b="1" i="1" dirty="0" smtClean="0"/>
              <a:t>“ </a:t>
            </a:r>
            <a:r>
              <a:rPr lang="en-US" sz="1800" b="1" dirty="0" smtClean="0"/>
              <a:t>Classical-to-Quantum </a:t>
            </a:r>
            <a:r>
              <a:rPr lang="en-US" sz="1800" b="1" dirty="0"/>
              <a:t>Transition with Broadband Four-Wave </a:t>
            </a:r>
            <a:r>
              <a:rPr lang="en-US" sz="1800" b="1" dirty="0" smtClean="0"/>
              <a:t>Mixing” </a:t>
            </a:r>
            <a:r>
              <a:rPr lang="en-US" sz="1800" dirty="0" smtClean="0"/>
              <a:t>(</a:t>
            </a:r>
            <a:r>
              <a:rPr lang="en-US" sz="1800" dirty="0" err="1" smtClean="0"/>
              <a:t>Vered</a:t>
            </a:r>
            <a:r>
              <a:rPr lang="en-US" sz="1800" dirty="0"/>
              <a:t>, </a:t>
            </a:r>
            <a:r>
              <a:rPr lang="en-US" sz="1800" dirty="0" err="1" smtClean="0"/>
              <a:t>Shaked</a:t>
            </a:r>
            <a:r>
              <a:rPr lang="en-US" sz="1800" dirty="0" smtClean="0"/>
              <a:t>, </a:t>
            </a:r>
            <a:r>
              <a:rPr lang="en-US" sz="1800" dirty="0" err="1" smtClean="0"/>
              <a:t>Rosenbluh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err="1" smtClean="0"/>
              <a:t>Pe’er</a:t>
            </a:r>
            <a:r>
              <a:rPr lang="en-US" sz="1800" dirty="0" smtClean="0"/>
              <a:t>)</a:t>
            </a:r>
            <a:endParaRPr lang="he-IL" sz="1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012" name="Object 4"/>
          <p:cNvGraphicFramePr>
            <a:graphicFrameLocks noChangeAspect="1"/>
          </p:cNvGraphicFramePr>
          <p:nvPr>
            <p:extLst/>
          </p:nvPr>
        </p:nvGraphicFramePr>
        <p:xfrm>
          <a:off x="152400" y="2205038"/>
          <a:ext cx="7273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97" name="Equation" r:id="rId3" imgW="3759120" imgH="253800" progId="Equation.3">
                  <p:embed/>
                </p:oleObj>
              </mc:Choice>
              <mc:Fallback>
                <p:oleObj name="Equation" r:id="rId3" imgW="3759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05038"/>
                        <a:ext cx="727392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392572" y="1199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92572" y="2266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/>
          </p:nvPr>
        </p:nvGraphicFramePr>
        <p:xfrm>
          <a:off x="1392833" y="2856850"/>
          <a:ext cx="14509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98" name="משוואה" r:id="rId5" imgW="749160" imgH="253800" progId="Equation.3">
                  <p:embed/>
                </p:oleObj>
              </mc:Choice>
              <mc:Fallback>
                <p:oleObj name="משוואה" r:id="rId5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833" y="2856850"/>
                        <a:ext cx="1450975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>
            <p:extLst/>
          </p:nvPr>
        </p:nvGraphicFramePr>
        <p:xfrm>
          <a:off x="4291310" y="2856851"/>
          <a:ext cx="1720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99" name="משוואה" r:id="rId7" imgW="888840" imgH="253800" progId="Equation.3">
                  <p:embed/>
                </p:oleObj>
              </mc:Choice>
              <mc:Fallback>
                <p:oleObj name="משוואה" r:id="rId7" imgW="888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310" y="2856851"/>
                        <a:ext cx="172085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>
            <p:extLst/>
          </p:nvPr>
        </p:nvGraphicFramePr>
        <p:xfrm>
          <a:off x="40628" y="908720"/>
          <a:ext cx="9045576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0" name="משוואה" r:id="rId9" imgW="4673520" imgH="253800" progId="Equation.3">
                  <p:embed/>
                </p:oleObj>
              </mc:Choice>
              <mc:Fallback>
                <p:oleObj name="משוואה" r:id="rId9" imgW="4673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8" y="908720"/>
                        <a:ext cx="9045576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>
            <p:extLst/>
          </p:nvPr>
        </p:nvGraphicFramePr>
        <p:xfrm>
          <a:off x="1438424" y="1566863"/>
          <a:ext cx="1549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1" name="משוואה" r:id="rId11" imgW="799920" imgH="266400" progId="Equation.3">
                  <p:embed/>
                </p:oleObj>
              </mc:Choice>
              <mc:Fallback>
                <p:oleObj name="משוואה" r:id="rId11" imgW="7999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424" y="1566863"/>
                        <a:ext cx="15494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"/>
          <p:cNvGraphicFramePr>
            <a:graphicFrameLocks noChangeAspect="1"/>
          </p:cNvGraphicFramePr>
          <p:nvPr>
            <p:extLst/>
          </p:nvPr>
        </p:nvGraphicFramePr>
        <p:xfrm>
          <a:off x="4363318" y="1571125"/>
          <a:ext cx="17208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2" name="משוואה" r:id="rId13" imgW="888840" imgH="266400" progId="Equation.3">
                  <p:embed/>
                </p:oleObj>
              </mc:Choice>
              <mc:Fallback>
                <p:oleObj name="משוואה" r:id="rId13" imgW="888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318" y="1571125"/>
                        <a:ext cx="172085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>
            <p:extLst/>
          </p:nvPr>
        </p:nvGraphicFramePr>
        <p:xfrm>
          <a:off x="323528" y="3535438"/>
          <a:ext cx="79835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3" name="משוואה" r:id="rId15" imgW="4127400" imgH="241200" progId="Equation.3">
                  <p:embed/>
                </p:oleObj>
              </mc:Choice>
              <mc:Fallback>
                <p:oleObj name="משוואה" r:id="rId15" imgW="4127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535438"/>
                        <a:ext cx="7983537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"/>
          <p:cNvGraphicFramePr>
            <a:graphicFrameLocks noChangeAspect="1"/>
          </p:cNvGraphicFramePr>
          <p:nvPr>
            <p:extLst/>
          </p:nvPr>
        </p:nvGraphicFramePr>
        <p:xfrm>
          <a:off x="323528" y="4055566"/>
          <a:ext cx="79835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4" name="משוואה" r:id="rId17" imgW="4127400" imgH="241200" progId="Equation.3">
                  <p:embed/>
                </p:oleObj>
              </mc:Choice>
              <mc:Fallback>
                <p:oleObj name="משוואה" r:id="rId17" imgW="4127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055566"/>
                        <a:ext cx="7983537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4"/>
          <p:cNvGraphicFramePr>
            <a:graphicFrameLocks noChangeAspect="1"/>
          </p:cNvGraphicFramePr>
          <p:nvPr>
            <p:extLst/>
          </p:nvPr>
        </p:nvGraphicFramePr>
        <p:xfrm>
          <a:off x="1138238" y="4653409"/>
          <a:ext cx="21367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5" name="משוואה" r:id="rId19" imgW="1104840" imgH="304560" progId="Equation.3">
                  <p:embed/>
                </p:oleObj>
              </mc:Choice>
              <mc:Fallback>
                <p:oleObj name="משוואה" r:id="rId19" imgW="11048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653409"/>
                        <a:ext cx="2136775" cy="588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4"/>
          <p:cNvGraphicFramePr>
            <a:graphicFrameLocks noChangeAspect="1"/>
          </p:cNvGraphicFramePr>
          <p:nvPr>
            <p:extLst/>
          </p:nvPr>
        </p:nvGraphicFramePr>
        <p:xfrm>
          <a:off x="4152900" y="4653409"/>
          <a:ext cx="20875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6" name="משוואה" r:id="rId21" imgW="1079280" imgH="304560" progId="Equation.3">
                  <p:embed/>
                </p:oleObj>
              </mc:Choice>
              <mc:Fallback>
                <p:oleObj name="משוואה" r:id="rId21" imgW="1079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4653409"/>
                        <a:ext cx="2087563" cy="588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982489" y="2636912"/>
            <a:ext cx="2448272" cy="8698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972545" y="2636912"/>
            <a:ext cx="2448272" cy="8698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Object 4"/>
          <p:cNvGraphicFramePr>
            <a:graphicFrameLocks noChangeAspect="1"/>
          </p:cNvGraphicFramePr>
          <p:nvPr>
            <p:extLst/>
          </p:nvPr>
        </p:nvGraphicFramePr>
        <p:xfrm>
          <a:off x="572715" y="5733256"/>
          <a:ext cx="78692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7" name="משוואה" r:id="rId23" imgW="4063680" imgH="266400" progId="Equation.3">
                  <p:embed/>
                </p:oleObj>
              </mc:Choice>
              <mc:Fallback>
                <p:oleObj name="משוואה" r:id="rId23" imgW="4063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15" y="5733256"/>
                        <a:ext cx="786923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5589240"/>
            <a:ext cx="8136904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58"/>
          <p:cNvSpPr txBox="1">
            <a:spLocks noChangeArrowheads="1"/>
          </p:cNvSpPr>
          <p:nvPr/>
        </p:nvSpPr>
        <p:spPr>
          <a:xfrm>
            <a:off x="683568" y="8422"/>
            <a:ext cx="7777162" cy="9363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sz="4000" dirty="0" smtClean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Can we measure squeezing ? </a:t>
            </a:r>
            <a:endParaRPr kumimoji="0" lang="en-US" sz="4000" dirty="0">
              <a:solidFill>
                <a:srgbClr val="0070C0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3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75382" y="764704"/>
            <a:ext cx="7581094" cy="4968552"/>
            <a:chOff x="195263" y="631825"/>
            <a:chExt cx="8753475" cy="5645666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263" y="631825"/>
              <a:ext cx="8753475" cy="560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263" y="631825"/>
              <a:ext cx="8753475" cy="560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3131840" y="5908159"/>
              <a:ext cx="288032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wavelength (nm)</a:t>
              </a:r>
              <a:endParaRPr lang="he-IL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725234" y="3028310"/>
              <a:ext cx="288032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Intensity (A.U.)</a:t>
              </a:r>
              <a:endParaRPr lang="he-IL" dirty="0"/>
            </a:p>
          </p:txBody>
        </p:sp>
      </p:grp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59767" y="6166886"/>
            <a:ext cx="291587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he-IL" sz="1800" b="1" i="1" dirty="0" smtClean="0">
                <a:solidFill>
                  <a:srgbClr val="0000FF"/>
                </a:solidFill>
                <a:latin typeface="Arial" pitchFamily="34" charset="0"/>
              </a:rPr>
              <a:t>In preparation</a:t>
            </a:r>
            <a:r>
              <a:rPr lang="en-US" altLang="he-IL" sz="1800" b="1" dirty="0" smtClean="0">
                <a:latin typeface="Arial" pitchFamily="34" charset="0"/>
              </a:rPr>
              <a:t> (2016)</a:t>
            </a:r>
            <a:endParaRPr lang="en-US" altLang="he-IL" sz="1800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3853" y="1222665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/>
              <a:t>Beneath Vacuum </a:t>
            </a:r>
            <a:r>
              <a:rPr lang="en-US" sz="2400" b="1" dirty="0"/>
              <a:t>L</a:t>
            </a:r>
            <a:r>
              <a:rPr lang="en-US" sz="2400" b="1" dirty="0" smtClean="0"/>
              <a:t>evel</a:t>
            </a:r>
            <a:endParaRPr lang="he-IL" sz="2400" b="1" dirty="0"/>
          </a:p>
        </p:txBody>
      </p:sp>
      <p:sp>
        <p:nvSpPr>
          <p:cNvPr id="17" name="Rectangle 58"/>
          <p:cNvSpPr txBox="1">
            <a:spLocks noChangeArrowheads="1"/>
          </p:cNvSpPr>
          <p:nvPr/>
        </p:nvSpPr>
        <p:spPr>
          <a:xfrm>
            <a:off x="646907" y="-83019"/>
            <a:ext cx="777716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sz="4000" dirty="0" smtClean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Measurement of </a:t>
            </a:r>
            <a:r>
              <a:rPr kumimoji="0" lang="en-US" sz="4000" dirty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FWM Squeezing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6166886"/>
            <a:ext cx="5868652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Optical measurement of quantum squeezing </a:t>
            </a:r>
            <a:endParaRPr lang="he-IL" sz="2000" b="1" dirty="0" smtClean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4583" y="2173231"/>
            <a:ext cx="2502786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~35% squeezing</a:t>
            </a:r>
            <a:endParaRPr lang="he-IL" sz="20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392572" y="1199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/>
          </p:nvPr>
        </p:nvGraphicFramePr>
        <p:xfrm>
          <a:off x="815973" y="2144599"/>
          <a:ext cx="72040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2" name="משוואה" r:id="rId3" imgW="3720960" imgH="266400" progId="Equation.3">
                  <p:embed/>
                </p:oleObj>
              </mc:Choice>
              <mc:Fallback>
                <p:oleObj name="משוואה" r:id="rId3" imgW="3720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3" y="2144599"/>
                        <a:ext cx="7204075" cy="5159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29531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11760" y="41437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/>
          </p:nvPr>
        </p:nvGraphicFramePr>
        <p:xfrm>
          <a:off x="1012824" y="1377082"/>
          <a:ext cx="68103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3" name="משוואה" r:id="rId5" imgW="3517560" imgH="279360" progId="Equation.3">
                  <p:embed/>
                </p:oleObj>
              </mc:Choice>
              <mc:Fallback>
                <p:oleObj name="משוואה" r:id="rId5" imgW="3517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4" y="1377082"/>
                        <a:ext cx="6810375" cy="53975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/>
          </p:nvPr>
        </p:nvGraphicFramePr>
        <p:xfrm>
          <a:off x="292100" y="855663"/>
          <a:ext cx="19923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4" name="משוואה" r:id="rId7" imgW="1028520" imgH="253800" progId="Equation.3">
                  <p:embed/>
                </p:oleObj>
              </mc:Choice>
              <mc:Fallback>
                <p:oleObj name="משוואה" r:id="rId7" imgW="102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855663"/>
                        <a:ext cx="1992313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29639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Calibration:</a:t>
            </a:r>
            <a:endParaRPr lang="en-US" sz="2400" b="1" dirty="0"/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/>
          </p:nvPr>
        </p:nvGraphicFramePr>
        <p:xfrm>
          <a:off x="3338513" y="2947220"/>
          <a:ext cx="19177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5" name="משוואה" r:id="rId9" imgW="990360" imgH="279360" progId="Equation.3">
                  <p:embed/>
                </p:oleObj>
              </mc:Choice>
              <mc:Fallback>
                <p:oleObj name="משוואה" r:id="rId9" imgW="990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2947220"/>
                        <a:ext cx="1917700" cy="53975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/>
          </p:nvPr>
        </p:nvGraphicFramePr>
        <p:xfrm>
          <a:off x="3338513" y="3529832"/>
          <a:ext cx="18446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6" name="משוואה" r:id="rId11" imgW="952200" imgH="266400" progId="Equation.3">
                  <p:embed/>
                </p:oleObj>
              </mc:Choice>
              <mc:Fallback>
                <p:oleObj name="משוואה" r:id="rId11" imgW="952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3529832"/>
                        <a:ext cx="1844675" cy="515937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/>
          </p:nvPr>
        </p:nvGraphicFramePr>
        <p:xfrm>
          <a:off x="5610989" y="829898"/>
          <a:ext cx="15986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7" name="משוואה" r:id="rId13" imgW="825480" imgH="279360" progId="Equation.3">
                  <p:embed/>
                </p:oleObj>
              </mc:Choice>
              <mc:Fallback>
                <p:oleObj name="משוואה" r:id="rId13" imgW="825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989" y="829898"/>
                        <a:ext cx="159861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55776" y="879103"/>
            <a:ext cx="2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Parametric Amp.</a:t>
            </a:r>
            <a:endParaRPr lang="en-US" sz="2400" b="1" dirty="0"/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>
            <p:extLst/>
          </p:nvPr>
        </p:nvGraphicFramePr>
        <p:xfrm>
          <a:off x="3314700" y="4090219"/>
          <a:ext cx="2825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8" name="משוואה" r:id="rId15" imgW="1460160" imgH="279360" progId="Equation.3">
                  <p:embed/>
                </p:oleObj>
              </mc:Choice>
              <mc:Fallback>
                <p:oleObj name="משוואה" r:id="rId15" imgW="1460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4090219"/>
                        <a:ext cx="2825750" cy="53975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/>
          </p:nvPr>
        </p:nvGraphicFramePr>
        <p:xfrm>
          <a:off x="3303588" y="4715694"/>
          <a:ext cx="27559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9" name="משוואה" r:id="rId17" imgW="1422360" imgH="279360" progId="Equation.3">
                  <p:embed/>
                </p:oleObj>
              </mc:Choice>
              <mc:Fallback>
                <p:oleObj name="משוואה" r:id="rId17" imgW="1422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4715694"/>
                        <a:ext cx="2755900" cy="541338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03548" y="5589240"/>
            <a:ext cx="154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Extract :</a:t>
            </a:r>
            <a:endParaRPr lang="en-US" sz="2400" b="1" dirty="0"/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>
            <p:extLst/>
          </p:nvPr>
        </p:nvGraphicFramePr>
        <p:xfrm>
          <a:off x="2284018" y="5555871"/>
          <a:ext cx="21367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0" name="משוואה" r:id="rId19" imgW="1104840" imgH="304560" progId="Equation.3">
                  <p:embed/>
                </p:oleObj>
              </mc:Choice>
              <mc:Fallback>
                <p:oleObj name="משוואה" r:id="rId19" imgW="11048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018" y="5555871"/>
                        <a:ext cx="2136775" cy="588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/>
          <p:cNvGraphicFramePr>
            <a:graphicFrameLocks noChangeAspect="1"/>
          </p:cNvGraphicFramePr>
          <p:nvPr>
            <p:extLst/>
          </p:nvPr>
        </p:nvGraphicFramePr>
        <p:xfrm>
          <a:off x="5298680" y="5555871"/>
          <a:ext cx="20875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1" name="משוואה" r:id="rId21" imgW="1079280" imgH="304560" progId="Equation.3">
                  <p:embed/>
                </p:oleObj>
              </mc:Choice>
              <mc:Fallback>
                <p:oleObj name="משוואה" r:id="rId21" imgW="1079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680" y="5555871"/>
                        <a:ext cx="2087563" cy="588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8"/>
          <p:cNvSpPr txBox="1">
            <a:spLocks noChangeArrowheads="1"/>
          </p:cNvSpPr>
          <p:nvPr/>
        </p:nvSpPr>
        <p:spPr>
          <a:xfrm>
            <a:off x="791580" y="0"/>
            <a:ext cx="7777162" cy="97165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sz="4000" dirty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Measurement Recipe</a:t>
            </a:r>
          </a:p>
        </p:txBody>
      </p:sp>
    </p:spTree>
    <p:extLst>
      <p:ext uri="{BB962C8B-B14F-4D97-AF65-F5344CB8AC3E}">
        <p14:creationId xmlns:p14="http://schemas.microsoft.com/office/powerpoint/2010/main" val="38078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chemeClr val="tx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 (I)</a:t>
            </a:r>
            <a:endParaRPr lang="he-IL" dirty="0">
              <a:solidFill>
                <a:schemeClr val="tx2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04764"/>
            <a:ext cx="8106104" cy="4969532"/>
          </a:xfrm>
        </p:spPr>
        <p:txBody>
          <a:bodyPr>
            <a:no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he-IL" sz="2800" dirty="0" smtClean="0">
                <a:latin typeface="Comic Sans MS" panose="030F0702030302020204" pitchFamily="66" charset="0"/>
              </a:rPr>
              <a:t>Bandwidth allows </a:t>
            </a:r>
            <a:r>
              <a:rPr lang="en-US" altLang="he-IL" sz="2800" b="1" dirty="0" smtClean="0">
                <a:latin typeface="Comic Sans MS" panose="030F0702030302020204" pitchFamily="66" charset="0"/>
              </a:rPr>
              <a:t>ultra-high flux </a:t>
            </a:r>
            <a:r>
              <a:rPr lang="en-US" sz="2800" dirty="0">
                <a:latin typeface="Comic Sans MS" pitchFamily="66" charset="0"/>
              </a:rPr>
              <a:t>of collinear </a:t>
            </a:r>
            <a:r>
              <a:rPr lang="en-US" sz="2800" b="1" dirty="0">
                <a:latin typeface="Comic Sans MS" pitchFamily="66" charset="0"/>
              </a:rPr>
              <a:t>“single cycle” </a:t>
            </a:r>
            <a:r>
              <a:rPr lang="en-US" sz="2800" dirty="0">
                <a:latin typeface="Comic Sans MS" pitchFamily="66" charset="0"/>
              </a:rPr>
              <a:t>bi-photons </a:t>
            </a:r>
            <a:endParaRPr lang="en-US" altLang="he-IL" sz="2800" dirty="0">
              <a:latin typeface="Comic Sans MS" panose="030F0702030302020204" pitchFamily="66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he-IL" sz="2800" dirty="0">
                <a:latin typeface="Comic Sans MS" panose="030F0702030302020204" pitchFamily="66" charset="0"/>
              </a:rPr>
              <a:t>The pumped </a:t>
            </a:r>
            <a:r>
              <a:rPr lang="en-US" altLang="he-IL" sz="2800" dirty="0" smtClean="0">
                <a:latin typeface="Comic Sans MS" panose="030F0702030302020204" pitchFamily="66" charset="0"/>
              </a:rPr>
              <a:t>crystal </a:t>
            </a:r>
            <a:r>
              <a:rPr lang="en-US" altLang="he-IL" sz="2800" dirty="0">
                <a:latin typeface="Comic Sans MS" panose="030F0702030302020204" pitchFamily="66" charset="0"/>
              </a:rPr>
              <a:t>acts as a </a:t>
            </a:r>
            <a:r>
              <a:rPr lang="en-US" altLang="he-IL" sz="2800" dirty="0" smtClean="0">
                <a:latin typeface="Comic Sans MS" panose="030F0702030302020204" pitchFamily="66" charset="0"/>
              </a:rPr>
              <a:t>bi-photon </a:t>
            </a:r>
            <a:r>
              <a:rPr lang="en-US" altLang="he-IL" sz="2800" dirty="0">
                <a:latin typeface="Comic Sans MS" panose="030F0702030302020204" pitchFamily="66" charset="0"/>
              </a:rPr>
              <a:t>detector with </a:t>
            </a:r>
            <a:r>
              <a:rPr lang="en-US" altLang="he-IL" sz="2800" b="1" dirty="0">
                <a:latin typeface="Comic Sans MS" panose="030F0702030302020204" pitchFamily="66" charset="0"/>
              </a:rPr>
              <a:t>near </a:t>
            </a:r>
            <a:r>
              <a:rPr lang="en-US" altLang="he-IL" sz="2800" b="1" dirty="0" smtClean="0">
                <a:latin typeface="Comic Sans MS" panose="030F0702030302020204" pitchFamily="66" charset="0"/>
              </a:rPr>
              <a:t>unit </a:t>
            </a:r>
            <a:r>
              <a:rPr lang="en-US" altLang="he-IL" sz="2800" b="1" dirty="0">
                <a:latin typeface="Comic Sans MS" panose="030F0702030302020204" pitchFamily="66" charset="0"/>
              </a:rPr>
              <a:t>efficiency</a:t>
            </a:r>
            <a:r>
              <a:rPr lang="en-US" altLang="he-IL" sz="2800" dirty="0">
                <a:latin typeface="Comic Sans MS" panose="030F0702030302020204" pitchFamily="66" charset="0"/>
              </a:rPr>
              <a:t>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he-IL" sz="2800" b="1" dirty="0" smtClean="0">
                <a:latin typeface="Comic Sans MS" panose="030F0702030302020204" pitchFamily="66" charset="0"/>
              </a:rPr>
              <a:t>No coincidence detection ! </a:t>
            </a:r>
            <a:r>
              <a:rPr lang="en-US" altLang="he-IL" sz="2800" dirty="0" smtClean="0">
                <a:latin typeface="Comic Sans MS" panose="030F0702030302020204" pitchFamily="66" charset="0"/>
              </a:rPr>
              <a:t>Standard intensity detection at the bi-photons rate</a:t>
            </a:r>
            <a:endParaRPr lang="en-US" altLang="he-IL" sz="2800" dirty="0">
              <a:latin typeface="Comic Sans MS" panose="030F0702030302020204" pitchFamily="66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he-IL" sz="2800" dirty="0" smtClean="0">
                <a:latin typeface="Comic Sans MS" panose="030F0702030302020204" pitchFamily="66" charset="0"/>
              </a:rPr>
              <a:t>Comparing single-photon </a:t>
            </a:r>
            <a:r>
              <a:rPr lang="en-US" altLang="he-IL" sz="2800" dirty="0">
                <a:latin typeface="Comic Sans MS" panose="030F0702030302020204" pitchFamily="66" charset="0"/>
              </a:rPr>
              <a:t>loss with </a:t>
            </a:r>
            <a:r>
              <a:rPr lang="en-US" altLang="he-IL" sz="2800" dirty="0" smtClean="0">
                <a:latin typeface="Comic Sans MS" panose="030F0702030302020204" pitchFamily="66" charset="0"/>
              </a:rPr>
              <a:t>two-photon </a:t>
            </a:r>
            <a:r>
              <a:rPr lang="en-US" altLang="he-IL" sz="2800" dirty="0">
                <a:latin typeface="Comic Sans MS" panose="030F0702030302020204" pitchFamily="66" charset="0"/>
              </a:rPr>
              <a:t>loss verifies non-classical behavior.</a:t>
            </a:r>
            <a:r>
              <a:rPr lang="en-US" altLang="he-IL" sz="2800" b="1" dirty="0">
                <a:latin typeface="Comic Sans MS" panose="030F0702030302020204" pitchFamily="66" charset="0"/>
              </a:rPr>
              <a:t> </a:t>
            </a:r>
            <a:endParaRPr lang="en-US" altLang="he-IL" sz="2800" b="1" dirty="0" smtClean="0">
              <a:latin typeface="Comic Sans MS" panose="030F0702030302020204" pitchFamily="66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800" b="1" u="sng" dirty="0" smtClean="0">
                <a:latin typeface="Comic Sans MS" pitchFamily="66" charset="0"/>
              </a:rPr>
              <a:t>Speedup ! </a:t>
            </a:r>
            <a:r>
              <a:rPr lang="en-US" sz="2800" u="sng" dirty="0" smtClean="0">
                <a:latin typeface="Comic Sans MS" pitchFamily="66" charset="0"/>
              </a:rPr>
              <a:t>X10</a:t>
            </a:r>
            <a:r>
              <a:rPr lang="en-US" sz="2800" u="sng" baseline="30000" dirty="0" smtClean="0">
                <a:latin typeface="Comic Sans MS" pitchFamily="66" charset="0"/>
              </a:rPr>
              <a:t>4</a:t>
            </a:r>
            <a:r>
              <a:rPr lang="en-US" sz="2800" u="sng" dirty="0" smtClean="0">
                <a:latin typeface="Comic Sans MS" pitchFamily="66" charset="0"/>
              </a:rPr>
              <a:t> demonstrated, X10</a:t>
            </a:r>
            <a:r>
              <a:rPr lang="en-US" sz="2800" u="sng" baseline="30000" dirty="0" smtClean="0">
                <a:latin typeface="Comic Sans MS" pitchFamily="66" charset="0"/>
              </a:rPr>
              <a:t>8</a:t>
            </a:r>
            <a:r>
              <a:rPr lang="en-US" sz="2800" u="sng" dirty="0" smtClean="0">
                <a:latin typeface="Comic Sans MS" pitchFamily="66" charset="0"/>
              </a:rPr>
              <a:t> feasible </a:t>
            </a:r>
          </a:p>
        </p:txBody>
      </p:sp>
    </p:spTree>
    <p:extLst>
      <p:ext uri="{BB962C8B-B14F-4D97-AF65-F5344CB8AC3E}">
        <p14:creationId xmlns:p14="http://schemas.microsoft.com/office/powerpoint/2010/main" val="21376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chemeClr val="tx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 (II)</a:t>
            </a:r>
            <a:endParaRPr lang="he-IL" dirty="0">
              <a:solidFill>
                <a:schemeClr val="tx2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696" y="1115616"/>
            <a:ext cx="8106104" cy="4509628"/>
          </a:xfrm>
        </p:spPr>
        <p:txBody>
          <a:bodyPr>
            <a:normAutofit fontScale="92500"/>
          </a:bodyPr>
          <a:lstStyle/>
          <a:p>
            <a:pPr algn="l" rtl="0">
              <a:spcBef>
                <a:spcPts val="1200"/>
              </a:spcBef>
            </a:pPr>
            <a:r>
              <a:rPr lang="en-US" sz="2800" dirty="0" smtClean="0">
                <a:latin typeface="Comic Sans MS" pitchFamily="66" charset="0"/>
              </a:rPr>
              <a:t>Observation of the </a:t>
            </a:r>
            <a:r>
              <a:rPr lang="en-US" sz="2800" b="1" dirty="0" smtClean="0">
                <a:latin typeface="Comic Sans MS" pitchFamily="66" charset="0"/>
              </a:rPr>
              <a:t>entire classical-quantum transition </a:t>
            </a:r>
            <a:r>
              <a:rPr lang="en-US" sz="2800" dirty="0" smtClean="0">
                <a:latin typeface="Comic Sans MS" pitchFamily="66" charset="0"/>
              </a:rPr>
              <a:t>with FWM in fiber</a:t>
            </a:r>
          </a:p>
          <a:p>
            <a:pPr algn="l" rtl="0">
              <a:spcBef>
                <a:spcPts val="1200"/>
              </a:spcBef>
            </a:pPr>
            <a:r>
              <a:rPr lang="en-US" sz="2800" dirty="0" smtClean="0">
                <a:latin typeface="Comic Sans MS" pitchFamily="66" charset="0"/>
              </a:rPr>
              <a:t>Span 8 orders of magnitude (and more…)</a:t>
            </a:r>
          </a:p>
          <a:p>
            <a:pPr algn="l" rtl="0">
              <a:spcBef>
                <a:spcPts val="1200"/>
              </a:spcBef>
            </a:pPr>
            <a:r>
              <a:rPr lang="en-US" sz="2800" dirty="0" smtClean="0">
                <a:latin typeface="Comic Sans MS" pitchFamily="66" charset="0"/>
              </a:rPr>
              <a:t>Bi-photon generation with </a:t>
            </a:r>
            <a:r>
              <a:rPr lang="en-US" sz="2800" b="1" dirty="0" smtClean="0">
                <a:latin typeface="Comic Sans MS" pitchFamily="66" charset="0"/>
              </a:rPr>
              <a:t>imaginary gain </a:t>
            </a:r>
          </a:p>
          <a:p>
            <a:pPr algn="l" rtl="0">
              <a:spcBef>
                <a:spcPts val="1200"/>
              </a:spcBef>
            </a:pPr>
            <a:r>
              <a:rPr lang="en-US" sz="2800" dirty="0" smtClean="0">
                <a:latin typeface="Comic Sans MS" pitchFamily="66" charset="0"/>
              </a:rPr>
              <a:t>RF </a:t>
            </a:r>
            <a:r>
              <a:rPr lang="en-US" sz="2800" dirty="0">
                <a:latin typeface="Comic Sans MS" pitchFamily="66" charset="0"/>
              </a:rPr>
              <a:t>parametric oscillation as a </a:t>
            </a:r>
            <a:r>
              <a:rPr lang="en-US" sz="2800" b="1" dirty="0">
                <a:latin typeface="Comic Sans MS" pitchFamily="66" charset="0"/>
              </a:rPr>
              <a:t>Semi-classical </a:t>
            </a:r>
            <a:r>
              <a:rPr lang="en-US" sz="2800" b="1" dirty="0" smtClean="0">
                <a:latin typeface="Comic Sans MS" pitchFamily="66" charset="0"/>
              </a:rPr>
              <a:t>physical </a:t>
            </a:r>
            <a:r>
              <a:rPr lang="en-US" sz="2800" b="1" dirty="0">
                <a:latin typeface="Comic Sans MS" pitchFamily="66" charset="0"/>
              </a:rPr>
              <a:t>simulator.</a:t>
            </a:r>
          </a:p>
          <a:p>
            <a:pPr algn="l" rtl="0">
              <a:spcBef>
                <a:spcPts val="1200"/>
              </a:spcBef>
            </a:pPr>
            <a:r>
              <a:rPr lang="en-US" sz="2800" dirty="0" smtClean="0">
                <a:latin typeface="Comic Sans MS" pitchFamily="66" charset="0"/>
              </a:rPr>
              <a:t>Use optical nonlinearity as </a:t>
            </a:r>
            <a:r>
              <a:rPr lang="en-US" sz="2800" dirty="0">
                <a:latin typeface="Comic Sans MS" pitchFamily="66" charset="0"/>
              </a:rPr>
              <a:t>an </a:t>
            </a:r>
            <a:r>
              <a:rPr lang="en-US" sz="2800" b="1" dirty="0">
                <a:latin typeface="Comic Sans MS" pitchFamily="66" charset="0"/>
              </a:rPr>
              <a:t>optical mixer for measuring broadband two-mode squeezing.</a:t>
            </a:r>
          </a:p>
          <a:p>
            <a:pPr algn="l" rtl="0">
              <a:spcBef>
                <a:spcPts val="1200"/>
              </a:spcBef>
            </a:pPr>
            <a:r>
              <a:rPr lang="en-US" sz="2800" b="1" dirty="0">
                <a:latin typeface="Comic Sans MS" pitchFamily="66" charset="0"/>
              </a:rPr>
              <a:t>Must be useful for something…</a:t>
            </a:r>
          </a:p>
          <a:p>
            <a:pPr algn="l" rtl="0">
              <a:spcBef>
                <a:spcPts val="1200"/>
              </a:spcBef>
            </a:pPr>
            <a:endParaRPr lang="en-US" sz="2800" b="1" dirty="0" smtClean="0">
              <a:latin typeface="Comic Sans MS" pitchFamily="66" charset="0"/>
            </a:endParaRPr>
          </a:p>
          <a:p>
            <a:pPr algn="l" rtl="0">
              <a:spcBef>
                <a:spcPts val="1200"/>
              </a:spcBef>
            </a:pPr>
            <a:endParaRPr lang="en-US" sz="2800" b="1" dirty="0" smtClean="0">
              <a:latin typeface="Comic Sans MS" pitchFamily="66" charset="0"/>
            </a:endParaRPr>
          </a:p>
        </p:txBody>
      </p:sp>
      <p:sp>
        <p:nvSpPr>
          <p:cNvPr id="5" name="מלבן 1"/>
          <p:cNvSpPr/>
          <p:nvPr/>
        </p:nvSpPr>
        <p:spPr>
          <a:xfrm>
            <a:off x="4493089" y="5625244"/>
            <a:ext cx="4317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6000" b="1" dirty="0" smtClean="0">
                <a:latin typeface="Segoe Print" panose="02000600000000000000" pitchFamily="2" charset="0"/>
              </a:rPr>
              <a:t>Thank You</a:t>
            </a:r>
            <a:endParaRPr lang="he-IL" sz="6000" b="1" dirty="0"/>
          </a:p>
        </p:txBody>
      </p:sp>
    </p:spTree>
    <p:extLst>
      <p:ext uri="{BB962C8B-B14F-4D97-AF65-F5344CB8AC3E}">
        <p14:creationId xmlns:p14="http://schemas.microsoft.com/office/powerpoint/2010/main" val="5689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620"/>
            <a:ext cx="8002136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chemeClr val="tx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Classical model</a:t>
            </a:r>
            <a:endParaRPr lang="he-IL" dirty="0">
              <a:solidFill>
                <a:schemeClr val="tx2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an 8"/>
          <p:cNvSpPr/>
          <p:nvPr/>
        </p:nvSpPr>
        <p:spPr>
          <a:xfrm rot="16200000">
            <a:off x="1799692" y="1340768"/>
            <a:ext cx="540060" cy="1476164"/>
          </a:xfrm>
          <a:prstGeom prst="can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Can 9"/>
          <p:cNvSpPr/>
          <p:nvPr/>
        </p:nvSpPr>
        <p:spPr>
          <a:xfrm rot="16200000">
            <a:off x="5940152" y="1340769"/>
            <a:ext cx="540060" cy="1476164"/>
          </a:xfrm>
          <a:prstGeom prst="can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3528" y="2078850"/>
            <a:ext cx="7286947" cy="1800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9652" y="1376772"/>
            <a:ext cx="14041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Crystal 1</a:t>
            </a:r>
            <a:endParaRPr lang="he-IL" dirty="0"/>
          </a:p>
        </p:txBody>
      </p:sp>
      <p:sp>
        <p:nvSpPr>
          <p:cNvPr id="34" name="TextBox 33"/>
          <p:cNvSpPr txBox="1"/>
          <p:nvPr/>
        </p:nvSpPr>
        <p:spPr>
          <a:xfrm>
            <a:off x="5580112" y="1340768"/>
            <a:ext cx="1368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Crystal 2</a:t>
            </a:r>
            <a:endParaRPr lang="he-IL" dirty="0"/>
          </a:p>
        </p:txBody>
      </p:sp>
      <p:graphicFrame>
        <p:nvGraphicFramePr>
          <p:cNvPr id="299015" name="Object 7"/>
          <p:cNvGraphicFramePr>
            <a:graphicFrameLocks noChangeAspect="1"/>
          </p:cNvGraphicFramePr>
          <p:nvPr>
            <p:extLst/>
          </p:nvPr>
        </p:nvGraphicFramePr>
        <p:xfrm>
          <a:off x="3593362" y="2987278"/>
          <a:ext cx="152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2" name="Equation" r:id="rId3" imgW="787320" imgH="203040" progId="Equation.3">
                  <p:embed/>
                </p:oleObj>
              </mc:Choice>
              <mc:Fallback>
                <p:oleObj name="Equation" r:id="rId3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362" y="2987278"/>
                        <a:ext cx="1524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flipV="1">
            <a:off x="4576259" y="2131213"/>
            <a:ext cx="161683" cy="3578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"/>
          <p:cNvGraphicFramePr>
            <a:graphicFrameLocks noChangeAspect="1"/>
          </p:cNvGraphicFramePr>
          <p:nvPr>
            <p:extLst/>
          </p:nvPr>
        </p:nvGraphicFramePr>
        <p:xfrm>
          <a:off x="6370638" y="2546350"/>
          <a:ext cx="2479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3" name="Equation" r:id="rId5" imgW="1282680" imgH="215640" progId="Equation.3">
                  <p:embed/>
                </p:oleObj>
              </mc:Choice>
              <mc:Fallback>
                <p:oleObj name="Equation" r:id="rId5" imgW="1282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2546350"/>
                        <a:ext cx="24796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flipH="1" flipV="1">
            <a:off x="7359829" y="2181941"/>
            <a:ext cx="164499" cy="31337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8012" y="1671191"/>
            <a:ext cx="1259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Noise…</a:t>
            </a:r>
            <a:endParaRPr lang="he-IL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/>
          </p:nvPr>
        </p:nvGraphicFramePr>
        <p:xfrm>
          <a:off x="6421438" y="3081338"/>
          <a:ext cx="24082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4" name="Equation" r:id="rId7" imgW="1244520" imgH="215640" progId="Equation.3">
                  <p:embed/>
                </p:oleObj>
              </mc:Choice>
              <mc:Fallback>
                <p:oleObj name="Equation" r:id="rId7" imgW="1244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081338"/>
                        <a:ext cx="240823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201335" y="3743610"/>
          <a:ext cx="88201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5" name="Equation" r:id="rId9" imgW="4559040" imgH="419040" progId="Equation.3">
                  <p:embed/>
                </p:oleObj>
              </mc:Choice>
              <mc:Fallback>
                <p:oleObj name="Equation" r:id="rId9" imgW="4559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35" y="3743610"/>
                        <a:ext cx="8820150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56404" y="2559050"/>
          <a:ext cx="1646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6" name="Equation" r:id="rId11" imgW="850680" imgH="203040" progId="Equation.3">
                  <p:embed/>
                </p:oleObj>
              </mc:Choice>
              <mc:Fallback>
                <p:oleObj name="Equation" r:id="rId11" imgW="850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4" y="2559050"/>
                        <a:ext cx="16462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798682" y="2172227"/>
            <a:ext cx="161683" cy="3578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4"/>
          <p:cNvGraphicFramePr>
            <a:graphicFrameLocks noChangeAspect="1"/>
          </p:cNvGraphicFramePr>
          <p:nvPr>
            <p:extLst/>
          </p:nvPr>
        </p:nvGraphicFramePr>
        <p:xfrm>
          <a:off x="2712300" y="2541588"/>
          <a:ext cx="24050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7" name="Equation" r:id="rId13" imgW="1244520" imgH="215640" progId="Equation.3">
                  <p:embed/>
                </p:oleObj>
              </mc:Choice>
              <mc:Fallback>
                <p:oleObj name="Equation" r:id="rId13" imgW="1244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300" y="2541588"/>
                        <a:ext cx="240506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/>
          </p:nvPr>
        </p:nvGraphicFramePr>
        <p:xfrm>
          <a:off x="467544" y="4835748"/>
          <a:ext cx="25304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8" name="Equation" r:id="rId15" imgW="1307880" imgH="419040" progId="Equation.3">
                  <p:embed/>
                </p:oleObj>
              </mc:Choice>
              <mc:Fallback>
                <p:oleObj name="Equation" r:id="rId15" imgW="1307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35748"/>
                        <a:ext cx="25304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/>
          </p:nvPr>
        </p:nvGraphicFramePr>
        <p:xfrm>
          <a:off x="3613150" y="4979988"/>
          <a:ext cx="45100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9" name="משוואה" r:id="rId17" imgW="1968480" imgH="228600" progId="Equation.3">
                  <p:embed/>
                </p:oleObj>
              </mc:Choice>
              <mc:Fallback>
                <p:oleObj name="משוואה" r:id="rId17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4979988"/>
                        <a:ext cx="4510088" cy="5270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/>
          </p:nvPr>
        </p:nvGraphicFramePr>
        <p:xfrm>
          <a:off x="543775" y="5952727"/>
          <a:ext cx="38115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0" name="Equation" r:id="rId19" imgW="1663560" imgH="241200" progId="Equation.3">
                  <p:embed/>
                </p:oleObj>
              </mc:Choice>
              <mc:Fallback>
                <p:oleObj name="Equation" r:id="rId19" imgW="1663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75" y="5952727"/>
                        <a:ext cx="3811587" cy="5556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/>
          </p:nvPr>
        </p:nvGraphicFramePr>
        <p:xfrm>
          <a:off x="5580633" y="5941231"/>
          <a:ext cx="27352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1" name="Equation" r:id="rId21" imgW="1193760" imgH="228600" progId="Equation.3">
                  <p:embed/>
                </p:oleObj>
              </mc:Choice>
              <mc:Fallback>
                <p:oleObj name="Equation" r:id="rId21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633" y="5941231"/>
                        <a:ext cx="2735262" cy="5270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620"/>
            <a:ext cx="8002136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chemeClr val="tx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Quantum model </a:t>
            </a:r>
            <a:endParaRPr lang="he-IL" dirty="0">
              <a:solidFill>
                <a:schemeClr val="tx2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an 8"/>
          <p:cNvSpPr/>
          <p:nvPr/>
        </p:nvSpPr>
        <p:spPr>
          <a:xfrm rot="16200000">
            <a:off x="1799692" y="1340768"/>
            <a:ext cx="540060" cy="1476164"/>
          </a:xfrm>
          <a:prstGeom prst="can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Can 9"/>
          <p:cNvSpPr/>
          <p:nvPr/>
        </p:nvSpPr>
        <p:spPr>
          <a:xfrm rot="16200000">
            <a:off x="5940152" y="1340769"/>
            <a:ext cx="540060" cy="1476164"/>
          </a:xfrm>
          <a:prstGeom prst="can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3528" y="2096852"/>
            <a:ext cx="385242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20131" y="1307672"/>
            <a:ext cx="13923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Crystal 1</a:t>
            </a:r>
            <a:endParaRPr lang="he-IL" dirty="0"/>
          </a:p>
        </p:txBody>
      </p:sp>
      <p:sp>
        <p:nvSpPr>
          <p:cNvPr id="34" name="TextBox 33"/>
          <p:cNvSpPr txBox="1"/>
          <p:nvPr/>
        </p:nvSpPr>
        <p:spPr>
          <a:xfrm>
            <a:off x="5508104" y="1340774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Crystal 2</a:t>
            </a:r>
            <a:endParaRPr lang="he-IL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95536" y="1556792"/>
          <a:ext cx="540060" cy="57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66" name="משוואה" r:id="rId3" imgW="228600" imgH="241200" progId="Equation.3">
                  <p:embed/>
                </p:oleObj>
              </mc:Choice>
              <mc:Fallback>
                <p:oleObj name="משוואה" r:id="rId3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56792"/>
                        <a:ext cx="540060" cy="570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3463925" y="1052513"/>
            <a:ext cx="4636467" cy="1764419"/>
            <a:chOff x="3463925" y="1052513"/>
            <a:chExt cx="4636467" cy="1764419"/>
          </a:xfrm>
        </p:grpSpPr>
        <p:grpSp>
          <p:nvGrpSpPr>
            <p:cNvPr id="50" name="Group 49"/>
            <p:cNvGrpSpPr/>
            <p:nvPr/>
          </p:nvGrpSpPr>
          <p:grpSpPr>
            <a:xfrm>
              <a:off x="4211960" y="1052513"/>
              <a:ext cx="3888432" cy="1764419"/>
              <a:chOff x="4211960" y="1052513"/>
              <a:chExt cx="3888432" cy="1764419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4247964" y="2096852"/>
                <a:ext cx="385242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4211960" y="1376772"/>
                <a:ext cx="0" cy="6840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211960" y="2132856"/>
                <a:ext cx="0" cy="6840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99013" name="Object 5"/>
              <p:cNvGraphicFramePr>
                <a:graphicFrameLocks noChangeAspect="1"/>
              </p:cNvGraphicFramePr>
              <p:nvPr/>
            </p:nvGraphicFramePr>
            <p:xfrm>
              <a:off x="4233863" y="1052513"/>
              <a:ext cx="569912" cy="569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4067" name="משוואה" r:id="rId5" imgW="241200" imgH="241200" progId="Equation.3">
                      <p:embed/>
                    </p:oleObj>
                  </mc:Choice>
                  <mc:Fallback>
                    <p:oleObj name="משוואה" r:id="rId5" imgW="2412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3863" y="1052513"/>
                            <a:ext cx="569912" cy="5699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9" name="Group 48"/>
            <p:cNvGrpSpPr/>
            <p:nvPr/>
          </p:nvGrpSpPr>
          <p:grpSpPr>
            <a:xfrm>
              <a:off x="3463925" y="1382291"/>
              <a:ext cx="1000063" cy="1002593"/>
              <a:chOff x="3463925" y="1382291"/>
              <a:chExt cx="1000063" cy="100259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887924" y="1772816"/>
                <a:ext cx="576064" cy="61206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99014" name="Object 6"/>
              <p:cNvGraphicFramePr>
                <a:graphicFrameLocks noChangeAspect="1"/>
              </p:cNvGraphicFramePr>
              <p:nvPr/>
            </p:nvGraphicFramePr>
            <p:xfrm>
              <a:off x="3463925" y="1382291"/>
              <a:ext cx="479425" cy="390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4068" name="משוואה" r:id="rId7" imgW="203040" imgH="164880" progId="Equation.3">
                      <p:embed/>
                    </p:oleObj>
                  </mc:Choice>
                  <mc:Fallback>
                    <p:oleObj name="משוואה" r:id="rId7" imgW="20304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63925" y="1382291"/>
                            <a:ext cx="479425" cy="390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1" name="Group 50"/>
          <p:cNvGrpSpPr/>
          <p:nvPr/>
        </p:nvGrpSpPr>
        <p:grpSpPr>
          <a:xfrm>
            <a:off x="167847" y="2240868"/>
            <a:ext cx="4987925" cy="1372022"/>
            <a:chOff x="167847" y="2240868"/>
            <a:chExt cx="4987925" cy="1372022"/>
          </a:xfrm>
        </p:grpSpPr>
        <p:graphicFrame>
          <p:nvGraphicFramePr>
            <p:cNvPr id="299012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67847" y="3146165"/>
            <a:ext cx="4987925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69" name="משוואה" r:id="rId9" imgW="2577960" imgH="241200" progId="Equation.3">
                    <p:embed/>
                  </p:oleObj>
                </mc:Choice>
                <mc:Fallback>
                  <p:oleObj name="משוואה" r:id="rId9" imgW="2577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847" y="3146165"/>
                          <a:ext cx="4987925" cy="466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/>
            <p:nvPr/>
          </p:nvCxnSpPr>
          <p:spPr>
            <a:xfrm flipV="1">
              <a:off x="2995532" y="2240868"/>
              <a:ext cx="316328" cy="75474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460875" y="2168860"/>
            <a:ext cx="1743075" cy="826753"/>
            <a:chOff x="4460875" y="2168860"/>
            <a:chExt cx="1743075" cy="826753"/>
          </a:xfrm>
        </p:grpSpPr>
        <p:graphicFrame>
          <p:nvGraphicFramePr>
            <p:cNvPr id="299015" name="Object 7"/>
            <p:cNvGraphicFramePr>
              <a:graphicFrameLocks noChangeAspect="1"/>
            </p:cNvGraphicFramePr>
            <p:nvPr/>
          </p:nvGraphicFramePr>
          <p:xfrm>
            <a:off x="4460875" y="2528888"/>
            <a:ext cx="1743075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70" name="משוואה" r:id="rId11" imgW="901440" imgH="241200" progId="Equation.3">
                    <p:embed/>
                  </p:oleObj>
                </mc:Choice>
                <mc:Fallback>
                  <p:oleObj name="משוואה" r:id="rId11" imgW="901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0875" y="2528888"/>
                          <a:ext cx="1743075" cy="466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Arrow Connector 39"/>
            <p:cNvCxnSpPr/>
            <p:nvPr/>
          </p:nvCxnSpPr>
          <p:spPr>
            <a:xfrm flipH="1" flipV="1">
              <a:off x="4752020" y="2168860"/>
              <a:ext cx="108012" cy="36004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311860" y="2204864"/>
            <a:ext cx="5405438" cy="2004865"/>
            <a:chOff x="3402806" y="2204864"/>
            <a:chExt cx="5405438" cy="2004865"/>
          </a:xfrm>
        </p:grpSpPr>
        <p:graphicFrame>
          <p:nvGraphicFramePr>
            <p:cNvPr id="44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402806" y="3717604"/>
            <a:ext cx="5405438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71" name="משוואה" r:id="rId13" imgW="2793960" imgH="253800" progId="Equation.3">
                    <p:embed/>
                  </p:oleObj>
                </mc:Choice>
                <mc:Fallback>
                  <p:oleObj name="משוואה" r:id="rId13" imgW="27939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806" y="3717604"/>
                          <a:ext cx="5405438" cy="49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Arrow Connector 44"/>
            <p:cNvCxnSpPr/>
            <p:nvPr/>
          </p:nvCxnSpPr>
          <p:spPr>
            <a:xfrm flipH="1" flipV="1">
              <a:off x="7579270" y="2204864"/>
              <a:ext cx="180020" cy="130890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Object 4"/>
          <p:cNvGraphicFramePr>
            <a:graphicFrameLocks noChangeAspect="1"/>
          </p:cNvGraphicFramePr>
          <p:nvPr>
            <p:extLst/>
          </p:nvPr>
        </p:nvGraphicFramePr>
        <p:xfrm>
          <a:off x="2886906" y="4559809"/>
          <a:ext cx="25781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2" name="משוואה" r:id="rId15" imgW="1307880" imgH="279360" progId="Equation.3">
                  <p:embed/>
                </p:oleObj>
              </mc:Choice>
              <mc:Fallback>
                <p:oleObj name="משוואה" r:id="rId15" imgW="1307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906" y="4559809"/>
                        <a:ext cx="2578100" cy="550863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>
            <p:extLst/>
          </p:nvPr>
        </p:nvGraphicFramePr>
        <p:xfrm>
          <a:off x="4723467" y="5594674"/>
          <a:ext cx="193676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3" name="משוואה" r:id="rId17" imgW="888840" imgH="266400" progId="Equation.3">
                  <p:embed/>
                </p:oleObj>
              </mc:Choice>
              <mc:Fallback>
                <p:oleObj name="משוואה" r:id="rId17" imgW="888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467" y="5594674"/>
                        <a:ext cx="1936765" cy="584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"/>
          <p:cNvGraphicFramePr>
            <a:graphicFrameLocks noChangeAspect="1"/>
          </p:cNvGraphicFramePr>
          <p:nvPr>
            <p:extLst/>
          </p:nvPr>
        </p:nvGraphicFramePr>
        <p:xfrm>
          <a:off x="1981200" y="5594674"/>
          <a:ext cx="14827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4" name="משוואה" r:id="rId19" imgW="647640" imgH="253800" progId="Equation.3">
                  <p:embed/>
                </p:oleObj>
              </mc:Choice>
              <mc:Fallback>
                <p:oleObj name="משוואה" r:id="rId19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594674"/>
                        <a:ext cx="1482725" cy="584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7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vie787nmSupplementaryMateri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022" y="1681373"/>
            <a:ext cx="74295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62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FWM – nearby pump wavelength</a:t>
            </a:r>
            <a:endParaRPr lang="he-IL" dirty="0">
              <a:solidFill>
                <a:schemeClr val="tx2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5942693"/>
            <a:ext cx="43564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Phase shift with intensity</a:t>
            </a:r>
            <a:endParaRPr lang="he-IL" b="1" dirty="0" smtClean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1203139"/>
            <a:ext cx="73448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Shift pump - 787nm (</a:t>
            </a:r>
            <a:r>
              <a:rPr lang="el-GR" dirty="0" smtClean="0">
                <a:latin typeface="Comic Sans MS" pitchFamily="66" charset="0"/>
                <a:cs typeface="Times New Roman"/>
              </a:rPr>
              <a:t>Δ</a:t>
            </a:r>
            <a:r>
              <a:rPr lang="en-US" dirty="0" smtClean="0">
                <a:latin typeface="Comic Sans MS" pitchFamily="66" charset="0"/>
                <a:cs typeface="Times New Roman"/>
              </a:rPr>
              <a:t>k&lt;0, threshold for gain)</a:t>
            </a:r>
            <a:endParaRPr lang="he-IL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6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104788" y="8620"/>
            <a:ext cx="6959600" cy="1143000"/>
          </a:xfrm>
          <a:noFill/>
          <a:ln/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Time-Energy Entangled Photons </a:t>
            </a:r>
          </a:p>
        </p:txBody>
      </p:sp>
      <p:graphicFrame>
        <p:nvGraphicFramePr>
          <p:cNvPr id="14397" name="Object 6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940152" y="3336280"/>
          <a:ext cx="2438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4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336280"/>
                        <a:ext cx="2438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9" name="Object 6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871700" y="3356992"/>
          <a:ext cx="2438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5" name="Equation" r:id="rId7" imgW="787320" imgH="241200" progId="Equation.3">
                  <p:embed/>
                </p:oleObj>
              </mc:Choice>
              <mc:Fallback>
                <p:oleObj name="Equation" r:id="rId7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3356992"/>
                        <a:ext cx="24384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1" name="Object 19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4981575"/>
          <a:ext cx="50180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6" name="משוואה" r:id="rId9" imgW="2133360" imgH="279360" progId="Equation.3">
                  <p:embed/>
                </p:oleObj>
              </mc:Choice>
              <mc:Fallback>
                <p:oleObj name="משוואה" r:id="rId9" imgW="2133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81575"/>
                        <a:ext cx="5018088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9" name="Object 2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91680" y="1844824"/>
          <a:ext cx="4603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7" name="משוואה" r:id="rId11" imgW="203040" imgH="241200" progId="Equation.3">
                  <p:embed/>
                </p:oleObj>
              </mc:Choice>
              <mc:Fallback>
                <p:oleObj name="משוואה" r:id="rId11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844824"/>
                        <a:ext cx="4603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33" name="Text Box 197"/>
          <p:cNvSpPr txBox="1">
            <a:spLocks noChangeArrowheads="1"/>
          </p:cNvSpPr>
          <p:nvPr/>
        </p:nvSpPr>
        <p:spPr bwMode="auto">
          <a:xfrm>
            <a:off x="1524000" y="5715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Comic Sans MS" pitchFamily="66" charset="0"/>
              </a:rPr>
              <a:t>Entanglement</a:t>
            </a:r>
          </a:p>
        </p:txBody>
      </p:sp>
      <p:sp>
        <p:nvSpPr>
          <p:cNvPr id="14534" name="Rectangle 198"/>
          <p:cNvSpPr>
            <a:spLocks noChangeArrowheads="1"/>
          </p:cNvSpPr>
          <p:nvPr/>
        </p:nvSpPr>
        <p:spPr bwMode="auto">
          <a:xfrm>
            <a:off x="1079612" y="4335487"/>
            <a:ext cx="7029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/>
            <a:r>
              <a:rPr lang="en-US" sz="2400" b="1" dirty="0">
                <a:latin typeface="Comic Sans MS" pitchFamily="66" charset="0"/>
                <a:cs typeface="Arial" pitchFamily="34" charset="0"/>
              </a:rPr>
              <a:t>The two-photon state (monochromatic pump)</a:t>
            </a:r>
          </a:p>
        </p:txBody>
      </p:sp>
      <p:sp>
        <p:nvSpPr>
          <p:cNvPr id="14537" name="Rectangle 201"/>
          <p:cNvSpPr>
            <a:spLocks noChangeArrowheads="1"/>
          </p:cNvSpPr>
          <p:nvPr/>
        </p:nvSpPr>
        <p:spPr bwMode="auto">
          <a:xfrm>
            <a:off x="2741613" y="2020888"/>
            <a:ext cx="1309687" cy="762000"/>
          </a:xfrm>
          <a:prstGeom prst="rect">
            <a:avLst/>
          </a:prstGeom>
          <a:solidFill>
            <a:srgbClr val="FFFF5D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5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grpSp>
        <p:nvGrpSpPr>
          <p:cNvPr id="2" name="Group 202"/>
          <p:cNvGrpSpPr>
            <a:grpSpLocks/>
          </p:cNvGrpSpPr>
          <p:nvPr/>
        </p:nvGrpSpPr>
        <p:grpSpPr bwMode="auto">
          <a:xfrm>
            <a:off x="1308100" y="2325688"/>
            <a:ext cx="2195513" cy="228600"/>
            <a:chOff x="432" y="1920"/>
            <a:chExt cx="1383" cy="192"/>
          </a:xfrm>
        </p:grpSpPr>
        <p:grpSp>
          <p:nvGrpSpPr>
            <p:cNvPr id="3" name="Group 203"/>
            <p:cNvGrpSpPr>
              <a:grpSpLocks/>
            </p:cNvGrpSpPr>
            <p:nvPr/>
          </p:nvGrpSpPr>
          <p:grpSpPr bwMode="auto">
            <a:xfrm>
              <a:off x="432" y="1920"/>
              <a:ext cx="1280" cy="192"/>
              <a:chOff x="144" y="2112"/>
              <a:chExt cx="1439" cy="153"/>
            </a:xfrm>
          </p:grpSpPr>
          <p:sp>
            <p:nvSpPr>
              <p:cNvPr id="14540" name="Freeform 204"/>
              <p:cNvSpPr>
                <a:spLocks/>
              </p:cNvSpPr>
              <p:nvPr/>
            </p:nvSpPr>
            <p:spPr bwMode="auto">
              <a:xfrm>
                <a:off x="1222" y="2112"/>
                <a:ext cx="361" cy="144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0000CC"/>
                </a:solidFill>
                <a:round/>
                <a:headEnd/>
                <a:tailEnd type="non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541" name="Freeform 205"/>
              <p:cNvSpPr>
                <a:spLocks/>
              </p:cNvSpPr>
              <p:nvPr/>
            </p:nvSpPr>
            <p:spPr bwMode="auto">
              <a:xfrm>
                <a:off x="864" y="2112"/>
                <a:ext cx="358" cy="143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73" y="406"/>
                  </a:cxn>
                </a:cxnLst>
                <a:rect l="0" t="0" r="r" b="b"/>
                <a:pathLst>
                  <a:path w="1173" h="960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6" y="856"/>
                      <a:pt x="1040" y="908"/>
                    </a:cubicBezTo>
                    <a:cubicBezTo>
                      <a:pt x="1094" y="960"/>
                      <a:pt x="1145" y="511"/>
                      <a:pt x="1173" y="406"/>
                    </a:cubicBezTo>
                  </a:path>
                </a:pathLst>
              </a:custGeom>
              <a:noFill/>
              <a:ln w="28575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542" name="Freeform 206"/>
              <p:cNvSpPr>
                <a:spLocks/>
              </p:cNvSpPr>
              <p:nvPr/>
            </p:nvSpPr>
            <p:spPr bwMode="auto">
              <a:xfrm>
                <a:off x="503" y="2121"/>
                <a:ext cx="361" cy="144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543" name="Freeform 207"/>
              <p:cNvSpPr>
                <a:spLocks/>
              </p:cNvSpPr>
              <p:nvPr/>
            </p:nvSpPr>
            <p:spPr bwMode="auto">
              <a:xfrm>
                <a:off x="144" y="2112"/>
                <a:ext cx="361" cy="144"/>
              </a:xfrm>
              <a:custGeom>
                <a:avLst/>
                <a:gdLst/>
                <a:ahLst/>
                <a:cxnLst>
                  <a:cxn ang="0">
                    <a:pos x="0" y="527"/>
                  </a:cxn>
                  <a:cxn ang="0">
                    <a:pos x="127" y="63"/>
                  </a:cxn>
                  <a:cxn ang="0">
                    <a:pos x="272" y="908"/>
                  </a:cxn>
                  <a:cxn ang="0">
                    <a:pos x="464" y="92"/>
                  </a:cxn>
                  <a:cxn ang="0">
                    <a:pos x="656" y="908"/>
                  </a:cxn>
                  <a:cxn ang="0">
                    <a:pos x="848" y="92"/>
                  </a:cxn>
                  <a:cxn ang="0">
                    <a:pos x="1040" y="908"/>
                  </a:cxn>
                  <a:cxn ang="0">
                    <a:pos x="1184" y="428"/>
                  </a:cxn>
                </a:cxnLst>
                <a:rect l="0" t="0" r="r" b="b"/>
                <a:pathLst>
                  <a:path w="1184" h="964">
                    <a:moveTo>
                      <a:pt x="0" y="527"/>
                    </a:moveTo>
                    <a:cubicBezTo>
                      <a:pt x="19" y="450"/>
                      <a:pt x="82" y="0"/>
                      <a:pt x="127" y="63"/>
                    </a:cubicBezTo>
                    <a:cubicBezTo>
                      <a:pt x="172" y="126"/>
                      <a:pt x="216" y="903"/>
                      <a:pt x="272" y="908"/>
                    </a:cubicBezTo>
                    <a:cubicBezTo>
                      <a:pt x="328" y="913"/>
                      <a:pt x="400" y="92"/>
                      <a:pt x="464" y="92"/>
                    </a:cubicBezTo>
                    <a:cubicBezTo>
                      <a:pt x="528" y="92"/>
                      <a:pt x="592" y="908"/>
                      <a:pt x="656" y="908"/>
                    </a:cubicBezTo>
                    <a:cubicBezTo>
                      <a:pt x="720" y="908"/>
                      <a:pt x="784" y="92"/>
                      <a:pt x="848" y="92"/>
                    </a:cubicBezTo>
                    <a:cubicBezTo>
                      <a:pt x="912" y="92"/>
                      <a:pt x="984" y="852"/>
                      <a:pt x="1040" y="908"/>
                    </a:cubicBezTo>
                    <a:cubicBezTo>
                      <a:pt x="1096" y="964"/>
                      <a:pt x="1160" y="508"/>
                      <a:pt x="1184" y="428"/>
                    </a:cubicBezTo>
                  </a:path>
                </a:pathLst>
              </a:custGeom>
              <a:noFill/>
              <a:ln w="28575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4544" name="Line 208"/>
            <p:cNvSpPr>
              <a:spLocks noChangeShapeType="1"/>
            </p:cNvSpPr>
            <p:nvPr/>
          </p:nvSpPr>
          <p:spPr bwMode="auto">
            <a:xfrm>
              <a:off x="1713" y="2012"/>
              <a:ext cx="10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4545" name="Text Box 209"/>
          <p:cNvSpPr txBox="1">
            <a:spLocks noChangeArrowheads="1"/>
          </p:cNvSpPr>
          <p:nvPr/>
        </p:nvSpPr>
        <p:spPr bwMode="auto">
          <a:xfrm>
            <a:off x="2627784" y="1556792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non linear crystal</a:t>
            </a:r>
          </a:p>
        </p:txBody>
      </p:sp>
      <p:sp>
        <p:nvSpPr>
          <p:cNvPr id="14556" name="Text Box 220"/>
          <p:cNvSpPr txBox="1">
            <a:spLocks noChangeArrowheads="1"/>
          </p:cNvSpPr>
          <p:nvPr/>
        </p:nvSpPr>
        <p:spPr bwMode="auto">
          <a:xfrm>
            <a:off x="971600" y="1880828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</a:rPr>
              <a:t>pump</a:t>
            </a:r>
            <a:endParaRPr lang="en-US" sz="2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4557" name="Text Box 221"/>
          <p:cNvSpPr txBox="1">
            <a:spLocks noChangeArrowheads="1"/>
          </p:cNvSpPr>
          <p:nvPr/>
        </p:nvSpPr>
        <p:spPr bwMode="auto">
          <a:xfrm>
            <a:off x="4896036" y="1880828"/>
            <a:ext cx="1307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signal</a:t>
            </a:r>
          </a:p>
        </p:txBody>
      </p:sp>
      <p:sp>
        <p:nvSpPr>
          <p:cNvPr id="14558" name="Text Box 222"/>
          <p:cNvSpPr txBox="1">
            <a:spLocks noChangeArrowheads="1"/>
          </p:cNvSpPr>
          <p:nvPr/>
        </p:nvSpPr>
        <p:spPr bwMode="auto">
          <a:xfrm>
            <a:off x="4932040" y="2600908"/>
            <a:ext cx="9721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idler</a:t>
            </a:r>
          </a:p>
        </p:txBody>
      </p:sp>
      <p:grpSp>
        <p:nvGrpSpPr>
          <p:cNvPr id="4" name="Group 240"/>
          <p:cNvGrpSpPr>
            <a:grpSpLocks/>
          </p:cNvGrpSpPr>
          <p:nvPr/>
        </p:nvGrpSpPr>
        <p:grpSpPr bwMode="auto">
          <a:xfrm>
            <a:off x="3581400" y="2456892"/>
            <a:ext cx="1462088" cy="244475"/>
            <a:chOff x="3151" y="1900"/>
            <a:chExt cx="1063" cy="221"/>
          </a:xfrm>
        </p:grpSpPr>
        <p:sp>
          <p:nvSpPr>
            <p:cNvPr id="14577" name="Freeform 241"/>
            <p:cNvSpPr>
              <a:spLocks/>
            </p:cNvSpPr>
            <p:nvPr/>
          </p:nvSpPr>
          <p:spPr bwMode="auto">
            <a:xfrm rot="-155271">
              <a:off x="3790" y="1900"/>
              <a:ext cx="321" cy="181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84" y="428"/>
                </a:cxn>
              </a:cxnLst>
              <a:rect l="0" t="0" r="r" b="b"/>
              <a:pathLst>
                <a:path w="1184" h="964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4" y="852"/>
                    <a:pt x="1040" y="908"/>
                  </a:cubicBezTo>
                  <a:cubicBezTo>
                    <a:pt x="1096" y="964"/>
                    <a:pt x="1160" y="508"/>
                    <a:pt x="1184" y="428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578" name="Freeform 242"/>
            <p:cNvSpPr>
              <a:spLocks/>
            </p:cNvSpPr>
            <p:nvPr/>
          </p:nvSpPr>
          <p:spPr bwMode="auto">
            <a:xfrm rot="-155271">
              <a:off x="3471" y="1914"/>
              <a:ext cx="319" cy="179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73" y="406"/>
                </a:cxn>
              </a:cxnLst>
              <a:rect l="0" t="0" r="r" b="b"/>
              <a:pathLst>
                <a:path w="1173" h="960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6" y="856"/>
                    <a:pt x="1040" y="908"/>
                  </a:cubicBezTo>
                  <a:cubicBezTo>
                    <a:pt x="1094" y="960"/>
                    <a:pt x="1145" y="511"/>
                    <a:pt x="1173" y="406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579" name="Freeform 243"/>
            <p:cNvSpPr>
              <a:spLocks/>
            </p:cNvSpPr>
            <p:nvPr/>
          </p:nvSpPr>
          <p:spPr bwMode="auto">
            <a:xfrm rot="-155271">
              <a:off x="3151" y="1940"/>
              <a:ext cx="321" cy="181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84" y="428"/>
                </a:cxn>
              </a:cxnLst>
              <a:rect l="0" t="0" r="r" b="b"/>
              <a:pathLst>
                <a:path w="1184" h="964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4" y="852"/>
                    <a:pt x="1040" y="908"/>
                  </a:cubicBezTo>
                  <a:cubicBezTo>
                    <a:pt x="1096" y="964"/>
                    <a:pt x="1160" y="508"/>
                    <a:pt x="1184" y="428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580" name="Line 244"/>
            <p:cNvSpPr>
              <a:spLocks noChangeShapeType="1"/>
            </p:cNvSpPr>
            <p:nvPr/>
          </p:nvSpPr>
          <p:spPr bwMode="auto">
            <a:xfrm rot="-155271">
              <a:off x="4112" y="1983"/>
              <a:ext cx="102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5" name="Group 249"/>
          <p:cNvGrpSpPr>
            <a:grpSpLocks/>
          </p:cNvGrpSpPr>
          <p:nvPr/>
        </p:nvGrpSpPr>
        <p:grpSpPr bwMode="auto">
          <a:xfrm>
            <a:off x="3599892" y="2176413"/>
            <a:ext cx="1462088" cy="244475"/>
            <a:chOff x="3151" y="1900"/>
            <a:chExt cx="1063" cy="221"/>
          </a:xfrm>
        </p:grpSpPr>
        <p:sp>
          <p:nvSpPr>
            <p:cNvPr id="14586" name="Freeform 250"/>
            <p:cNvSpPr>
              <a:spLocks/>
            </p:cNvSpPr>
            <p:nvPr/>
          </p:nvSpPr>
          <p:spPr bwMode="auto">
            <a:xfrm rot="-155271">
              <a:off x="3790" y="1900"/>
              <a:ext cx="321" cy="181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84" y="428"/>
                </a:cxn>
              </a:cxnLst>
              <a:rect l="0" t="0" r="r" b="b"/>
              <a:pathLst>
                <a:path w="1184" h="964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4" y="852"/>
                    <a:pt x="1040" y="908"/>
                  </a:cubicBezTo>
                  <a:cubicBezTo>
                    <a:pt x="1096" y="964"/>
                    <a:pt x="1160" y="508"/>
                    <a:pt x="1184" y="428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587" name="Freeform 251"/>
            <p:cNvSpPr>
              <a:spLocks/>
            </p:cNvSpPr>
            <p:nvPr/>
          </p:nvSpPr>
          <p:spPr bwMode="auto">
            <a:xfrm rot="-155271">
              <a:off x="3471" y="1914"/>
              <a:ext cx="319" cy="179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73" y="406"/>
                </a:cxn>
              </a:cxnLst>
              <a:rect l="0" t="0" r="r" b="b"/>
              <a:pathLst>
                <a:path w="1173" h="960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6" y="856"/>
                    <a:pt x="1040" y="908"/>
                  </a:cubicBezTo>
                  <a:cubicBezTo>
                    <a:pt x="1094" y="960"/>
                    <a:pt x="1145" y="511"/>
                    <a:pt x="1173" y="406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588" name="Freeform 252"/>
            <p:cNvSpPr>
              <a:spLocks/>
            </p:cNvSpPr>
            <p:nvPr/>
          </p:nvSpPr>
          <p:spPr bwMode="auto">
            <a:xfrm rot="-155271">
              <a:off x="3151" y="1940"/>
              <a:ext cx="321" cy="181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127" y="63"/>
                </a:cxn>
                <a:cxn ang="0">
                  <a:pos x="272" y="908"/>
                </a:cxn>
                <a:cxn ang="0">
                  <a:pos x="464" y="92"/>
                </a:cxn>
                <a:cxn ang="0">
                  <a:pos x="656" y="908"/>
                </a:cxn>
                <a:cxn ang="0">
                  <a:pos x="848" y="92"/>
                </a:cxn>
                <a:cxn ang="0">
                  <a:pos x="1040" y="908"/>
                </a:cxn>
                <a:cxn ang="0">
                  <a:pos x="1184" y="428"/>
                </a:cxn>
              </a:cxnLst>
              <a:rect l="0" t="0" r="r" b="b"/>
              <a:pathLst>
                <a:path w="1184" h="964">
                  <a:moveTo>
                    <a:pt x="0" y="527"/>
                  </a:moveTo>
                  <a:cubicBezTo>
                    <a:pt x="19" y="450"/>
                    <a:pt x="82" y="0"/>
                    <a:pt x="127" y="63"/>
                  </a:cubicBezTo>
                  <a:cubicBezTo>
                    <a:pt x="172" y="126"/>
                    <a:pt x="216" y="903"/>
                    <a:pt x="272" y="908"/>
                  </a:cubicBezTo>
                  <a:cubicBezTo>
                    <a:pt x="328" y="913"/>
                    <a:pt x="400" y="92"/>
                    <a:pt x="464" y="92"/>
                  </a:cubicBezTo>
                  <a:cubicBezTo>
                    <a:pt x="528" y="92"/>
                    <a:pt x="592" y="908"/>
                    <a:pt x="656" y="908"/>
                  </a:cubicBezTo>
                  <a:cubicBezTo>
                    <a:pt x="720" y="908"/>
                    <a:pt x="784" y="92"/>
                    <a:pt x="848" y="92"/>
                  </a:cubicBezTo>
                  <a:cubicBezTo>
                    <a:pt x="912" y="92"/>
                    <a:pt x="984" y="852"/>
                    <a:pt x="1040" y="908"/>
                  </a:cubicBezTo>
                  <a:cubicBezTo>
                    <a:pt x="1096" y="964"/>
                    <a:pt x="1160" y="508"/>
                    <a:pt x="1184" y="428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589" name="Line 253"/>
            <p:cNvSpPr>
              <a:spLocks noChangeShapeType="1"/>
            </p:cNvSpPr>
            <p:nvPr/>
          </p:nvSpPr>
          <p:spPr bwMode="auto">
            <a:xfrm rot="-155271">
              <a:off x="4112" y="1983"/>
              <a:ext cx="102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4591" name="Line 255"/>
          <p:cNvSpPr>
            <a:spLocks noChangeShapeType="1"/>
          </p:cNvSpPr>
          <p:nvPr/>
        </p:nvSpPr>
        <p:spPr bwMode="auto">
          <a:xfrm>
            <a:off x="6781800" y="3022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4592" name="Line 256"/>
          <p:cNvSpPr>
            <a:spLocks noChangeShapeType="1"/>
          </p:cNvSpPr>
          <p:nvPr/>
        </p:nvSpPr>
        <p:spPr bwMode="auto">
          <a:xfrm>
            <a:off x="6781800" y="1408113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4593" name="Line 257"/>
          <p:cNvSpPr>
            <a:spLocks noChangeShapeType="1"/>
          </p:cNvSpPr>
          <p:nvPr/>
        </p:nvSpPr>
        <p:spPr bwMode="auto">
          <a:xfrm flipV="1">
            <a:off x="7162800" y="1408113"/>
            <a:ext cx="0" cy="15636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6" name="Group 281"/>
          <p:cNvGrpSpPr>
            <a:grpSpLocks/>
          </p:cNvGrpSpPr>
          <p:nvPr/>
        </p:nvGrpSpPr>
        <p:grpSpPr bwMode="auto">
          <a:xfrm>
            <a:off x="7366000" y="1436688"/>
            <a:ext cx="0" cy="1535112"/>
            <a:chOff x="4656" y="905"/>
            <a:chExt cx="0" cy="967"/>
          </a:xfrm>
        </p:grpSpPr>
        <p:sp>
          <p:nvSpPr>
            <p:cNvPr id="14594" name="Line 258"/>
            <p:cNvSpPr>
              <a:spLocks noChangeShapeType="1"/>
            </p:cNvSpPr>
            <p:nvPr/>
          </p:nvSpPr>
          <p:spPr bwMode="auto">
            <a:xfrm>
              <a:off x="4656" y="905"/>
              <a:ext cx="0" cy="24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595" name="Line 259"/>
            <p:cNvSpPr>
              <a:spLocks noChangeShapeType="1"/>
            </p:cNvSpPr>
            <p:nvPr/>
          </p:nvSpPr>
          <p:spPr bwMode="auto">
            <a:xfrm>
              <a:off x="4656" y="1154"/>
              <a:ext cx="0" cy="71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aphicFrame>
        <p:nvGraphicFramePr>
          <p:cNvPr id="14596" name="Object 260"/>
          <p:cNvGraphicFramePr>
            <a:graphicFrameLocks noChangeAspect="1"/>
          </p:cNvGraphicFramePr>
          <p:nvPr/>
        </p:nvGraphicFramePr>
        <p:xfrm>
          <a:off x="6629400" y="2020888"/>
          <a:ext cx="5222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8" name="משוואה" r:id="rId13" imgW="203040" imgH="241200" progId="Equation.3">
                  <p:embed/>
                </p:oleObj>
              </mc:Choice>
              <mc:Fallback>
                <p:oleObj name="משוואה" r:id="rId13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020888"/>
                        <a:ext cx="522288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97" name="Object 261"/>
          <p:cNvGraphicFramePr>
            <a:graphicFrameLocks noChangeAspect="1"/>
          </p:cNvGraphicFramePr>
          <p:nvPr/>
        </p:nvGraphicFramePr>
        <p:xfrm>
          <a:off x="8077200" y="1524000"/>
          <a:ext cx="3476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9" name="משוואה" r:id="rId15" imgW="190440" imgH="228600" progId="Equation.3">
                  <p:embed/>
                </p:oleObj>
              </mc:Choice>
              <mc:Fallback>
                <p:oleObj name="משוואה" r:id="rId15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524000"/>
                        <a:ext cx="34766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98" name="Object 262"/>
          <p:cNvGraphicFramePr>
            <a:graphicFrameLocks noChangeAspect="1"/>
          </p:cNvGraphicFramePr>
          <p:nvPr/>
        </p:nvGraphicFramePr>
        <p:xfrm>
          <a:off x="8091488" y="2438400"/>
          <a:ext cx="3667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0" name="משוואה" r:id="rId17" imgW="177480" imgH="228600" progId="Equation.3">
                  <p:embed/>
                </p:oleObj>
              </mc:Choice>
              <mc:Fallback>
                <p:oleObj name="משוואה" r:id="rId17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488" y="2438400"/>
                        <a:ext cx="366712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80"/>
          <p:cNvGrpSpPr>
            <a:grpSpLocks/>
          </p:cNvGrpSpPr>
          <p:nvPr/>
        </p:nvGrpSpPr>
        <p:grpSpPr bwMode="auto">
          <a:xfrm>
            <a:off x="7493000" y="1447800"/>
            <a:ext cx="0" cy="1524000"/>
            <a:chOff x="4720" y="912"/>
            <a:chExt cx="0" cy="960"/>
          </a:xfrm>
        </p:grpSpPr>
        <p:sp>
          <p:nvSpPr>
            <p:cNvPr id="14599" name="Line 263"/>
            <p:cNvSpPr>
              <a:spLocks noChangeShapeType="1"/>
            </p:cNvSpPr>
            <p:nvPr/>
          </p:nvSpPr>
          <p:spPr bwMode="auto">
            <a:xfrm>
              <a:off x="4720" y="912"/>
              <a:ext cx="0" cy="28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600" name="Line 264"/>
            <p:cNvSpPr>
              <a:spLocks noChangeShapeType="1"/>
            </p:cNvSpPr>
            <p:nvPr/>
          </p:nvSpPr>
          <p:spPr bwMode="auto">
            <a:xfrm>
              <a:off x="4720" y="1200"/>
              <a:ext cx="0" cy="67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8" name="Group 279"/>
          <p:cNvGrpSpPr>
            <a:grpSpLocks/>
          </p:cNvGrpSpPr>
          <p:nvPr/>
        </p:nvGrpSpPr>
        <p:grpSpPr bwMode="auto">
          <a:xfrm>
            <a:off x="7581900" y="1447800"/>
            <a:ext cx="0" cy="1524000"/>
            <a:chOff x="4776" y="912"/>
            <a:chExt cx="0" cy="960"/>
          </a:xfrm>
        </p:grpSpPr>
        <p:sp>
          <p:nvSpPr>
            <p:cNvPr id="14601" name="Line 265"/>
            <p:cNvSpPr>
              <a:spLocks noChangeShapeType="1"/>
            </p:cNvSpPr>
            <p:nvPr/>
          </p:nvSpPr>
          <p:spPr bwMode="auto">
            <a:xfrm>
              <a:off x="4776" y="1296"/>
              <a:ext cx="0" cy="57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602" name="Line 266"/>
            <p:cNvSpPr>
              <a:spLocks noChangeShapeType="1"/>
            </p:cNvSpPr>
            <p:nvPr/>
          </p:nvSpPr>
          <p:spPr bwMode="auto">
            <a:xfrm>
              <a:off x="4776" y="912"/>
              <a:ext cx="0" cy="38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9" name="Group 278"/>
          <p:cNvGrpSpPr>
            <a:grpSpLocks/>
          </p:cNvGrpSpPr>
          <p:nvPr/>
        </p:nvGrpSpPr>
        <p:grpSpPr bwMode="auto">
          <a:xfrm>
            <a:off x="7696200" y="1447800"/>
            <a:ext cx="0" cy="1524000"/>
            <a:chOff x="4848" y="912"/>
            <a:chExt cx="0" cy="960"/>
          </a:xfrm>
        </p:grpSpPr>
        <p:sp>
          <p:nvSpPr>
            <p:cNvPr id="14603" name="Line 267"/>
            <p:cNvSpPr>
              <a:spLocks noChangeShapeType="1"/>
            </p:cNvSpPr>
            <p:nvPr/>
          </p:nvSpPr>
          <p:spPr bwMode="auto">
            <a:xfrm>
              <a:off x="4848" y="912"/>
              <a:ext cx="0" cy="43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604" name="Line 268"/>
            <p:cNvSpPr>
              <a:spLocks noChangeShapeType="1"/>
            </p:cNvSpPr>
            <p:nvPr/>
          </p:nvSpPr>
          <p:spPr bwMode="auto">
            <a:xfrm>
              <a:off x="4848" y="1344"/>
              <a:ext cx="0" cy="52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0" name="Group 277"/>
          <p:cNvGrpSpPr>
            <a:grpSpLocks/>
          </p:cNvGrpSpPr>
          <p:nvPr/>
        </p:nvGrpSpPr>
        <p:grpSpPr bwMode="auto">
          <a:xfrm>
            <a:off x="7810500" y="1447800"/>
            <a:ext cx="0" cy="1524000"/>
            <a:chOff x="4920" y="912"/>
            <a:chExt cx="0" cy="960"/>
          </a:xfrm>
        </p:grpSpPr>
        <p:sp>
          <p:nvSpPr>
            <p:cNvPr id="14605" name="Line 269"/>
            <p:cNvSpPr>
              <a:spLocks noChangeShapeType="1"/>
            </p:cNvSpPr>
            <p:nvPr/>
          </p:nvSpPr>
          <p:spPr bwMode="auto">
            <a:xfrm>
              <a:off x="4920" y="912"/>
              <a:ext cx="0" cy="52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606" name="Line 270"/>
            <p:cNvSpPr>
              <a:spLocks noChangeShapeType="1"/>
            </p:cNvSpPr>
            <p:nvPr/>
          </p:nvSpPr>
          <p:spPr bwMode="auto">
            <a:xfrm>
              <a:off x="4920" y="1440"/>
              <a:ext cx="0" cy="43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1" name="Group 276"/>
          <p:cNvGrpSpPr>
            <a:grpSpLocks/>
          </p:cNvGrpSpPr>
          <p:nvPr/>
        </p:nvGrpSpPr>
        <p:grpSpPr bwMode="auto">
          <a:xfrm>
            <a:off x="7924800" y="1447800"/>
            <a:ext cx="0" cy="1524000"/>
            <a:chOff x="4992" y="912"/>
            <a:chExt cx="0" cy="960"/>
          </a:xfrm>
        </p:grpSpPr>
        <p:sp>
          <p:nvSpPr>
            <p:cNvPr id="14607" name="Line 271"/>
            <p:cNvSpPr>
              <a:spLocks noChangeShapeType="1"/>
            </p:cNvSpPr>
            <p:nvPr/>
          </p:nvSpPr>
          <p:spPr bwMode="auto">
            <a:xfrm>
              <a:off x="4992" y="912"/>
              <a:ext cx="0" cy="6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608" name="Line 272"/>
            <p:cNvSpPr>
              <a:spLocks noChangeShapeType="1"/>
            </p:cNvSpPr>
            <p:nvPr/>
          </p:nvSpPr>
          <p:spPr bwMode="auto">
            <a:xfrm>
              <a:off x="4992" y="1536"/>
              <a:ext cx="0" cy="33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2" name="Group 275"/>
          <p:cNvGrpSpPr>
            <a:grpSpLocks/>
          </p:cNvGrpSpPr>
          <p:nvPr/>
        </p:nvGrpSpPr>
        <p:grpSpPr bwMode="auto">
          <a:xfrm>
            <a:off x="8039100" y="1447800"/>
            <a:ext cx="0" cy="1524000"/>
            <a:chOff x="5064" y="912"/>
            <a:chExt cx="0" cy="960"/>
          </a:xfrm>
        </p:grpSpPr>
        <p:sp>
          <p:nvSpPr>
            <p:cNvPr id="14609" name="Line 273"/>
            <p:cNvSpPr>
              <a:spLocks noChangeShapeType="1"/>
            </p:cNvSpPr>
            <p:nvPr/>
          </p:nvSpPr>
          <p:spPr bwMode="auto">
            <a:xfrm>
              <a:off x="5064" y="912"/>
              <a:ext cx="0" cy="72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610" name="Line 274"/>
            <p:cNvSpPr>
              <a:spLocks noChangeShapeType="1"/>
            </p:cNvSpPr>
            <p:nvPr/>
          </p:nvSpPr>
          <p:spPr bwMode="auto">
            <a:xfrm>
              <a:off x="5064" y="1632"/>
              <a:ext cx="0" cy="24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3" name="Group 292"/>
          <p:cNvGrpSpPr>
            <a:grpSpLocks/>
          </p:cNvGrpSpPr>
          <p:nvPr/>
        </p:nvGrpSpPr>
        <p:grpSpPr bwMode="auto">
          <a:xfrm>
            <a:off x="7543800" y="4876800"/>
            <a:ext cx="1524000" cy="990600"/>
            <a:chOff x="1056" y="3648"/>
            <a:chExt cx="960" cy="624"/>
          </a:xfrm>
        </p:grpSpPr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1056" y="3648"/>
              <a:ext cx="912" cy="520"/>
              <a:chOff x="4464" y="3704"/>
              <a:chExt cx="912" cy="520"/>
            </a:xfrm>
          </p:grpSpPr>
          <p:sp>
            <p:nvSpPr>
              <p:cNvPr id="14619" name="Freeform 283"/>
              <p:cNvSpPr>
                <a:spLocks/>
              </p:cNvSpPr>
              <p:nvPr/>
            </p:nvSpPr>
            <p:spPr bwMode="auto">
              <a:xfrm>
                <a:off x="4512" y="3840"/>
                <a:ext cx="672" cy="344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288" y="488"/>
                  </a:cxn>
                  <a:cxn ang="0">
                    <a:pos x="432" y="200"/>
                  </a:cxn>
                  <a:cxn ang="0">
                    <a:pos x="528" y="8"/>
                  </a:cxn>
                  <a:cxn ang="0">
                    <a:pos x="624" y="152"/>
                  </a:cxn>
                  <a:cxn ang="0">
                    <a:pos x="720" y="440"/>
                  </a:cxn>
                  <a:cxn ang="0">
                    <a:pos x="960" y="536"/>
                  </a:cxn>
                </a:cxnLst>
                <a:rect l="0" t="0" r="r" b="b"/>
                <a:pathLst>
                  <a:path w="960" h="544">
                    <a:moveTo>
                      <a:pt x="0" y="536"/>
                    </a:moveTo>
                    <a:cubicBezTo>
                      <a:pt x="108" y="540"/>
                      <a:pt x="216" y="544"/>
                      <a:pt x="288" y="488"/>
                    </a:cubicBezTo>
                    <a:cubicBezTo>
                      <a:pt x="360" y="432"/>
                      <a:pt x="392" y="280"/>
                      <a:pt x="432" y="200"/>
                    </a:cubicBezTo>
                    <a:cubicBezTo>
                      <a:pt x="472" y="120"/>
                      <a:pt x="496" y="16"/>
                      <a:pt x="528" y="8"/>
                    </a:cubicBezTo>
                    <a:cubicBezTo>
                      <a:pt x="560" y="0"/>
                      <a:pt x="592" y="80"/>
                      <a:pt x="624" y="152"/>
                    </a:cubicBezTo>
                    <a:cubicBezTo>
                      <a:pt x="656" y="224"/>
                      <a:pt x="664" y="376"/>
                      <a:pt x="720" y="440"/>
                    </a:cubicBezTo>
                    <a:cubicBezTo>
                      <a:pt x="776" y="504"/>
                      <a:pt x="868" y="520"/>
                      <a:pt x="960" y="536"/>
                    </a:cubicBez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620" name="Line 284"/>
              <p:cNvSpPr>
                <a:spLocks noChangeShapeType="1"/>
              </p:cNvSpPr>
              <p:nvPr/>
            </p:nvSpPr>
            <p:spPr bwMode="auto">
              <a:xfrm>
                <a:off x="4464" y="4224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621" name="Line 285"/>
              <p:cNvSpPr>
                <a:spLocks noChangeShapeType="1"/>
              </p:cNvSpPr>
              <p:nvPr/>
            </p:nvSpPr>
            <p:spPr bwMode="auto">
              <a:xfrm rot="-5400000">
                <a:off x="4224" y="39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14622" name="Object 286"/>
              <p:cNvGraphicFramePr>
                <a:graphicFrameLocks noChangeAspect="1"/>
              </p:cNvGraphicFramePr>
              <p:nvPr/>
            </p:nvGraphicFramePr>
            <p:xfrm>
              <a:off x="4480" y="3704"/>
              <a:ext cx="320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731" name="משוואה" r:id="rId19" imgW="406080" imgH="203040" progId="Equation.3">
                      <p:embed/>
                    </p:oleObj>
                  </mc:Choice>
                  <mc:Fallback>
                    <p:oleObj name="משוואה" r:id="rId19" imgW="4060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0" y="3704"/>
                            <a:ext cx="320" cy="1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623" name="Object 287"/>
              <p:cNvGraphicFramePr>
                <a:graphicFrameLocks noChangeAspect="1"/>
              </p:cNvGraphicFramePr>
              <p:nvPr/>
            </p:nvGraphicFramePr>
            <p:xfrm>
              <a:off x="4992" y="3848"/>
              <a:ext cx="150" cy="1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732" name="משוואה" r:id="rId21" imgW="139680" imgH="164880" progId="Equation.3">
                      <p:embed/>
                    </p:oleObj>
                  </mc:Choice>
                  <mc:Fallback>
                    <p:oleObj name="משוואה" r:id="rId21" imgW="1396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92" y="3848"/>
                            <a:ext cx="150" cy="1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624" name="Line 288"/>
              <p:cNvSpPr>
                <a:spLocks noChangeShapeType="1"/>
              </p:cNvSpPr>
              <p:nvPr/>
            </p:nvSpPr>
            <p:spPr bwMode="auto">
              <a:xfrm>
                <a:off x="4808" y="40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14627" name="Object 291"/>
            <p:cNvGraphicFramePr>
              <a:graphicFrameLocks noChangeAspect="1"/>
            </p:cNvGraphicFramePr>
            <p:nvPr/>
          </p:nvGraphicFramePr>
          <p:xfrm>
            <a:off x="1920" y="4184"/>
            <a:ext cx="96" cy="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733" name="משוואה" r:id="rId23" imgW="152280" imgH="139680" progId="Equation.3">
                    <p:embed/>
                  </p:oleObj>
                </mc:Choice>
                <mc:Fallback>
                  <p:oleObj name="משוואה" r:id="rId2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4184"/>
                          <a:ext cx="96" cy="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2956228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3" grpId="0"/>
      <p:bldP spid="145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862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FWM – nearby pump wavelength</a:t>
            </a:r>
            <a:endParaRPr lang="he-IL" dirty="0">
              <a:solidFill>
                <a:schemeClr val="tx2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63688" y="1196752"/>
          <a:ext cx="66710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99792" y="3681028"/>
            <a:ext cx="2664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Imaginary gain ?</a:t>
            </a:r>
            <a:endParaRPr lang="he-IL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544108" y="2852936"/>
            <a:ext cx="720080" cy="2088232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rtlCol="1" anchor="ctr"/>
          <a:lstStyle/>
          <a:p>
            <a:pPr algn="ctr"/>
            <a:endParaRPr lang="he-IL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1860" y="5805264"/>
            <a:ext cx="4500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Squeezing ?</a:t>
            </a:r>
            <a:endParaRPr lang="he-IL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FWM Gain Solution</a:t>
            </a:r>
            <a:endParaRPr lang="en-US" dirty="0">
              <a:solidFill>
                <a:schemeClr val="tx2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1223628" y="1412776"/>
            <a:ext cx="3562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2800" u="sng" dirty="0" smtClean="0">
                <a:latin typeface="Comic Sans MS" pitchFamily="66" charset="0"/>
              </a:rPr>
              <a:t>Signal/idler solution</a:t>
            </a:r>
            <a:endParaRPr lang="en-US" sz="2800" u="sng" dirty="0">
              <a:latin typeface="Comic Sans MS" pitchFamily="66" charset="0"/>
            </a:endParaRPr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63847" name="Object 7"/>
          <p:cNvGraphicFramePr>
            <a:graphicFrameLocks noChangeAspect="1"/>
          </p:cNvGraphicFramePr>
          <p:nvPr>
            <p:extLst/>
          </p:nvPr>
        </p:nvGraphicFramePr>
        <p:xfrm>
          <a:off x="1527175" y="2014538"/>
          <a:ext cx="25511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6" name="Equation" r:id="rId3" imgW="1015920" imgH="253800" progId="Equation.3">
                  <p:embed/>
                </p:oleObj>
              </mc:Choice>
              <mc:Fallback>
                <p:oleObj name="Equation" r:id="rId3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2014538"/>
                        <a:ext cx="2551113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9" name="Object 7"/>
          <p:cNvGraphicFramePr>
            <a:graphicFrameLocks noChangeAspect="1"/>
          </p:cNvGraphicFramePr>
          <p:nvPr>
            <p:extLst/>
          </p:nvPr>
        </p:nvGraphicFramePr>
        <p:xfrm>
          <a:off x="1671638" y="2894013"/>
          <a:ext cx="2506662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7" name="Equation" r:id="rId5" imgW="1155600" imgH="419040" progId="Equation.3">
                  <p:embed/>
                </p:oleObj>
              </mc:Choice>
              <mc:Fallback>
                <p:oleObj name="Equation" r:id="rId5" imgW="1155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2894013"/>
                        <a:ext cx="2506662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76056" y="2922039"/>
            <a:ext cx="29883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Similar to 3-waves, but…</a:t>
            </a: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6112" y="5589217"/>
            <a:ext cx="2768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Comic Sans MS" pitchFamily="66" charset="0"/>
              </a:rPr>
              <a:t>Correlation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56685" y="4901110"/>
            <a:ext cx="5147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Gain can become imaginary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 ! </a:t>
            </a:r>
            <a:endParaRPr lang="en-US" sz="2800" b="1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222215" name="Object 7"/>
          <p:cNvGraphicFramePr>
            <a:graphicFrameLocks noChangeAspect="1"/>
          </p:cNvGraphicFramePr>
          <p:nvPr/>
        </p:nvGraphicFramePr>
        <p:xfrm>
          <a:off x="4885456" y="1736812"/>
          <a:ext cx="27828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8" name="משוואה" r:id="rId7" imgW="1282680" imgH="469800" progId="Equation.3">
                  <p:embed/>
                </p:oleObj>
              </mc:Choice>
              <mc:Fallback>
                <p:oleObj name="משוואה" r:id="rId7" imgW="1282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456" y="1736812"/>
                        <a:ext cx="2782888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195763" y="4037013"/>
          <a:ext cx="20669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9" name="Equation" r:id="rId9" imgW="1028520" imgH="291960" progId="Equation.3">
                  <p:embed/>
                </p:oleObj>
              </mc:Choice>
              <mc:Fallback>
                <p:oleObj name="Equation" r:id="rId9" imgW="1028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4037013"/>
                        <a:ext cx="206692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66"/>
          <p:cNvSpPr txBox="1">
            <a:spLocks noChangeArrowheads="1"/>
          </p:cNvSpPr>
          <p:nvPr/>
        </p:nvSpPr>
        <p:spPr bwMode="auto">
          <a:xfrm>
            <a:off x="1592672" y="3930025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/>
            <a:r>
              <a:rPr lang="en-US" sz="2000" u="sng" dirty="0" smtClean="0">
                <a:latin typeface="Comic Sans MS" pitchFamily="66" charset="0"/>
              </a:rPr>
              <a:t>Generalized phase mismatch</a:t>
            </a:r>
            <a:endParaRPr lang="en-US" sz="20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96752"/>
                <a:ext cx="7467600" cy="5472608"/>
              </a:xfrm>
            </p:spPr>
            <p:txBody>
              <a:bodyPr>
                <a:normAutofit/>
              </a:bodyPr>
              <a:lstStyle/>
              <a:p>
                <a:pPr marL="0" indent="0" algn="just" rtl="0">
                  <a:buNone/>
                </a:pPr>
                <a:r>
                  <a:rPr lang="en-US" sz="2800" dirty="0" smtClean="0"/>
                  <a:t>For real gain: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𝐹𝑊𝑀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𝑔𝑙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algn="just" rtl="0"/>
                <a:endParaRPr lang="en-US" sz="2800" dirty="0"/>
              </a:p>
              <a:p>
                <a:pPr marL="0" indent="0" algn="just" rtl="0">
                  <a:buNone/>
                </a:pPr>
                <a:endParaRPr lang="en-US" sz="2800" dirty="0" smtClean="0"/>
              </a:p>
              <a:p>
                <a:pPr marL="0" indent="0" algn="just" rtl="0">
                  <a:buNone/>
                </a:pPr>
                <a:r>
                  <a:rPr lang="en-US" sz="2800" dirty="0" smtClean="0"/>
                  <a:t>For imaginary gain:</a:t>
                </a:r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𝐹𝑊𝑀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 algn="just" rtl="0">
                  <a:buNone/>
                </a:pPr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96752"/>
                <a:ext cx="7467600" cy="5472608"/>
              </a:xfrm>
              <a:blipFill rotWithShape="0">
                <a:blip r:embed="rId2"/>
                <a:stretch>
                  <a:fillRect l="-1633" t="-10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32276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60232" y="4077072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he-IL" sz="24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he-IL" sz="2400" b="1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he-I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he-IL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he-IL" sz="2400" b="1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he-IL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he-IL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077072"/>
                <a:ext cx="187220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03" y="5158755"/>
            <a:ext cx="43164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9592" y="862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Imaginary gain ?</a:t>
            </a:r>
            <a:endParaRPr lang="he-IL" dirty="0">
              <a:solidFill>
                <a:schemeClr val="tx2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5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5" y="1052736"/>
            <a:ext cx="8114479" cy="452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1580" y="5612467"/>
            <a:ext cx="7416824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 smtClean="0">
                <a:latin typeface="Comic Sans MS" pitchFamily="66" charset="0"/>
              </a:rPr>
              <a:t>Contrast reduction ?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Comic Sans MS" pitchFamily="66" charset="0"/>
              </a:rPr>
              <a:t>Pulse effects, 	Spectrometer resolution</a:t>
            </a:r>
            <a:endParaRPr lang="he-IL" dirty="0" smtClean="0">
              <a:latin typeface="Comic Sans MS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8620"/>
            <a:ext cx="8002136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chemeClr val="tx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Theory vs experiment</a:t>
            </a:r>
            <a:endParaRPr lang="he-IL" dirty="0">
              <a:solidFill>
                <a:schemeClr val="tx2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7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971600" y="4005064"/>
            <a:ext cx="40277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800" dirty="0">
                <a:latin typeface="Comic Sans MS" pitchFamily="66" charset="0"/>
                <a:cs typeface="Arial" pitchFamily="34" charset="0"/>
              </a:rPr>
              <a:t>the two-photon </a:t>
            </a: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en-US" sz="2800" dirty="0" smtClean="0">
                <a:latin typeface="Comic Sans MS" pitchFamily="66" charset="0"/>
                <a:cs typeface="Arial" pitchFamily="34" charset="0"/>
              </a:rPr>
            </a:b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wave function </a:t>
            </a:r>
            <a:r>
              <a:rPr lang="en-US" sz="2800" dirty="0">
                <a:latin typeface="Comic Sans MS" pitchFamily="66" charset="0"/>
                <a:cs typeface="Arial" pitchFamily="34" charset="0"/>
              </a:rPr>
              <a:t>(monochromatic pump)</a:t>
            </a:r>
          </a:p>
        </p:txBody>
      </p:sp>
      <p:graphicFrame>
        <p:nvGraphicFramePr>
          <p:cNvPr id="52272" name="Object 48"/>
          <p:cNvGraphicFramePr>
            <a:graphicFrameLocks noChangeAspect="1"/>
          </p:cNvGraphicFramePr>
          <p:nvPr/>
        </p:nvGraphicFramePr>
        <p:xfrm>
          <a:off x="4114800" y="2160588"/>
          <a:ext cx="1600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1" name="Equation" r:id="rId4" imgW="583920" imgH="228600" progId="Equation.3">
                  <p:embed/>
                </p:oleObj>
              </mc:Choice>
              <mc:Fallback>
                <p:oleObj name="Equation" r:id="rId4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60588"/>
                        <a:ext cx="16002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0" name="Object 56"/>
          <p:cNvGraphicFramePr>
            <a:graphicFrameLocks noChangeAspect="1"/>
          </p:cNvGraphicFramePr>
          <p:nvPr/>
        </p:nvGraphicFramePr>
        <p:xfrm>
          <a:off x="6037263" y="2047875"/>
          <a:ext cx="19224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2" name="משוואה" r:id="rId6" imgW="711000" imgH="304560" progId="Equation.3">
                  <p:embed/>
                </p:oleObj>
              </mc:Choice>
              <mc:Fallback>
                <p:oleObj name="משוואה" r:id="rId6" imgW="7110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2047875"/>
                        <a:ext cx="1922462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82" name="Rectangle 58"/>
          <p:cNvSpPr>
            <a:spLocks noGrp="1" noChangeArrowheads="1"/>
          </p:cNvSpPr>
          <p:nvPr>
            <p:ph type="title" idx="4294967295"/>
          </p:nvPr>
        </p:nvSpPr>
        <p:spPr>
          <a:xfrm>
            <a:off x="791580" y="0"/>
            <a:ext cx="7777162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Time-Energy Correlation</a:t>
            </a:r>
            <a:endParaRPr lang="en-US" sz="4000" dirty="0">
              <a:solidFill>
                <a:srgbClr val="0070C0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2293" name="Object 6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5445125"/>
          <a:ext cx="2819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3" name="Equation" r:id="rId8" imgW="1231560" imgH="228600" progId="Equation.3">
                  <p:embed/>
                </p:oleObj>
              </mc:Choice>
              <mc:Fallback>
                <p:oleObj name="Equation" r:id="rId8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45125"/>
                        <a:ext cx="28194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5" name="Object 7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219200"/>
          <a:ext cx="57150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4" name="Equation" r:id="rId10" imgW="2654280" imgH="304560" progId="Equation.3">
                  <p:embed/>
                </p:oleObj>
              </mc:Choice>
              <mc:Fallback>
                <p:oleObj name="Equation" r:id="rId10" imgW="2654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571500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97" name="Text Box 73"/>
          <p:cNvSpPr txBox="1">
            <a:spLocks noChangeArrowheads="1"/>
          </p:cNvSpPr>
          <p:nvPr/>
        </p:nvSpPr>
        <p:spPr bwMode="auto">
          <a:xfrm>
            <a:off x="1187624" y="1952836"/>
            <a:ext cx="24393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uncertainty relation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4572000" y="3429000"/>
            <a:ext cx="4191000" cy="3119438"/>
            <a:chOff x="2976" y="2160"/>
            <a:chExt cx="2640" cy="1965"/>
          </a:xfrm>
        </p:grpSpPr>
        <p:sp>
          <p:nvSpPr>
            <p:cNvPr id="52231" name="Freeform 7"/>
            <p:cNvSpPr>
              <a:spLocks/>
            </p:cNvSpPr>
            <p:nvPr/>
          </p:nvSpPr>
          <p:spPr bwMode="auto">
            <a:xfrm rot="-155376">
              <a:off x="3308" y="2206"/>
              <a:ext cx="1045" cy="536"/>
            </a:xfrm>
            <a:custGeom>
              <a:avLst/>
              <a:gdLst/>
              <a:ahLst/>
              <a:cxnLst>
                <a:cxn ang="0">
                  <a:pos x="867" y="789"/>
                </a:cxn>
                <a:cxn ang="0">
                  <a:pos x="731" y="748"/>
                </a:cxn>
                <a:cxn ang="0">
                  <a:pos x="656" y="717"/>
                </a:cxn>
                <a:cxn ang="0">
                  <a:pos x="588" y="652"/>
                </a:cxn>
                <a:cxn ang="0">
                  <a:pos x="548" y="565"/>
                </a:cxn>
                <a:cxn ang="0">
                  <a:pos x="528" y="372"/>
                </a:cxn>
                <a:cxn ang="0">
                  <a:pos x="500" y="63"/>
                </a:cxn>
                <a:cxn ang="0">
                  <a:pos x="491" y="13"/>
                </a:cxn>
                <a:cxn ang="0">
                  <a:pos x="480" y="0"/>
                </a:cxn>
                <a:cxn ang="0">
                  <a:pos x="467" y="7"/>
                </a:cxn>
                <a:cxn ang="0">
                  <a:pos x="457" y="36"/>
                </a:cxn>
                <a:cxn ang="0">
                  <a:pos x="436" y="106"/>
                </a:cxn>
                <a:cxn ang="0">
                  <a:pos x="385" y="354"/>
                </a:cxn>
                <a:cxn ang="0">
                  <a:pos x="360" y="460"/>
                </a:cxn>
                <a:cxn ang="0">
                  <a:pos x="321" y="572"/>
                </a:cxn>
                <a:cxn ang="0">
                  <a:pos x="292" y="613"/>
                </a:cxn>
                <a:cxn ang="0">
                  <a:pos x="232" y="648"/>
                </a:cxn>
                <a:cxn ang="0">
                  <a:pos x="177" y="648"/>
                </a:cxn>
                <a:cxn ang="0">
                  <a:pos x="110" y="640"/>
                </a:cxn>
                <a:cxn ang="0">
                  <a:pos x="0" y="616"/>
                </a:cxn>
                <a:cxn ang="0">
                  <a:pos x="876" y="794"/>
                </a:cxn>
                <a:cxn ang="0">
                  <a:pos x="816" y="773"/>
                </a:cxn>
                <a:cxn ang="0">
                  <a:pos x="878" y="796"/>
                </a:cxn>
                <a:cxn ang="0">
                  <a:pos x="900" y="804"/>
                </a:cxn>
                <a:cxn ang="0">
                  <a:pos x="876" y="796"/>
                </a:cxn>
              </a:cxnLst>
              <a:rect l="0" t="0" r="r" b="b"/>
              <a:pathLst>
                <a:path w="900" h="804">
                  <a:moveTo>
                    <a:pt x="867" y="789"/>
                  </a:moveTo>
                  <a:lnTo>
                    <a:pt x="731" y="748"/>
                  </a:lnTo>
                  <a:lnTo>
                    <a:pt x="656" y="717"/>
                  </a:lnTo>
                  <a:lnTo>
                    <a:pt x="588" y="652"/>
                  </a:lnTo>
                  <a:lnTo>
                    <a:pt x="548" y="565"/>
                  </a:lnTo>
                  <a:lnTo>
                    <a:pt x="528" y="372"/>
                  </a:lnTo>
                  <a:lnTo>
                    <a:pt x="500" y="63"/>
                  </a:lnTo>
                  <a:lnTo>
                    <a:pt x="491" y="13"/>
                  </a:lnTo>
                  <a:lnTo>
                    <a:pt x="480" y="0"/>
                  </a:lnTo>
                  <a:lnTo>
                    <a:pt x="467" y="7"/>
                  </a:lnTo>
                  <a:lnTo>
                    <a:pt x="457" y="36"/>
                  </a:lnTo>
                  <a:lnTo>
                    <a:pt x="436" y="106"/>
                  </a:lnTo>
                  <a:lnTo>
                    <a:pt x="385" y="354"/>
                  </a:lnTo>
                  <a:lnTo>
                    <a:pt x="360" y="460"/>
                  </a:lnTo>
                  <a:lnTo>
                    <a:pt x="321" y="572"/>
                  </a:lnTo>
                  <a:lnTo>
                    <a:pt x="292" y="613"/>
                  </a:lnTo>
                  <a:lnTo>
                    <a:pt x="232" y="648"/>
                  </a:lnTo>
                  <a:lnTo>
                    <a:pt x="177" y="648"/>
                  </a:lnTo>
                  <a:lnTo>
                    <a:pt x="110" y="640"/>
                  </a:lnTo>
                  <a:lnTo>
                    <a:pt x="0" y="616"/>
                  </a:lnTo>
                  <a:lnTo>
                    <a:pt x="876" y="794"/>
                  </a:lnTo>
                  <a:lnTo>
                    <a:pt x="816" y="773"/>
                  </a:lnTo>
                  <a:lnTo>
                    <a:pt x="878" y="796"/>
                  </a:lnTo>
                  <a:lnTo>
                    <a:pt x="900" y="804"/>
                  </a:lnTo>
                  <a:lnTo>
                    <a:pt x="876" y="796"/>
                  </a:lnTo>
                </a:path>
              </a:pathLst>
            </a:custGeom>
            <a:solidFill>
              <a:srgbClr val="0000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auto">
            <a:xfrm rot="-155376">
              <a:off x="3386" y="2182"/>
              <a:ext cx="1044" cy="710"/>
            </a:xfrm>
            <a:custGeom>
              <a:avLst/>
              <a:gdLst/>
              <a:ahLst/>
              <a:cxnLst>
                <a:cxn ang="0">
                  <a:pos x="867" y="789"/>
                </a:cxn>
                <a:cxn ang="0">
                  <a:pos x="731" y="748"/>
                </a:cxn>
                <a:cxn ang="0">
                  <a:pos x="656" y="717"/>
                </a:cxn>
                <a:cxn ang="0">
                  <a:pos x="588" y="652"/>
                </a:cxn>
                <a:cxn ang="0">
                  <a:pos x="548" y="565"/>
                </a:cxn>
                <a:cxn ang="0">
                  <a:pos x="528" y="372"/>
                </a:cxn>
                <a:cxn ang="0">
                  <a:pos x="500" y="63"/>
                </a:cxn>
                <a:cxn ang="0">
                  <a:pos x="491" y="13"/>
                </a:cxn>
                <a:cxn ang="0">
                  <a:pos x="480" y="0"/>
                </a:cxn>
                <a:cxn ang="0">
                  <a:pos x="467" y="7"/>
                </a:cxn>
                <a:cxn ang="0">
                  <a:pos x="457" y="36"/>
                </a:cxn>
                <a:cxn ang="0">
                  <a:pos x="436" y="106"/>
                </a:cxn>
                <a:cxn ang="0">
                  <a:pos x="385" y="354"/>
                </a:cxn>
                <a:cxn ang="0">
                  <a:pos x="360" y="460"/>
                </a:cxn>
                <a:cxn ang="0">
                  <a:pos x="321" y="572"/>
                </a:cxn>
                <a:cxn ang="0">
                  <a:pos x="292" y="613"/>
                </a:cxn>
                <a:cxn ang="0">
                  <a:pos x="232" y="648"/>
                </a:cxn>
                <a:cxn ang="0">
                  <a:pos x="177" y="648"/>
                </a:cxn>
                <a:cxn ang="0">
                  <a:pos x="110" y="640"/>
                </a:cxn>
                <a:cxn ang="0">
                  <a:pos x="0" y="616"/>
                </a:cxn>
                <a:cxn ang="0">
                  <a:pos x="876" y="794"/>
                </a:cxn>
                <a:cxn ang="0">
                  <a:pos x="816" y="773"/>
                </a:cxn>
                <a:cxn ang="0">
                  <a:pos x="878" y="796"/>
                </a:cxn>
                <a:cxn ang="0">
                  <a:pos x="900" y="804"/>
                </a:cxn>
                <a:cxn ang="0">
                  <a:pos x="876" y="796"/>
                </a:cxn>
              </a:cxnLst>
              <a:rect l="0" t="0" r="r" b="b"/>
              <a:pathLst>
                <a:path w="900" h="804">
                  <a:moveTo>
                    <a:pt x="867" y="789"/>
                  </a:moveTo>
                  <a:lnTo>
                    <a:pt x="731" y="748"/>
                  </a:lnTo>
                  <a:lnTo>
                    <a:pt x="656" y="717"/>
                  </a:lnTo>
                  <a:lnTo>
                    <a:pt x="588" y="652"/>
                  </a:lnTo>
                  <a:lnTo>
                    <a:pt x="548" y="565"/>
                  </a:lnTo>
                  <a:lnTo>
                    <a:pt x="528" y="372"/>
                  </a:lnTo>
                  <a:lnTo>
                    <a:pt x="500" y="63"/>
                  </a:lnTo>
                  <a:lnTo>
                    <a:pt x="491" y="13"/>
                  </a:lnTo>
                  <a:lnTo>
                    <a:pt x="480" y="0"/>
                  </a:lnTo>
                  <a:lnTo>
                    <a:pt x="467" y="7"/>
                  </a:lnTo>
                  <a:lnTo>
                    <a:pt x="457" y="36"/>
                  </a:lnTo>
                  <a:lnTo>
                    <a:pt x="436" y="106"/>
                  </a:lnTo>
                  <a:lnTo>
                    <a:pt x="385" y="354"/>
                  </a:lnTo>
                  <a:lnTo>
                    <a:pt x="360" y="460"/>
                  </a:lnTo>
                  <a:lnTo>
                    <a:pt x="321" y="572"/>
                  </a:lnTo>
                  <a:lnTo>
                    <a:pt x="292" y="613"/>
                  </a:lnTo>
                  <a:lnTo>
                    <a:pt x="232" y="648"/>
                  </a:lnTo>
                  <a:lnTo>
                    <a:pt x="177" y="648"/>
                  </a:lnTo>
                  <a:lnTo>
                    <a:pt x="110" y="640"/>
                  </a:lnTo>
                  <a:lnTo>
                    <a:pt x="0" y="616"/>
                  </a:lnTo>
                  <a:lnTo>
                    <a:pt x="876" y="794"/>
                  </a:lnTo>
                  <a:lnTo>
                    <a:pt x="816" y="773"/>
                  </a:lnTo>
                  <a:lnTo>
                    <a:pt x="878" y="796"/>
                  </a:lnTo>
                  <a:lnTo>
                    <a:pt x="900" y="804"/>
                  </a:lnTo>
                  <a:lnTo>
                    <a:pt x="876" y="796"/>
                  </a:lnTo>
                </a:path>
              </a:pathLst>
            </a:custGeom>
            <a:solidFill>
              <a:srgbClr val="0000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auto">
            <a:xfrm rot="-155376">
              <a:off x="3472" y="2169"/>
              <a:ext cx="1048" cy="849"/>
            </a:xfrm>
            <a:custGeom>
              <a:avLst/>
              <a:gdLst/>
              <a:ahLst/>
              <a:cxnLst>
                <a:cxn ang="0">
                  <a:pos x="867" y="789"/>
                </a:cxn>
                <a:cxn ang="0">
                  <a:pos x="731" y="748"/>
                </a:cxn>
                <a:cxn ang="0">
                  <a:pos x="656" y="717"/>
                </a:cxn>
                <a:cxn ang="0">
                  <a:pos x="588" y="652"/>
                </a:cxn>
                <a:cxn ang="0">
                  <a:pos x="548" y="565"/>
                </a:cxn>
                <a:cxn ang="0">
                  <a:pos x="528" y="372"/>
                </a:cxn>
                <a:cxn ang="0">
                  <a:pos x="500" y="63"/>
                </a:cxn>
                <a:cxn ang="0">
                  <a:pos x="491" y="13"/>
                </a:cxn>
                <a:cxn ang="0">
                  <a:pos x="480" y="0"/>
                </a:cxn>
                <a:cxn ang="0">
                  <a:pos x="467" y="7"/>
                </a:cxn>
                <a:cxn ang="0">
                  <a:pos x="457" y="36"/>
                </a:cxn>
                <a:cxn ang="0">
                  <a:pos x="436" y="106"/>
                </a:cxn>
                <a:cxn ang="0">
                  <a:pos x="385" y="354"/>
                </a:cxn>
                <a:cxn ang="0">
                  <a:pos x="360" y="460"/>
                </a:cxn>
                <a:cxn ang="0">
                  <a:pos x="321" y="572"/>
                </a:cxn>
                <a:cxn ang="0">
                  <a:pos x="292" y="613"/>
                </a:cxn>
                <a:cxn ang="0">
                  <a:pos x="232" y="648"/>
                </a:cxn>
                <a:cxn ang="0">
                  <a:pos x="177" y="648"/>
                </a:cxn>
                <a:cxn ang="0">
                  <a:pos x="110" y="640"/>
                </a:cxn>
                <a:cxn ang="0">
                  <a:pos x="0" y="616"/>
                </a:cxn>
                <a:cxn ang="0">
                  <a:pos x="876" y="794"/>
                </a:cxn>
                <a:cxn ang="0">
                  <a:pos x="816" y="773"/>
                </a:cxn>
                <a:cxn ang="0">
                  <a:pos x="878" y="796"/>
                </a:cxn>
                <a:cxn ang="0">
                  <a:pos x="900" y="804"/>
                </a:cxn>
                <a:cxn ang="0">
                  <a:pos x="876" y="796"/>
                </a:cxn>
              </a:cxnLst>
              <a:rect l="0" t="0" r="r" b="b"/>
              <a:pathLst>
                <a:path w="900" h="804">
                  <a:moveTo>
                    <a:pt x="867" y="789"/>
                  </a:moveTo>
                  <a:lnTo>
                    <a:pt x="731" y="748"/>
                  </a:lnTo>
                  <a:lnTo>
                    <a:pt x="656" y="717"/>
                  </a:lnTo>
                  <a:lnTo>
                    <a:pt x="588" y="652"/>
                  </a:lnTo>
                  <a:lnTo>
                    <a:pt x="548" y="565"/>
                  </a:lnTo>
                  <a:lnTo>
                    <a:pt x="528" y="372"/>
                  </a:lnTo>
                  <a:lnTo>
                    <a:pt x="500" y="63"/>
                  </a:lnTo>
                  <a:lnTo>
                    <a:pt x="491" y="13"/>
                  </a:lnTo>
                  <a:lnTo>
                    <a:pt x="480" y="0"/>
                  </a:lnTo>
                  <a:lnTo>
                    <a:pt x="467" y="7"/>
                  </a:lnTo>
                  <a:lnTo>
                    <a:pt x="457" y="36"/>
                  </a:lnTo>
                  <a:lnTo>
                    <a:pt x="436" y="106"/>
                  </a:lnTo>
                  <a:lnTo>
                    <a:pt x="385" y="354"/>
                  </a:lnTo>
                  <a:lnTo>
                    <a:pt x="360" y="460"/>
                  </a:lnTo>
                  <a:lnTo>
                    <a:pt x="321" y="572"/>
                  </a:lnTo>
                  <a:lnTo>
                    <a:pt x="292" y="613"/>
                  </a:lnTo>
                  <a:lnTo>
                    <a:pt x="232" y="648"/>
                  </a:lnTo>
                  <a:lnTo>
                    <a:pt x="177" y="648"/>
                  </a:lnTo>
                  <a:lnTo>
                    <a:pt x="110" y="640"/>
                  </a:lnTo>
                  <a:lnTo>
                    <a:pt x="0" y="616"/>
                  </a:lnTo>
                  <a:lnTo>
                    <a:pt x="876" y="794"/>
                  </a:lnTo>
                  <a:lnTo>
                    <a:pt x="816" y="773"/>
                  </a:lnTo>
                  <a:lnTo>
                    <a:pt x="878" y="796"/>
                  </a:lnTo>
                  <a:lnTo>
                    <a:pt x="900" y="804"/>
                  </a:lnTo>
                  <a:lnTo>
                    <a:pt x="876" y="796"/>
                  </a:lnTo>
                </a:path>
              </a:pathLst>
            </a:custGeom>
            <a:solidFill>
              <a:srgbClr val="0000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auto">
            <a:xfrm rot="-155376">
              <a:off x="3565" y="2176"/>
              <a:ext cx="1045" cy="968"/>
            </a:xfrm>
            <a:custGeom>
              <a:avLst/>
              <a:gdLst/>
              <a:ahLst/>
              <a:cxnLst>
                <a:cxn ang="0">
                  <a:pos x="867" y="789"/>
                </a:cxn>
                <a:cxn ang="0">
                  <a:pos x="731" y="748"/>
                </a:cxn>
                <a:cxn ang="0">
                  <a:pos x="656" y="717"/>
                </a:cxn>
                <a:cxn ang="0">
                  <a:pos x="588" y="652"/>
                </a:cxn>
                <a:cxn ang="0">
                  <a:pos x="548" y="565"/>
                </a:cxn>
                <a:cxn ang="0">
                  <a:pos x="528" y="372"/>
                </a:cxn>
                <a:cxn ang="0">
                  <a:pos x="500" y="63"/>
                </a:cxn>
                <a:cxn ang="0">
                  <a:pos x="491" y="13"/>
                </a:cxn>
                <a:cxn ang="0">
                  <a:pos x="480" y="0"/>
                </a:cxn>
                <a:cxn ang="0">
                  <a:pos x="467" y="7"/>
                </a:cxn>
                <a:cxn ang="0">
                  <a:pos x="457" y="36"/>
                </a:cxn>
                <a:cxn ang="0">
                  <a:pos x="436" y="106"/>
                </a:cxn>
                <a:cxn ang="0">
                  <a:pos x="385" y="354"/>
                </a:cxn>
                <a:cxn ang="0">
                  <a:pos x="360" y="460"/>
                </a:cxn>
                <a:cxn ang="0">
                  <a:pos x="321" y="572"/>
                </a:cxn>
                <a:cxn ang="0">
                  <a:pos x="292" y="613"/>
                </a:cxn>
                <a:cxn ang="0">
                  <a:pos x="232" y="648"/>
                </a:cxn>
                <a:cxn ang="0">
                  <a:pos x="177" y="648"/>
                </a:cxn>
                <a:cxn ang="0">
                  <a:pos x="110" y="640"/>
                </a:cxn>
                <a:cxn ang="0">
                  <a:pos x="0" y="616"/>
                </a:cxn>
                <a:cxn ang="0">
                  <a:pos x="876" y="794"/>
                </a:cxn>
                <a:cxn ang="0">
                  <a:pos x="816" y="773"/>
                </a:cxn>
                <a:cxn ang="0">
                  <a:pos x="878" y="796"/>
                </a:cxn>
                <a:cxn ang="0">
                  <a:pos x="900" y="804"/>
                </a:cxn>
                <a:cxn ang="0">
                  <a:pos x="876" y="796"/>
                </a:cxn>
              </a:cxnLst>
              <a:rect l="0" t="0" r="r" b="b"/>
              <a:pathLst>
                <a:path w="900" h="804">
                  <a:moveTo>
                    <a:pt x="867" y="789"/>
                  </a:moveTo>
                  <a:lnTo>
                    <a:pt x="731" y="748"/>
                  </a:lnTo>
                  <a:lnTo>
                    <a:pt x="656" y="717"/>
                  </a:lnTo>
                  <a:lnTo>
                    <a:pt x="588" y="652"/>
                  </a:lnTo>
                  <a:lnTo>
                    <a:pt x="548" y="565"/>
                  </a:lnTo>
                  <a:lnTo>
                    <a:pt x="528" y="372"/>
                  </a:lnTo>
                  <a:lnTo>
                    <a:pt x="500" y="63"/>
                  </a:lnTo>
                  <a:lnTo>
                    <a:pt x="491" y="13"/>
                  </a:lnTo>
                  <a:lnTo>
                    <a:pt x="480" y="0"/>
                  </a:lnTo>
                  <a:lnTo>
                    <a:pt x="467" y="7"/>
                  </a:lnTo>
                  <a:lnTo>
                    <a:pt x="457" y="36"/>
                  </a:lnTo>
                  <a:lnTo>
                    <a:pt x="436" y="106"/>
                  </a:lnTo>
                  <a:lnTo>
                    <a:pt x="385" y="354"/>
                  </a:lnTo>
                  <a:lnTo>
                    <a:pt x="360" y="460"/>
                  </a:lnTo>
                  <a:lnTo>
                    <a:pt x="321" y="572"/>
                  </a:lnTo>
                  <a:lnTo>
                    <a:pt x="292" y="613"/>
                  </a:lnTo>
                  <a:lnTo>
                    <a:pt x="232" y="648"/>
                  </a:lnTo>
                  <a:lnTo>
                    <a:pt x="177" y="648"/>
                  </a:lnTo>
                  <a:lnTo>
                    <a:pt x="110" y="640"/>
                  </a:lnTo>
                  <a:lnTo>
                    <a:pt x="0" y="616"/>
                  </a:lnTo>
                  <a:lnTo>
                    <a:pt x="876" y="794"/>
                  </a:lnTo>
                  <a:lnTo>
                    <a:pt x="816" y="773"/>
                  </a:lnTo>
                  <a:lnTo>
                    <a:pt x="878" y="796"/>
                  </a:lnTo>
                  <a:lnTo>
                    <a:pt x="900" y="804"/>
                  </a:lnTo>
                  <a:lnTo>
                    <a:pt x="876" y="796"/>
                  </a:lnTo>
                </a:path>
              </a:pathLst>
            </a:custGeom>
            <a:solidFill>
              <a:srgbClr val="0000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auto">
            <a:xfrm rot="-155376">
              <a:off x="3658" y="2285"/>
              <a:ext cx="1043" cy="967"/>
            </a:xfrm>
            <a:custGeom>
              <a:avLst/>
              <a:gdLst/>
              <a:ahLst/>
              <a:cxnLst>
                <a:cxn ang="0">
                  <a:pos x="867" y="789"/>
                </a:cxn>
                <a:cxn ang="0">
                  <a:pos x="731" y="748"/>
                </a:cxn>
                <a:cxn ang="0">
                  <a:pos x="656" y="717"/>
                </a:cxn>
                <a:cxn ang="0">
                  <a:pos x="588" y="652"/>
                </a:cxn>
                <a:cxn ang="0">
                  <a:pos x="548" y="565"/>
                </a:cxn>
                <a:cxn ang="0">
                  <a:pos x="528" y="372"/>
                </a:cxn>
                <a:cxn ang="0">
                  <a:pos x="500" y="63"/>
                </a:cxn>
                <a:cxn ang="0">
                  <a:pos x="491" y="13"/>
                </a:cxn>
                <a:cxn ang="0">
                  <a:pos x="480" y="0"/>
                </a:cxn>
                <a:cxn ang="0">
                  <a:pos x="467" y="7"/>
                </a:cxn>
                <a:cxn ang="0">
                  <a:pos x="457" y="36"/>
                </a:cxn>
                <a:cxn ang="0">
                  <a:pos x="436" y="106"/>
                </a:cxn>
                <a:cxn ang="0">
                  <a:pos x="385" y="354"/>
                </a:cxn>
                <a:cxn ang="0">
                  <a:pos x="360" y="460"/>
                </a:cxn>
                <a:cxn ang="0">
                  <a:pos x="321" y="572"/>
                </a:cxn>
                <a:cxn ang="0">
                  <a:pos x="292" y="613"/>
                </a:cxn>
                <a:cxn ang="0">
                  <a:pos x="232" y="648"/>
                </a:cxn>
                <a:cxn ang="0">
                  <a:pos x="177" y="648"/>
                </a:cxn>
                <a:cxn ang="0">
                  <a:pos x="110" y="640"/>
                </a:cxn>
                <a:cxn ang="0">
                  <a:pos x="0" y="616"/>
                </a:cxn>
                <a:cxn ang="0">
                  <a:pos x="876" y="794"/>
                </a:cxn>
                <a:cxn ang="0">
                  <a:pos x="816" y="773"/>
                </a:cxn>
                <a:cxn ang="0">
                  <a:pos x="878" y="796"/>
                </a:cxn>
                <a:cxn ang="0">
                  <a:pos x="900" y="804"/>
                </a:cxn>
                <a:cxn ang="0">
                  <a:pos x="876" y="796"/>
                </a:cxn>
              </a:cxnLst>
              <a:rect l="0" t="0" r="r" b="b"/>
              <a:pathLst>
                <a:path w="900" h="804">
                  <a:moveTo>
                    <a:pt x="867" y="789"/>
                  </a:moveTo>
                  <a:lnTo>
                    <a:pt x="731" y="748"/>
                  </a:lnTo>
                  <a:lnTo>
                    <a:pt x="656" y="717"/>
                  </a:lnTo>
                  <a:lnTo>
                    <a:pt x="588" y="652"/>
                  </a:lnTo>
                  <a:lnTo>
                    <a:pt x="548" y="565"/>
                  </a:lnTo>
                  <a:lnTo>
                    <a:pt x="528" y="372"/>
                  </a:lnTo>
                  <a:lnTo>
                    <a:pt x="500" y="63"/>
                  </a:lnTo>
                  <a:lnTo>
                    <a:pt x="491" y="13"/>
                  </a:lnTo>
                  <a:lnTo>
                    <a:pt x="480" y="0"/>
                  </a:lnTo>
                  <a:lnTo>
                    <a:pt x="467" y="7"/>
                  </a:lnTo>
                  <a:lnTo>
                    <a:pt x="457" y="36"/>
                  </a:lnTo>
                  <a:lnTo>
                    <a:pt x="436" y="106"/>
                  </a:lnTo>
                  <a:lnTo>
                    <a:pt x="385" y="354"/>
                  </a:lnTo>
                  <a:lnTo>
                    <a:pt x="360" y="460"/>
                  </a:lnTo>
                  <a:lnTo>
                    <a:pt x="321" y="572"/>
                  </a:lnTo>
                  <a:lnTo>
                    <a:pt x="292" y="613"/>
                  </a:lnTo>
                  <a:lnTo>
                    <a:pt x="232" y="648"/>
                  </a:lnTo>
                  <a:lnTo>
                    <a:pt x="177" y="648"/>
                  </a:lnTo>
                  <a:lnTo>
                    <a:pt x="110" y="640"/>
                  </a:lnTo>
                  <a:lnTo>
                    <a:pt x="0" y="616"/>
                  </a:lnTo>
                  <a:lnTo>
                    <a:pt x="876" y="794"/>
                  </a:lnTo>
                  <a:lnTo>
                    <a:pt x="816" y="773"/>
                  </a:lnTo>
                  <a:lnTo>
                    <a:pt x="878" y="796"/>
                  </a:lnTo>
                  <a:lnTo>
                    <a:pt x="900" y="804"/>
                  </a:lnTo>
                  <a:lnTo>
                    <a:pt x="876" y="796"/>
                  </a:lnTo>
                </a:path>
              </a:pathLst>
            </a:custGeom>
            <a:solidFill>
              <a:srgbClr val="0000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auto">
            <a:xfrm rot="-155376">
              <a:off x="3748" y="2397"/>
              <a:ext cx="1044" cy="965"/>
            </a:xfrm>
            <a:custGeom>
              <a:avLst/>
              <a:gdLst/>
              <a:ahLst/>
              <a:cxnLst>
                <a:cxn ang="0">
                  <a:pos x="867" y="789"/>
                </a:cxn>
                <a:cxn ang="0">
                  <a:pos x="731" y="748"/>
                </a:cxn>
                <a:cxn ang="0">
                  <a:pos x="656" y="717"/>
                </a:cxn>
                <a:cxn ang="0">
                  <a:pos x="588" y="652"/>
                </a:cxn>
                <a:cxn ang="0">
                  <a:pos x="548" y="565"/>
                </a:cxn>
                <a:cxn ang="0">
                  <a:pos x="528" y="372"/>
                </a:cxn>
                <a:cxn ang="0">
                  <a:pos x="500" y="63"/>
                </a:cxn>
                <a:cxn ang="0">
                  <a:pos x="491" y="13"/>
                </a:cxn>
                <a:cxn ang="0">
                  <a:pos x="480" y="0"/>
                </a:cxn>
                <a:cxn ang="0">
                  <a:pos x="467" y="7"/>
                </a:cxn>
                <a:cxn ang="0">
                  <a:pos x="457" y="36"/>
                </a:cxn>
                <a:cxn ang="0">
                  <a:pos x="436" y="106"/>
                </a:cxn>
                <a:cxn ang="0">
                  <a:pos x="385" y="354"/>
                </a:cxn>
                <a:cxn ang="0">
                  <a:pos x="360" y="460"/>
                </a:cxn>
                <a:cxn ang="0">
                  <a:pos x="321" y="572"/>
                </a:cxn>
                <a:cxn ang="0">
                  <a:pos x="292" y="613"/>
                </a:cxn>
                <a:cxn ang="0">
                  <a:pos x="232" y="648"/>
                </a:cxn>
                <a:cxn ang="0">
                  <a:pos x="177" y="648"/>
                </a:cxn>
                <a:cxn ang="0">
                  <a:pos x="110" y="640"/>
                </a:cxn>
                <a:cxn ang="0">
                  <a:pos x="0" y="616"/>
                </a:cxn>
                <a:cxn ang="0">
                  <a:pos x="876" y="794"/>
                </a:cxn>
                <a:cxn ang="0">
                  <a:pos x="816" y="773"/>
                </a:cxn>
                <a:cxn ang="0">
                  <a:pos x="878" y="796"/>
                </a:cxn>
                <a:cxn ang="0">
                  <a:pos x="900" y="804"/>
                </a:cxn>
                <a:cxn ang="0">
                  <a:pos x="876" y="796"/>
                </a:cxn>
              </a:cxnLst>
              <a:rect l="0" t="0" r="r" b="b"/>
              <a:pathLst>
                <a:path w="900" h="804">
                  <a:moveTo>
                    <a:pt x="867" y="789"/>
                  </a:moveTo>
                  <a:lnTo>
                    <a:pt x="731" y="748"/>
                  </a:lnTo>
                  <a:lnTo>
                    <a:pt x="656" y="717"/>
                  </a:lnTo>
                  <a:lnTo>
                    <a:pt x="588" y="652"/>
                  </a:lnTo>
                  <a:lnTo>
                    <a:pt x="548" y="565"/>
                  </a:lnTo>
                  <a:lnTo>
                    <a:pt x="528" y="372"/>
                  </a:lnTo>
                  <a:lnTo>
                    <a:pt x="500" y="63"/>
                  </a:lnTo>
                  <a:lnTo>
                    <a:pt x="491" y="13"/>
                  </a:lnTo>
                  <a:lnTo>
                    <a:pt x="480" y="0"/>
                  </a:lnTo>
                  <a:lnTo>
                    <a:pt x="467" y="7"/>
                  </a:lnTo>
                  <a:lnTo>
                    <a:pt x="457" y="36"/>
                  </a:lnTo>
                  <a:lnTo>
                    <a:pt x="436" y="106"/>
                  </a:lnTo>
                  <a:lnTo>
                    <a:pt x="385" y="354"/>
                  </a:lnTo>
                  <a:lnTo>
                    <a:pt x="360" y="460"/>
                  </a:lnTo>
                  <a:lnTo>
                    <a:pt x="321" y="572"/>
                  </a:lnTo>
                  <a:lnTo>
                    <a:pt x="292" y="613"/>
                  </a:lnTo>
                  <a:lnTo>
                    <a:pt x="232" y="648"/>
                  </a:lnTo>
                  <a:lnTo>
                    <a:pt x="177" y="648"/>
                  </a:lnTo>
                  <a:lnTo>
                    <a:pt x="110" y="640"/>
                  </a:lnTo>
                  <a:lnTo>
                    <a:pt x="0" y="616"/>
                  </a:lnTo>
                  <a:lnTo>
                    <a:pt x="876" y="794"/>
                  </a:lnTo>
                  <a:lnTo>
                    <a:pt x="816" y="773"/>
                  </a:lnTo>
                  <a:lnTo>
                    <a:pt x="878" y="796"/>
                  </a:lnTo>
                  <a:lnTo>
                    <a:pt x="900" y="804"/>
                  </a:lnTo>
                  <a:lnTo>
                    <a:pt x="876" y="796"/>
                  </a:lnTo>
                </a:path>
              </a:pathLst>
            </a:custGeom>
            <a:solidFill>
              <a:srgbClr val="0000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2237" name="Freeform 13"/>
            <p:cNvSpPr>
              <a:spLocks/>
            </p:cNvSpPr>
            <p:nvPr/>
          </p:nvSpPr>
          <p:spPr bwMode="auto">
            <a:xfrm rot="-155376">
              <a:off x="3840" y="2556"/>
              <a:ext cx="1047" cy="916"/>
            </a:xfrm>
            <a:custGeom>
              <a:avLst/>
              <a:gdLst/>
              <a:ahLst/>
              <a:cxnLst>
                <a:cxn ang="0">
                  <a:pos x="867" y="789"/>
                </a:cxn>
                <a:cxn ang="0">
                  <a:pos x="731" y="748"/>
                </a:cxn>
                <a:cxn ang="0">
                  <a:pos x="656" y="717"/>
                </a:cxn>
                <a:cxn ang="0">
                  <a:pos x="588" y="652"/>
                </a:cxn>
                <a:cxn ang="0">
                  <a:pos x="548" y="565"/>
                </a:cxn>
                <a:cxn ang="0">
                  <a:pos x="528" y="372"/>
                </a:cxn>
                <a:cxn ang="0">
                  <a:pos x="500" y="63"/>
                </a:cxn>
                <a:cxn ang="0">
                  <a:pos x="491" y="13"/>
                </a:cxn>
                <a:cxn ang="0">
                  <a:pos x="480" y="0"/>
                </a:cxn>
                <a:cxn ang="0">
                  <a:pos x="467" y="7"/>
                </a:cxn>
                <a:cxn ang="0">
                  <a:pos x="457" y="36"/>
                </a:cxn>
                <a:cxn ang="0">
                  <a:pos x="436" y="106"/>
                </a:cxn>
                <a:cxn ang="0">
                  <a:pos x="385" y="354"/>
                </a:cxn>
                <a:cxn ang="0">
                  <a:pos x="360" y="460"/>
                </a:cxn>
                <a:cxn ang="0">
                  <a:pos x="321" y="572"/>
                </a:cxn>
                <a:cxn ang="0">
                  <a:pos x="292" y="613"/>
                </a:cxn>
                <a:cxn ang="0">
                  <a:pos x="232" y="648"/>
                </a:cxn>
                <a:cxn ang="0">
                  <a:pos x="177" y="648"/>
                </a:cxn>
                <a:cxn ang="0">
                  <a:pos x="110" y="640"/>
                </a:cxn>
                <a:cxn ang="0">
                  <a:pos x="0" y="616"/>
                </a:cxn>
                <a:cxn ang="0">
                  <a:pos x="876" y="794"/>
                </a:cxn>
                <a:cxn ang="0">
                  <a:pos x="816" y="773"/>
                </a:cxn>
                <a:cxn ang="0">
                  <a:pos x="878" y="796"/>
                </a:cxn>
                <a:cxn ang="0">
                  <a:pos x="900" y="804"/>
                </a:cxn>
                <a:cxn ang="0">
                  <a:pos x="876" y="796"/>
                </a:cxn>
              </a:cxnLst>
              <a:rect l="0" t="0" r="r" b="b"/>
              <a:pathLst>
                <a:path w="900" h="804">
                  <a:moveTo>
                    <a:pt x="867" y="789"/>
                  </a:moveTo>
                  <a:lnTo>
                    <a:pt x="731" y="748"/>
                  </a:lnTo>
                  <a:lnTo>
                    <a:pt x="656" y="717"/>
                  </a:lnTo>
                  <a:lnTo>
                    <a:pt x="588" y="652"/>
                  </a:lnTo>
                  <a:lnTo>
                    <a:pt x="548" y="565"/>
                  </a:lnTo>
                  <a:lnTo>
                    <a:pt x="528" y="372"/>
                  </a:lnTo>
                  <a:lnTo>
                    <a:pt x="500" y="63"/>
                  </a:lnTo>
                  <a:lnTo>
                    <a:pt x="491" y="13"/>
                  </a:lnTo>
                  <a:lnTo>
                    <a:pt x="480" y="0"/>
                  </a:lnTo>
                  <a:lnTo>
                    <a:pt x="467" y="7"/>
                  </a:lnTo>
                  <a:lnTo>
                    <a:pt x="457" y="36"/>
                  </a:lnTo>
                  <a:lnTo>
                    <a:pt x="436" y="106"/>
                  </a:lnTo>
                  <a:lnTo>
                    <a:pt x="385" y="354"/>
                  </a:lnTo>
                  <a:lnTo>
                    <a:pt x="360" y="460"/>
                  </a:lnTo>
                  <a:lnTo>
                    <a:pt x="321" y="572"/>
                  </a:lnTo>
                  <a:lnTo>
                    <a:pt x="292" y="613"/>
                  </a:lnTo>
                  <a:lnTo>
                    <a:pt x="232" y="648"/>
                  </a:lnTo>
                  <a:lnTo>
                    <a:pt x="177" y="648"/>
                  </a:lnTo>
                  <a:lnTo>
                    <a:pt x="110" y="640"/>
                  </a:lnTo>
                  <a:lnTo>
                    <a:pt x="0" y="616"/>
                  </a:lnTo>
                  <a:lnTo>
                    <a:pt x="876" y="794"/>
                  </a:lnTo>
                  <a:lnTo>
                    <a:pt x="816" y="773"/>
                  </a:lnTo>
                  <a:lnTo>
                    <a:pt x="878" y="796"/>
                  </a:lnTo>
                  <a:lnTo>
                    <a:pt x="900" y="804"/>
                  </a:lnTo>
                  <a:lnTo>
                    <a:pt x="876" y="796"/>
                  </a:lnTo>
                </a:path>
              </a:pathLst>
            </a:custGeom>
            <a:solidFill>
              <a:srgbClr val="0000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auto">
            <a:xfrm rot="-155376">
              <a:off x="3934" y="2790"/>
              <a:ext cx="1044" cy="792"/>
            </a:xfrm>
            <a:custGeom>
              <a:avLst/>
              <a:gdLst/>
              <a:ahLst/>
              <a:cxnLst>
                <a:cxn ang="0">
                  <a:pos x="867" y="789"/>
                </a:cxn>
                <a:cxn ang="0">
                  <a:pos x="731" y="748"/>
                </a:cxn>
                <a:cxn ang="0">
                  <a:pos x="656" y="717"/>
                </a:cxn>
                <a:cxn ang="0">
                  <a:pos x="588" y="652"/>
                </a:cxn>
                <a:cxn ang="0">
                  <a:pos x="548" y="565"/>
                </a:cxn>
                <a:cxn ang="0">
                  <a:pos x="528" y="372"/>
                </a:cxn>
                <a:cxn ang="0">
                  <a:pos x="500" y="63"/>
                </a:cxn>
                <a:cxn ang="0">
                  <a:pos x="491" y="13"/>
                </a:cxn>
                <a:cxn ang="0">
                  <a:pos x="480" y="0"/>
                </a:cxn>
                <a:cxn ang="0">
                  <a:pos x="467" y="7"/>
                </a:cxn>
                <a:cxn ang="0">
                  <a:pos x="457" y="36"/>
                </a:cxn>
                <a:cxn ang="0">
                  <a:pos x="436" y="106"/>
                </a:cxn>
                <a:cxn ang="0">
                  <a:pos x="385" y="354"/>
                </a:cxn>
                <a:cxn ang="0">
                  <a:pos x="360" y="460"/>
                </a:cxn>
                <a:cxn ang="0">
                  <a:pos x="321" y="572"/>
                </a:cxn>
                <a:cxn ang="0">
                  <a:pos x="292" y="613"/>
                </a:cxn>
                <a:cxn ang="0">
                  <a:pos x="232" y="648"/>
                </a:cxn>
                <a:cxn ang="0">
                  <a:pos x="177" y="648"/>
                </a:cxn>
                <a:cxn ang="0">
                  <a:pos x="110" y="640"/>
                </a:cxn>
                <a:cxn ang="0">
                  <a:pos x="0" y="616"/>
                </a:cxn>
                <a:cxn ang="0">
                  <a:pos x="876" y="794"/>
                </a:cxn>
                <a:cxn ang="0">
                  <a:pos x="816" y="773"/>
                </a:cxn>
                <a:cxn ang="0">
                  <a:pos x="878" y="796"/>
                </a:cxn>
                <a:cxn ang="0">
                  <a:pos x="900" y="804"/>
                </a:cxn>
                <a:cxn ang="0">
                  <a:pos x="876" y="796"/>
                </a:cxn>
              </a:cxnLst>
              <a:rect l="0" t="0" r="r" b="b"/>
              <a:pathLst>
                <a:path w="900" h="804">
                  <a:moveTo>
                    <a:pt x="867" y="789"/>
                  </a:moveTo>
                  <a:lnTo>
                    <a:pt x="731" y="748"/>
                  </a:lnTo>
                  <a:lnTo>
                    <a:pt x="656" y="717"/>
                  </a:lnTo>
                  <a:lnTo>
                    <a:pt x="588" y="652"/>
                  </a:lnTo>
                  <a:lnTo>
                    <a:pt x="548" y="565"/>
                  </a:lnTo>
                  <a:lnTo>
                    <a:pt x="528" y="372"/>
                  </a:lnTo>
                  <a:lnTo>
                    <a:pt x="500" y="63"/>
                  </a:lnTo>
                  <a:lnTo>
                    <a:pt x="491" y="13"/>
                  </a:lnTo>
                  <a:lnTo>
                    <a:pt x="480" y="0"/>
                  </a:lnTo>
                  <a:lnTo>
                    <a:pt x="467" y="7"/>
                  </a:lnTo>
                  <a:lnTo>
                    <a:pt x="457" y="36"/>
                  </a:lnTo>
                  <a:lnTo>
                    <a:pt x="436" y="106"/>
                  </a:lnTo>
                  <a:lnTo>
                    <a:pt x="385" y="354"/>
                  </a:lnTo>
                  <a:lnTo>
                    <a:pt x="360" y="460"/>
                  </a:lnTo>
                  <a:lnTo>
                    <a:pt x="321" y="572"/>
                  </a:lnTo>
                  <a:lnTo>
                    <a:pt x="292" y="613"/>
                  </a:lnTo>
                  <a:lnTo>
                    <a:pt x="232" y="648"/>
                  </a:lnTo>
                  <a:lnTo>
                    <a:pt x="177" y="648"/>
                  </a:lnTo>
                  <a:lnTo>
                    <a:pt x="110" y="640"/>
                  </a:lnTo>
                  <a:lnTo>
                    <a:pt x="0" y="616"/>
                  </a:lnTo>
                  <a:lnTo>
                    <a:pt x="876" y="794"/>
                  </a:lnTo>
                  <a:lnTo>
                    <a:pt x="816" y="773"/>
                  </a:lnTo>
                  <a:lnTo>
                    <a:pt x="878" y="796"/>
                  </a:lnTo>
                  <a:lnTo>
                    <a:pt x="900" y="804"/>
                  </a:lnTo>
                  <a:lnTo>
                    <a:pt x="876" y="796"/>
                  </a:lnTo>
                </a:path>
              </a:pathLst>
            </a:custGeom>
            <a:solidFill>
              <a:srgbClr val="0000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auto">
            <a:xfrm rot="-155376">
              <a:off x="3996" y="3066"/>
              <a:ext cx="1043" cy="573"/>
            </a:xfrm>
            <a:custGeom>
              <a:avLst/>
              <a:gdLst/>
              <a:ahLst/>
              <a:cxnLst>
                <a:cxn ang="0">
                  <a:pos x="867" y="789"/>
                </a:cxn>
                <a:cxn ang="0">
                  <a:pos x="731" y="748"/>
                </a:cxn>
                <a:cxn ang="0">
                  <a:pos x="656" y="717"/>
                </a:cxn>
                <a:cxn ang="0">
                  <a:pos x="588" y="652"/>
                </a:cxn>
                <a:cxn ang="0">
                  <a:pos x="548" y="565"/>
                </a:cxn>
                <a:cxn ang="0">
                  <a:pos x="528" y="372"/>
                </a:cxn>
                <a:cxn ang="0">
                  <a:pos x="500" y="63"/>
                </a:cxn>
                <a:cxn ang="0">
                  <a:pos x="491" y="13"/>
                </a:cxn>
                <a:cxn ang="0">
                  <a:pos x="480" y="0"/>
                </a:cxn>
                <a:cxn ang="0">
                  <a:pos x="467" y="7"/>
                </a:cxn>
                <a:cxn ang="0">
                  <a:pos x="457" y="36"/>
                </a:cxn>
                <a:cxn ang="0">
                  <a:pos x="436" y="106"/>
                </a:cxn>
                <a:cxn ang="0">
                  <a:pos x="385" y="354"/>
                </a:cxn>
                <a:cxn ang="0">
                  <a:pos x="360" y="460"/>
                </a:cxn>
                <a:cxn ang="0">
                  <a:pos x="321" y="572"/>
                </a:cxn>
                <a:cxn ang="0">
                  <a:pos x="292" y="613"/>
                </a:cxn>
                <a:cxn ang="0">
                  <a:pos x="232" y="648"/>
                </a:cxn>
                <a:cxn ang="0">
                  <a:pos x="177" y="648"/>
                </a:cxn>
                <a:cxn ang="0">
                  <a:pos x="110" y="640"/>
                </a:cxn>
                <a:cxn ang="0">
                  <a:pos x="0" y="616"/>
                </a:cxn>
                <a:cxn ang="0">
                  <a:pos x="876" y="794"/>
                </a:cxn>
                <a:cxn ang="0">
                  <a:pos x="816" y="773"/>
                </a:cxn>
                <a:cxn ang="0">
                  <a:pos x="878" y="796"/>
                </a:cxn>
                <a:cxn ang="0">
                  <a:pos x="900" y="804"/>
                </a:cxn>
                <a:cxn ang="0">
                  <a:pos x="876" y="796"/>
                </a:cxn>
              </a:cxnLst>
              <a:rect l="0" t="0" r="r" b="b"/>
              <a:pathLst>
                <a:path w="900" h="804">
                  <a:moveTo>
                    <a:pt x="867" y="789"/>
                  </a:moveTo>
                  <a:lnTo>
                    <a:pt x="731" y="748"/>
                  </a:lnTo>
                  <a:lnTo>
                    <a:pt x="656" y="717"/>
                  </a:lnTo>
                  <a:lnTo>
                    <a:pt x="588" y="652"/>
                  </a:lnTo>
                  <a:lnTo>
                    <a:pt x="548" y="565"/>
                  </a:lnTo>
                  <a:lnTo>
                    <a:pt x="528" y="372"/>
                  </a:lnTo>
                  <a:lnTo>
                    <a:pt x="500" y="63"/>
                  </a:lnTo>
                  <a:lnTo>
                    <a:pt x="491" y="13"/>
                  </a:lnTo>
                  <a:lnTo>
                    <a:pt x="480" y="0"/>
                  </a:lnTo>
                  <a:lnTo>
                    <a:pt x="467" y="7"/>
                  </a:lnTo>
                  <a:lnTo>
                    <a:pt x="457" y="36"/>
                  </a:lnTo>
                  <a:lnTo>
                    <a:pt x="436" y="106"/>
                  </a:lnTo>
                  <a:lnTo>
                    <a:pt x="385" y="354"/>
                  </a:lnTo>
                  <a:lnTo>
                    <a:pt x="360" y="460"/>
                  </a:lnTo>
                  <a:lnTo>
                    <a:pt x="321" y="572"/>
                  </a:lnTo>
                  <a:lnTo>
                    <a:pt x="292" y="613"/>
                  </a:lnTo>
                  <a:lnTo>
                    <a:pt x="232" y="648"/>
                  </a:lnTo>
                  <a:lnTo>
                    <a:pt x="177" y="648"/>
                  </a:lnTo>
                  <a:lnTo>
                    <a:pt x="110" y="640"/>
                  </a:lnTo>
                  <a:lnTo>
                    <a:pt x="0" y="616"/>
                  </a:lnTo>
                  <a:lnTo>
                    <a:pt x="876" y="794"/>
                  </a:lnTo>
                  <a:lnTo>
                    <a:pt x="816" y="773"/>
                  </a:lnTo>
                  <a:lnTo>
                    <a:pt x="878" y="796"/>
                  </a:lnTo>
                  <a:lnTo>
                    <a:pt x="900" y="804"/>
                  </a:lnTo>
                  <a:lnTo>
                    <a:pt x="876" y="796"/>
                  </a:lnTo>
                </a:path>
              </a:pathLst>
            </a:custGeom>
            <a:solidFill>
              <a:srgbClr val="0000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3836" y="3687"/>
              <a:ext cx="1380" cy="1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 flipH="1" flipV="1">
              <a:off x="3064" y="2473"/>
              <a:ext cx="792" cy="12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52242" name="Object 18"/>
            <p:cNvGraphicFramePr>
              <a:graphicFrameLocks noChangeAspect="1"/>
            </p:cNvGraphicFramePr>
            <p:nvPr/>
          </p:nvGraphicFramePr>
          <p:xfrm>
            <a:off x="2976" y="2160"/>
            <a:ext cx="653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725" name="Equation" r:id="rId12" imgW="545760" imgH="228600" progId="Equation.3">
                    <p:embed/>
                  </p:oleObj>
                </mc:Choice>
                <mc:Fallback>
                  <p:oleObj name="Equation" r:id="rId12" imgW="545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160"/>
                          <a:ext cx="653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45" name="Object 21"/>
            <p:cNvGraphicFramePr>
              <a:graphicFrameLocks noChangeAspect="1"/>
            </p:cNvGraphicFramePr>
            <p:nvPr/>
          </p:nvGraphicFramePr>
          <p:xfrm>
            <a:off x="5173" y="3769"/>
            <a:ext cx="443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726" name="משוואה" r:id="rId14" imgW="355320" imgH="228600" progId="Equation.3">
                    <p:embed/>
                  </p:oleObj>
                </mc:Choice>
                <mc:Fallback>
                  <p:oleObj name="משוואה" r:id="rId14" imgW="355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3" y="3769"/>
                          <a:ext cx="443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302" name="Line 78"/>
            <p:cNvSpPr>
              <a:spLocks noChangeShapeType="1"/>
            </p:cNvSpPr>
            <p:nvPr/>
          </p:nvSpPr>
          <p:spPr bwMode="auto">
            <a:xfrm>
              <a:off x="4400" y="3360"/>
              <a:ext cx="256" cy="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2303" name="Line 79"/>
            <p:cNvSpPr>
              <a:spLocks noChangeShapeType="1"/>
            </p:cNvSpPr>
            <p:nvPr/>
          </p:nvSpPr>
          <p:spPr bwMode="auto">
            <a:xfrm flipH="1">
              <a:off x="4696" y="2859"/>
              <a:ext cx="457" cy="344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2305" name="Line 81"/>
          <p:cNvSpPr>
            <a:spLocks noChangeShapeType="1"/>
          </p:cNvSpPr>
          <p:nvPr/>
        </p:nvSpPr>
        <p:spPr bwMode="auto">
          <a:xfrm>
            <a:off x="3352800" y="24384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graphicFrame>
        <p:nvGraphicFramePr>
          <p:cNvPr id="195593" name="Object 9"/>
          <p:cNvGraphicFramePr>
            <a:graphicFrameLocks noChangeAspect="1"/>
          </p:cNvGraphicFramePr>
          <p:nvPr/>
        </p:nvGraphicFramePr>
        <p:xfrm>
          <a:off x="7192963" y="3679825"/>
          <a:ext cx="168116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7" name="משוואה" r:id="rId16" imgW="622080" imgH="279360" progId="Equation.3">
                  <p:embed/>
                </p:oleObj>
              </mc:Choice>
              <mc:Fallback>
                <p:oleObj name="משוואה" r:id="rId16" imgW="622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3679825"/>
                        <a:ext cx="1681162" cy="75406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07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67644" y="116632"/>
            <a:ext cx="7164796" cy="9581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Ultra-Broadband bi-Photons</a:t>
            </a:r>
            <a:endParaRPr kumimoji="0" lang="he-IL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80471" y="1808820"/>
            <a:ext cx="6491929" cy="2494388"/>
            <a:chOff x="1835696" y="1933055"/>
            <a:chExt cx="6491929" cy="2494388"/>
          </a:xfrm>
        </p:grpSpPr>
        <p:sp>
          <p:nvSpPr>
            <p:cNvPr id="4" name="Freeform 19"/>
            <p:cNvSpPr>
              <a:spLocks noChangeAspect="1"/>
            </p:cNvSpPr>
            <p:nvPr/>
          </p:nvSpPr>
          <p:spPr bwMode="auto">
            <a:xfrm>
              <a:off x="4283988" y="2384888"/>
              <a:ext cx="2158477" cy="288023"/>
            </a:xfrm>
            <a:custGeom>
              <a:avLst/>
              <a:gdLst>
                <a:gd name="connsiteX0" fmla="*/ 9674 w 10000"/>
                <a:gd name="connsiteY0" fmla="*/ 0 h 10000"/>
                <a:gd name="connsiteX1" fmla="*/ 6419 w 10000"/>
                <a:gd name="connsiteY1" fmla="*/ 503 h 10000"/>
                <a:gd name="connsiteX2" fmla="*/ 2419 w 10000"/>
                <a:gd name="connsiteY2" fmla="*/ 10000 h 10000"/>
                <a:gd name="connsiteX3" fmla="*/ 23 w 10000"/>
                <a:gd name="connsiteY3" fmla="*/ 9497 h 10000"/>
                <a:gd name="connsiteX4" fmla="*/ 0 w 10000"/>
                <a:gd name="connsiteY4" fmla="*/ 2466 h 10000"/>
                <a:gd name="connsiteX5" fmla="*/ 2396 w 10000"/>
                <a:gd name="connsiteY5" fmla="*/ 503 h 10000"/>
                <a:gd name="connsiteX6" fmla="*/ 6466 w 10000"/>
                <a:gd name="connsiteY6" fmla="*/ 10000 h 10000"/>
                <a:gd name="connsiteX7" fmla="*/ 10000 w 10000"/>
                <a:gd name="connsiteY7" fmla="*/ 10000 h 10000"/>
                <a:gd name="connsiteX8" fmla="*/ 9674 w 10000"/>
                <a:gd name="connsiteY8" fmla="*/ 0 h 10000"/>
                <a:gd name="connsiteX0" fmla="*/ 9655 w 9981"/>
                <a:gd name="connsiteY0" fmla="*/ 0 h 10000"/>
                <a:gd name="connsiteX1" fmla="*/ 6400 w 9981"/>
                <a:gd name="connsiteY1" fmla="*/ 503 h 10000"/>
                <a:gd name="connsiteX2" fmla="*/ 2400 w 9981"/>
                <a:gd name="connsiteY2" fmla="*/ 10000 h 10000"/>
                <a:gd name="connsiteX3" fmla="*/ 4 w 9981"/>
                <a:gd name="connsiteY3" fmla="*/ 9497 h 10000"/>
                <a:gd name="connsiteX4" fmla="*/ 2377 w 9981"/>
                <a:gd name="connsiteY4" fmla="*/ 503 h 10000"/>
                <a:gd name="connsiteX5" fmla="*/ 6447 w 9981"/>
                <a:gd name="connsiteY5" fmla="*/ 10000 h 10000"/>
                <a:gd name="connsiteX6" fmla="*/ 9981 w 9981"/>
                <a:gd name="connsiteY6" fmla="*/ 10000 h 10000"/>
                <a:gd name="connsiteX7" fmla="*/ 9655 w 9981"/>
                <a:gd name="connsiteY7" fmla="*/ 0 h 10000"/>
                <a:gd name="connsiteX0" fmla="*/ 7291 w 7618"/>
                <a:gd name="connsiteY0" fmla="*/ 0 h 10000"/>
                <a:gd name="connsiteX1" fmla="*/ 4030 w 7618"/>
                <a:gd name="connsiteY1" fmla="*/ 503 h 10000"/>
                <a:gd name="connsiteX2" fmla="*/ 23 w 7618"/>
                <a:gd name="connsiteY2" fmla="*/ 10000 h 10000"/>
                <a:gd name="connsiteX3" fmla="*/ 0 w 7618"/>
                <a:gd name="connsiteY3" fmla="*/ 503 h 10000"/>
                <a:gd name="connsiteX4" fmla="*/ 4077 w 7618"/>
                <a:gd name="connsiteY4" fmla="*/ 10000 h 10000"/>
                <a:gd name="connsiteX5" fmla="*/ 7618 w 7618"/>
                <a:gd name="connsiteY5" fmla="*/ 10000 h 10000"/>
                <a:gd name="connsiteX6" fmla="*/ 7291 w 7618"/>
                <a:gd name="connsiteY6" fmla="*/ 0 h 10000"/>
                <a:gd name="connsiteX0" fmla="*/ 9714 w 10143"/>
                <a:gd name="connsiteY0" fmla="*/ 0 h 10000"/>
                <a:gd name="connsiteX1" fmla="*/ 5433 w 10143"/>
                <a:gd name="connsiteY1" fmla="*/ 503 h 10000"/>
                <a:gd name="connsiteX2" fmla="*/ 10 w 10143"/>
                <a:gd name="connsiteY2" fmla="*/ 9865 h 10000"/>
                <a:gd name="connsiteX3" fmla="*/ 143 w 10143"/>
                <a:gd name="connsiteY3" fmla="*/ 503 h 10000"/>
                <a:gd name="connsiteX4" fmla="*/ 5495 w 10143"/>
                <a:gd name="connsiteY4" fmla="*/ 10000 h 10000"/>
                <a:gd name="connsiteX5" fmla="*/ 10143 w 10143"/>
                <a:gd name="connsiteY5" fmla="*/ 10000 h 10000"/>
                <a:gd name="connsiteX6" fmla="*/ 9714 w 10143"/>
                <a:gd name="connsiteY6" fmla="*/ 0 h 10000"/>
                <a:gd name="connsiteX0" fmla="*/ 9571 w 10000"/>
                <a:gd name="connsiteY0" fmla="*/ 0 h 10000"/>
                <a:gd name="connsiteX1" fmla="*/ 5290 w 10000"/>
                <a:gd name="connsiteY1" fmla="*/ 503 h 10000"/>
                <a:gd name="connsiteX2" fmla="*/ 0 w 10000"/>
                <a:gd name="connsiteY2" fmla="*/ 503 h 10000"/>
                <a:gd name="connsiteX3" fmla="*/ 5352 w 10000"/>
                <a:gd name="connsiteY3" fmla="*/ 10000 h 10000"/>
                <a:gd name="connsiteX4" fmla="*/ 10000 w 10000"/>
                <a:gd name="connsiteY4" fmla="*/ 10000 h 10000"/>
                <a:gd name="connsiteX5" fmla="*/ 9571 w 10000"/>
                <a:gd name="connsiteY5" fmla="*/ 0 h 10000"/>
                <a:gd name="connsiteX0" fmla="*/ 7137 w 7566"/>
                <a:gd name="connsiteY0" fmla="*/ 0 h 10000"/>
                <a:gd name="connsiteX1" fmla="*/ 2856 w 7566"/>
                <a:gd name="connsiteY1" fmla="*/ 503 h 10000"/>
                <a:gd name="connsiteX2" fmla="*/ 0 w 7566"/>
                <a:gd name="connsiteY2" fmla="*/ 2466 h 10000"/>
                <a:gd name="connsiteX3" fmla="*/ 2918 w 7566"/>
                <a:gd name="connsiteY3" fmla="*/ 10000 h 10000"/>
                <a:gd name="connsiteX4" fmla="*/ 7566 w 7566"/>
                <a:gd name="connsiteY4" fmla="*/ 10000 h 10000"/>
                <a:gd name="connsiteX5" fmla="*/ 7137 w 7566"/>
                <a:gd name="connsiteY5" fmla="*/ 0 h 10000"/>
                <a:gd name="connsiteX0" fmla="*/ 9433 w 10000"/>
                <a:gd name="connsiteY0" fmla="*/ 0 h 10000"/>
                <a:gd name="connsiteX1" fmla="*/ 3775 w 10000"/>
                <a:gd name="connsiteY1" fmla="*/ 503 h 10000"/>
                <a:gd name="connsiteX2" fmla="*/ 0 w 10000"/>
                <a:gd name="connsiteY2" fmla="*/ 4932 h 10000"/>
                <a:gd name="connsiteX3" fmla="*/ 3857 w 10000"/>
                <a:gd name="connsiteY3" fmla="*/ 10000 h 10000"/>
                <a:gd name="connsiteX4" fmla="*/ 10000 w 10000"/>
                <a:gd name="connsiteY4" fmla="*/ 10000 h 10000"/>
                <a:gd name="connsiteX5" fmla="*/ 9433 w 10000"/>
                <a:gd name="connsiteY5" fmla="*/ 0 h 10000"/>
                <a:gd name="connsiteX0" fmla="*/ 9433 w 10000"/>
                <a:gd name="connsiteY0" fmla="*/ 4932 h 14932"/>
                <a:gd name="connsiteX1" fmla="*/ 3791 w 10000"/>
                <a:gd name="connsiteY1" fmla="*/ 0 h 14932"/>
                <a:gd name="connsiteX2" fmla="*/ 0 w 10000"/>
                <a:gd name="connsiteY2" fmla="*/ 9864 h 14932"/>
                <a:gd name="connsiteX3" fmla="*/ 3857 w 10000"/>
                <a:gd name="connsiteY3" fmla="*/ 14932 h 14932"/>
                <a:gd name="connsiteX4" fmla="*/ 10000 w 10000"/>
                <a:gd name="connsiteY4" fmla="*/ 14932 h 14932"/>
                <a:gd name="connsiteX5" fmla="*/ 9433 w 10000"/>
                <a:gd name="connsiteY5" fmla="*/ 4932 h 14932"/>
                <a:gd name="connsiteX0" fmla="*/ 9433 w 10000"/>
                <a:gd name="connsiteY0" fmla="*/ 4932 h 19729"/>
                <a:gd name="connsiteX1" fmla="*/ 3791 w 10000"/>
                <a:gd name="connsiteY1" fmla="*/ 0 h 19729"/>
                <a:gd name="connsiteX2" fmla="*/ 0 w 10000"/>
                <a:gd name="connsiteY2" fmla="*/ 9864 h 19729"/>
                <a:gd name="connsiteX3" fmla="*/ 3791 w 10000"/>
                <a:gd name="connsiteY3" fmla="*/ 19729 h 19729"/>
                <a:gd name="connsiteX4" fmla="*/ 10000 w 10000"/>
                <a:gd name="connsiteY4" fmla="*/ 14932 h 19729"/>
                <a:gd name="connsiteX5" fmla="*/ 9433 w 10000"/>
                <a:gd name="connsiteY5" fmla="*/ 4932 h 19729"/>
                <a:gd name="connsiteX0" fmla="*/ 9433 w 10176"/>
                <a:gd name="connsiteY0" fmla="*/ 4932 h 22195"/>
                <a:gd name="connsiteX1" fmla="*/ 3791 w 10176"/>
                <a:gd name="connsiteY1" fmla="*/ 0 h 22195"/>
                <a:gd name="connsiteX2" fmla="*/ 0 w 10176"/>
                <a:gd name="connsiteY2" fmla="*/ 9864 h 22195"/>
                <a:gd name="connsiteX3" fmla="*/ 3791 w 10176"/>
                <a:gd name="connsiteY3" fmla="*/ 19729 h 22195"/>
                <a:gd name="connsiteX4" fmla="*/ 10176 w 10176"/>
                <a:gd name="connsiteY4" fmla="*/ 22195 h 22195"/>
                <a:gd name="connsiteX5" fmla="*/ 9433 w 10176"/>
                <a:gd name="connsiteY5" fmla="*/ 4932 h 22195"/>
                <a:gd name="connsiteX0" fmla="*/ 10176 w 10366"/>
                <a:gd name="connsiteY0" fmla="*/ 0 h 22195"/>
                <a:gd name="connsiteX1" fmla="*/ 3791 w 10366"/>
                <a:gd name="connsiteY1" fmla="*/ 0 h 22195"/>
                <a:gd name="connsiteX2" fmla="*/ 0 w 10366"/>
                <a:gd name="connsiteY2" fmla="*/ 9864 h 22195"/>
                <a:gd name="connsiteX3" fmla="*/ 3791 w 10366"/>
                <a:gd name="connsiteY3" fmla="*/ 19729 h 22195"/>
                <a:gd name="connsiteX4" fmla="*/ 10176 w 10366"/>
                <a:gd name="connsiteY4" fmla="*/ 22195 h 22195"/>
                <a:gd name="connsiteX5" fmla="*/ 10176 w 10366"/>
                <a:gd name="connsiteY5" fmla="*/ 0 h 22195"/>
                <a:gd name="connsiteX0" fmla="*/ 9976 w 10176"/>
                <a:gd name="connsiteY0" fmla="*/ 0 h 22195"/>
                <a:gd name="connsiteX1" fmla="*/ 3791 w 10176"/>
                <a:gd name="connsiteY1" fmla="*/ 0 h 22195"/>
                <a:gd name="connsiteX2" fmla="*/ 0 w 10176"/>
                <a:gd name="connsiteY2" fmla="*/ 9864 h 22195"/>
                <a:gd name="connsiteX3" fmla="*/ 3791 w 10176"/>
                <a:gd name="connsiteY3" fmla="*/ 19729 h 22195"/>
                <a:gd name="connsiteX4" fmla="*/ 10176 w 10176"/>
                <a:gd name="connsiteY4" fmla="*/ 22195 h 22195"/>
                <a:gd name="connsiteX5" fmla="*/ 9976 w 10176"/>
                <a:gd name="connsiteY5" fmla="*/ 0 h 22195"/>
                <a:gd name="connsiteX0" fmla="*/ 9976 w 11772"/>
                <a:gd name="connsiteY0" fmla="*/ 0 h 22195"/>
                <a:gd name="connsiteX1" fmla="*/ 3791 w 11772"/>
                <a:gd name="connsiteY1" fmla="*/ 0 h 22195"/>
                <a:gd name="connsiteX2" fmla="*/ 0 w 11772"/>
                <a:gd name="connsiteY2" fmla="*/ 9864 h 22195"/>
                <a:gd name="connsiteX3" fmla="*/ 3791 w 11772"/>
                <a:gd name="connsiteY3" fmla="*/ 19729 h 22195"/>
                <a:gd name="connsiteX4" fmla="*/ 11772 w 11772"/>
                <a:gd name="connsiteY4" fmla="*/ 22195 h 22195"/>
                <a:gd name="connsiteX5" fmla="*/ 9976 w 11772"/>
                <a:gd name="connsiteY5" fmla="*/ 0 h 22195"/>
                <a:gd name="connsiteX0" fmla="*/ 12171 w 12361"/>
                <a:gd name="connsiteY0" fmla="*/ 2466 h 22195"/>
                <a:gd name="connsiteX1" fmla="*/ 3791 w 12361"/>
                <a:gd name="connsiteY1" fmla="*/ 0 h 22195"/>
                <a:gd name="connsiteX2" fmla="*/ 0 w 12361"/>
                <a:gd name="connsiteY2" fmla="*/ 9864 h 22195"/>
                <a:gd name="connsiteX3" fmla="*/ 3791 w 12361"/>
                <a:gd name="connsiteY3" fmla="*/ 19729 h 22195"/>
                <a:gd name="connsiteX4" fmla="*/ 11772 w 12361"/>
                <a:gd name="connsiteY4" fmla="*/ 22195 h 22195"/>
                <a:gd name="connsiteX5" fmla="*/ 12171 w 12361"/>
                <a:gd name="connsiteY5" fmla="*/ 2466 h 22195"/>
                <a:gd name="connsiteX0" fmla="*/ 12171 w 12361"/>
                <a:gd name="connsiteY0" fmla="*/ 0 h 19729"/>
                <a:gd name="connsiteX1" fmla="*/ 3990 w 12361"/>
                <a:gd name="connsiteY1" fmla="*/ 0 h 19729"/>
                <a:gd name="connsiteX2" fmla="*/ 0 w 12361"/>
                <a:gd name="connsiteY2" fmla="*/ 7398 h 19729"/>
                <a:gd name="connsiteX3" fmla="*/ 3791 w 12361"/>
                <a:gd name="connsiteY3" fmla="*/ 17263 h 19729"/>
                <a:gd name="connsiteX4" fmla="*/ 11772 w 12361"/>
                <a:gd name="connsiteY4" fmla="*/ 19729 h 19729"/>
                <a:gd name="connsiteX5" fmla="*/ 12171 w 12361"/>
                <a:gd name="connsiteY5" fmla="*/ 0 h 19729"/>
                <a:gd name="connsiteX0" fmla="*/ 12171 w 12361"/>
                <a:gd name="connsiteY0" fmla="*/ 0 h 19729"/>
                <a:gd name="connsiteX1" fmla="*/ 3990 w 12361"/>
                <a:gd name="connsiteY1" fmla="*/ 0 h 19729"/>
                <a:gd name="connsiteX2" fmla="*/ 0 w 12361"/>
                <a:gd name="connsiteY2" fmla="*/ 7398 h 19729"/>
                <a:gd name="connsiteX3" fmla="*/ 3990 w 12361"/>
                <a:gd name="connsiteY3" fmla="*/ 14797 h 19729"/>
                <a:gd name="connsiteX4" fmla="*/ 11772 w 12361"/>
                <a:gd name="connsiteY4" fmla="*/ 19729 h 19729"/>
                <a:gd name="connsiteX5" fmla="*/ 12171 w 12361"/>
                <a:gd name="connsiteY5" fmla="*/ 0 h 19729"/>
                <a:gd name="connsiteX0" fmla="*/ 12171 w 12361"/>
                <a:gd name="connsiteY0" fmla="*/ 0 h 19729"/>
                <a:gd name="connsiteX1" fmla="*/ 3990 w 12361"/>
                <a:gd name="connsiteY1" fmla="*/ 0 h 19729"/>
                <a:gd name="connsiteX2" fmla="*/ 0 w 12361"/>
                <a:gd name="connsiteY2" fmla="*/ 7398 h 19729"/>
                <a:gd name="connsiteX3" fmla="*/ 3990 w 12361"/>
                <a:gd name="connsiteY3" fmla="*/ 17263 h 19729"/>
                <a:gd name="connsiteX4" fmla="*/ 11772 w 12361"/>
                <a:gd name="connsiteY4" fmla="*/ 19729 h 19729"/>
                <a:gd name="connsiteX5" fmla="*/ 12171 w 12361"/>
                <a:gd name="connsiteY5" fmla="*/ 0 h 19729"/>
                <a:gd name="connsiteX0" fmla="*/ 12171 w 12361"/>
                <a:gd name="connsiteY0" fmla="*/ 0 h 19729"/>
                <a:gd name="connsiteX1" fmla="*/ 3990 w 12361"/>
                <a:gd name="connsiteY1" fmla="*/ 0 h 19729"/>
                <a:gd name="connsiteX2" fmla="*/ 0 w 12361"/>
                <a:gd name="connsiteY2" fmla="*/ 7398 h 19729"/>
                <a:gd name="connsiteX3" fmla="*/ 3990 w 12361"/>
                <a:gd name="connsiteY3" fmla="*/ 17263 h 19729"/>
                <a:gd name="connsiteX4" fmla="*/ 11772 w 12361"/>
                <a:gd name="connsiteY4" fmla="*/ 19729 h 19729"/>
                <a:gd name="connsiteX5" fmla="*/ 12171 w 12361"/>
                <a:gd name="connsiteY5" fmla="*/ 0 h 19729"/>
                <a:gd name="connsiteX0" fmla="*/ 11772 w 11962"/>
                <a:gd name="connsiteY0" fmla="*/ 0 h 19729"/>
                <a:gd name="connsiteX1" fmla="*/ 3591 w 11962"/>
                <a:gd name="connsiteY1" fmla="*/ 0 h 19729"/>
                <a:gd name="connsiteX2" fmla="*/ 0 w 11962"/>
                <a:gd name="connsiteY2" fmla="*/ 9865 h 19729"/>
                <a:gd name="connsiteX3" fmla="*/ 3591 w 11962"/>
                <a:gd name="connsiteY3" fmla="*/ 17263 h 19729"/>
                <a:gd name="connsiteX4" fmla="*/ 11373 w 11962"/>
                <a:gd name="connsiteY4" fmla="*/ 19729 h 19729"/>
                <a:gd name="connsiteX5" fmla="*/ 11772 w 11962"/>
                <a:gd name="connsiteY5" fmla="*/ 0 h 1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62" h="19729">
                  <a:moveTo>
                    <a:pt x="11772" y="0"/>
                  </a:moveTo>
                  <a:lnTo>
                    <a:pt x="3591" y="0"/>
                  </a:lnTo>
                  <a:lnTo>
                    <a:pt x="0" y="9865"/>
                  </a:lnTo>
                  <a:lnTo>
                    <a:pt x="3591" y="17263"/>
                  </a:lnTo>
                  <a:lnTo>
                    <a:pt x="11373" y="19729"/>
                  </a:lnTo>
                  <a:cubicBezTo>
                    <a:pt x="11184" y="16396"/>
                    <a:pt x="11962" y="3333"/>
                    <a:pt x="11772" y="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sz="1800"/>
            </a:p>
          </p:txBody>
        </p:sp>
        <p:sp>
          <p:nvSpPr>
            <p:cNvPr id="5" name="Oval 30"/>
            <p:cNvSpPr>
              <a:spLocks noChangeAspect="1" noChangeArrowheads="1"/>
            </p:cNvSpPr>
            <p:nvPr/>
          </p:nvSpPr>
          <p:spPr bwMode="auto">
            <a:xfrm>
              <a:off x="4855779" y="2012236"/>
              <a:ext cx="84138" cy="1004609"/>
            </a:xfrm>
            <a:prstGeom prst="ellipse">
              <a:avLst/>
            </a:prstGeom>
            <a:solidFill>
              <a:srgbClr val="C6D9F1">
                <a:alpha val="4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27"/>
            <p:cNvSpPr>
              <a:spLocks noChangeAspect="1" noChangeArrowheads="1"/>
            </p:cNvSpPr>
            <p:nvPr/>
          </p:nvSpPr>
          <p:spPr bwMode="auto">
            <a:xfrm>
              <a:off x="3599892" y="2012236"/>
              <a:ext cx="84138" cy="1004609"/>
            </a:xfrm>
            <a:prstGeom prst="ellipse">
              <a:avLst/>
            </a:prstGeom>
            <a:solidFill>
              <a:srgbClr val="C6D9F1">
                <a:alpha val="4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sz="1800"/>
            </a:p>
          </p:txBody>
        </p:sp>
        <p:sp>
          <p:nvSpPr>
            <p:cNvPr id="7" name="Rectangle 17"/>
            <p:cNvSpPr>
              <a:spLocks noChangeAspect="1" noChangeArrowheads="1"/>
            </p:cNvSpPr>
            <p:nvPr/>
          </p:nvSpPr>
          <p:spPr bwMode="auto">
            <a:xfrm>
              <a:off x="3887924" y="2384883"/>
              <a:ext cx="720080" cy="252029"/>
            </a:xfrm>
            <a:prstGeom prst="rect">
              <a:avLst/>
            </a:prstGeom>
            <a:solidFill>
              <a:srgbClr val="C6D9F1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sz="1800"/>
            </a:p>
          </p:txBody>
        </p:sp>
        <p:sp>
          <p:nvSpPr>
            <p:cNvPr id="8" name="Text Box 15"/>
            <p:cNvSpPr txBox="1">
              <a:spLocks noChangeAspect="1" noChangeArrowheads="1"/>
            </p:cNvSpPr>
            <p:nvPr/>
          </p:nvSpPr>
          <p:spPr bwMode="auto">
            <a:xfrm>
              <a:off x="3810271" y="1933055"/>
              <a:ext cx="1049761" cy="411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Times New Roman" pitchFamily="18" charset="0"/>
                  <a:cs typeface="Miriam" pitchFamily="34" charset="-79"/>
                </a:rPr>
                <a:t>PPKTP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 rot="2683843">
              <a:off x="6141899" y="2548721"/>
              <a:ext cx="1579428" cy="1004609"/>
              <a:chOff x="6053006" y="1280520"/>
              <a:chExt cx="1579428" cy="1004609"/>
            </a:xfrm>
          </p:grpSpPr>
          <p:sp>
            <p:nvSpPr>
              <p:cNvPr id="9" name="Freeform 24"/>
              <p:cNvSpPr>
                <a:spLocks noChangeAspect="1"/>
              </p:cNvSpPr>
              <p:nvPr/>
            </p:nvSpPr>
            <p:spPr bwMode="auto">
              <a:xfrm>
                <a:off x="6053006" y="1448781"/>
                <a:ext cx="1579428" cy="684052"/>
              </a:xfrm>
              <a:custGeom>
                <a:avLst/>
                <a:gdLst>
                  <a:gd name="connsiteX0" fmla="*/ 0 w 10000"/>
                  <a:gd name="connsiteY0" fmla="*/ 4704 h 10000"/>
                  <a:gd name="connsiteX1" fmla="*/ 2894 w 10000"/>
                  <a:gd name="connsiteY1" fmla="*/ 0 h 10000"/>
                  <a:gd name="connsiteX2" fmla="*/ 7062 w 10000"/>
                  <a:gd name="connsiteY2" fmla="*/ 0 h 10000"/>
                  <a:gd name="connsiteX3" fmla="*/ 10000 w 10000"/>
                  <a:gd name="connsiteY3" fmla="*/ 4375 h 10000"/>
                  <a:gd name="connsiteX4" fmla="*/ 7062 w 10000"/>
                  <a:gd name="connsiteY4" fmla="*/ 10000 h 10000"/>
                  <a:gd name="connsiteX5" fmla="*/ 2894 w 10000"/>
                  <a:gd name="connsiteY5" fmla="*/ 10000 h 10000"/>
                  <a:gd name="connsiteX6" fmla="*/ 339 w 10000"/>
                  <a:gd name="connsiteY6" fmla="*/ 6875 h 10000"/>
                  <a:gd name="connsiteX7" fmla="*/ 0 w 10000"/>
                  <a:gd name="connsiteY7" fmla="*/ 4704 h 10000"/>
                  <a:gd name="connsiteX0" fmla="*/ 0 w 7062"/>
                  <a:gd name="connsiteY0" fmla="*/ 4704 h 10000"/>
                  <a:gd name="connsiteX1" fmla="*/ 2894 w 7062"/>
                  <a:gd name="connsiteY1" fmla="*/ 0 h 10000"/>
                  <a:gd name="connsiteX2" fmla="*/ 7062 w 7062"/>
                  <a:gd name="connsiteY2" fmla="*/ 0 h 10000"/>
                  <a:gd name="connsiteX3" fmla="*/ 7062 w 7062"/>
                  <a:gd name="connsiteY3" fmla="*/ 10000 h 10000"/>
                  <a:gd name="connsiteX4" fmla="*/ 2894 w 7062"/>
                  <a:gd name="connsiteY4" fmla="*/ 10000 h 10000"/>
                  <a:gd name="connsiteX5" fmla="*/ 339 w 7062"/>
                  <a:gd name="connsiteY5" fmla="*/ 6875 h 10000"/>
                  <a:gd name="connsiteX6" fmla="*/ 0 w 7062"/>
                  <a:gd name="connsiteY6" fmla="*/ 4704 h 10000"/>
                  <a:gd name="connsiteX0" fmla="*/ 0 w 10000"/>
                  <a:gd name="connsiteY0" fmla="*/ 4704 h 10220"/>
                  <a:gd name="connsiteX1" fmla="*/ 4098 w 10000"/>
                  <a:gd name="connsiteY1" fmla="*/ 0 h 10220"/>
                  <a:gd name="connsiteX2" fmla="*/ 10000 w 10000"/>
                  <a:gd name="connsiteY2" fmla="*/ 0 h 10220"/>
                  <a:gd name="connsiteX3" fmla="*/ 7059 w 10000"/>
                  <a:gd name="connsiteY3" fmla="*/ 10220 h 10220"/>
                  <a:gd name="connsiteX4" fmla="*/ 4098 w 10000"/>
                  <a:gd name="connsiteY4" fmla="*/ 10000 h 10220"/>
                  <a:gd name="connsiteX5" fmla="*/ 480 w 10000"/>
                  <a:gd name="connsiteY5" fmla="*/ 6875 h 10220"/>
                  <a:gd name="connsiteX6" fmla="*/ 0 w 10000"/>
                  <a:gd name="connsiteY6" fmla="*/ 4704 h 10220"/>
                  <a:gd name="connsiteX0" fmla="*/ 0 w 7059"/>
                  <a:gd name="connsiteY0" fmla="*/ 4704 h 10220"/>
                  <a:gd name="connsiteX1" fmla="*/ 4098 w 7059"/>
                  <a:gd name="connsiteY1" fmla="*/ 0 h 10220"/>
                  <a:gd name="connsiteX2" fmla="*/ 7059 w 7059"/>
                  <a:gd name="connsiteY2" fmla="*/ 0 h 10220"/>
                  <a:gd name="connsiteX3" fmla="*/ 7059 w 7059"/>
                  <a:gd name="connsiteY3" fmla="*/ 10220 h 10220"/>
                  <a:gd name="connsiteX4" fmla="*/ 4098 w 7059"/>
                  <a:gd name="connsiteY4" fmla="*/ 10000 h 10220"/>
                  <a:gd name="connsiteX5" fmla="*/ 480 w 7059"/>
                  <a:gd name="connsiteY5" fmla="*/ 6875 h 10220"/>
                  <a:gd name="connsiteX6" fmla="*/ 0 w 7059"/>
                  <a:gd name="connsiteY6" fmla="*/ 4704 h 10220"/>
                  <a:gd name="connsiteX0" fmla="*/ 0 w 10000"/>
                  <a:gd name="connsiteY0" fmla="*/ 4603 h 10000"/>
                  <a:gd name="connsiteX1" fmla="*/ 5805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5805 w 10000"/>
                  <a:gd name="connsiteY4" fmla="*/ 9785 h 10000"/>
                  <a:gd name="connsiteX5" fmla="*/ 175 w 10000"/>
                  <a:gd name="connsiteY5" fmla="*/ 6842 h 10000"/>
                  <a:gd name="connsiteX6" fmla="*/ 0 w 10000"/>
                  <a:gd name="connsiteY6" fmla="*/ 4603 h 10000"/>
                  <a:gd name="connsiteX0" fmla="*/ 58 w 9883"/>
                  <a:gd name="connsiteY0" fmla="*/ 4211 h 10000"/>
                  <a:gd name="connsiteX1" fmla="*/ 5688 w 9883"/>
                  <a:gd name="connsiteY1" fmla="*/ 0 h 10000"/>
                  <a:gd name="connsiteX2" fmla="*/ 9883 w 9883"/>
                  <a:gd name="connsiteY2" fmla="*/ 0 h 10000"/>
                  <a:gd name="connsiteX3" fmla="*/ 9883 w 9883"/>
                  <a:gd name="connsiteY3" fmla="*/ 10000 h 10000"/>
                  <a:gd name="connsiteX4" fmla="*/ 5688 w 9883"/>
                  <a:gd name="connsiteY4" fmla="*/ 9785 h 10000"/>
                  <a:gd name="connsiteX5" fmla="*/ 58 w 9883"/>
                  <a:gd name="connsiteY5" fmla="*/ 6842 h 10000"/>
                  <a:gd name="connsiteX6" fmla="*/ 58 w 9883"/>
                  <a:gd name="connsiteY6" fmla="*/ 4211 h 10000"/>
                  <a:gd name="connsiteX0" fmla="*/ 0 w 10184"/>
                  <a:gd name="connsiteY0" fmla="*/ 3684 h 10000"/>
                  <a:gd name="connsiteX1" fmla="*/ 5939 w 10184"/>
                  <a:gd name="connsiteY1" fmla="*/ 0 h 10000"/>
                  <a:gd name="connsiteX2" fmla="*/ 10184 w 10184"/>
                  <a:gd name="connsiteY2" fmla="*/ 0 h 10000"/>
                  <a:gd name="connsiteX3" fmla="*/ 10184 w 10184"/>
                  <a:gd name="connsiteY3" fmla="*/ 10000 h 10000"/>
                  <a:gd name="connsiteX4" fmla="*/ 5939 w 10184"/>
                  <a:gd name="connsiteY4" fmla="*/ 9785 h 10000"/>
                  <a:gd name="connsiteX5" fmla="*/ 243 w 10184"/>
                  <a:gd name="connsiteY5" fmla="*/ 6842 h 10000"/>
                  <a:gd name="connsiteX6" fmla="*/ 0 w 10184"/>
                  <a:gd name="connsiteY6" fmla="*/ 3684 h 10000"/>
                  <a:gd name="connsiteX0" fmla="*/ 59 w 10000"/>
                  <a:gd name="connsiteY0" fmla="*/ 2632 h 10000"/>
                  <a:gd name="connsiteX1" fmla="*/ 5755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5755 w 10000"/>
                  <a:gd name="connsiteY4" fmla="*/ 9785 h 10000"/>
                  <a:gd name="connsiteX5" fmla="*/ 59 w 10000"/>
                  <a:gd name="connsiteY5" fmla="*/ 6842 h 10000"/>
                  <a:gd name="connsiteX6" fmla="*/ 59 w 10000"/>
                  <a:gd name="connsiteY6" fmla="*/ 2632 h 10000"/>
                  <a:gd name="connsiteX0" fmla="*/ 0 w 10636"/>
                  <a:gd name="connsiteY0" fmla="*/ 3354 h 10000"/>
                  <a:gd name="connsiteX1" fmla="*/ 6391 w 10636"/>
                  <a:gd name="connsiteY1" fmla="*/ 0 h 10000"/>
                  <a:gd name="connsiteX2" fmla="*/ 10636 w 10636"/>
                  <a:gd name="connsiteY2" fmla="*/ 0 h 10000"/>
                  <a:gd name="connsiteX3" fmla="*/ 10636 w 10636"/>
                  <a:gd name="connsiteY3" fmla="*/ 10000 h 10000"/>
                  <a:gd name="connsiteX4" fmla="*/ 6391 w 10636"/>
                  <a:gd name="connsiteY4" fmla="*/ 9785 h 10000"/>
                  <a:gd name="connsiteX5" fmla="*/ 695 w 10636"/>
                  <a:gd name="connsiteY5" fmla="*/ 6842 h 10000"/>
                  <a:gd name="connsiteX6" fmla="*/ 0 w 10636"/>
                  <a:gd name="connsiteY6" fmla="*/ 335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36" h="10000">
                    <a:moveTo>
                      <a:pt x="0" y="3354"/>
                    </a:moveTo>
                    <a:lnTo>
                      <a:pt x="6391" y="0"/>
                    </a:lnTo>
                    <a:lnTo>
                      <a:pt x="10636" y="0"/>
                    </a:lnTo>
                    <a:lnTo>
                      <a:pt x="10636" y="10000"/>
                    </a:lnTo>
                    <a:lnTo>
                      <a:pt x="6391" y="9785"/>
                    </a:lnTo>
                    <a:lnTo>
                      <a:pt x="695" y="6842"/>
                    </a:lnTo>
                    <a:cubicBezTo>
                      <a:pt x="636" y="6096"/>
                      <a:pt x="58" y="4100"/>
                      <a:pt x="0" y="335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sz="1800"/>
              </a:p>
            </p:txBody>
          </p:sp>
          <p:sp>
            <p:nvSpPr>
              <p:cNvPr id="10" name="Oval 22"/>
              <p:cNvSpPr>
                <a:spLocks noChangeAspect="1" noChangeArrowheads="1"/>
              </p:cNvSpPr>
              <p:nvPr/>
            </p:nvSpPr>
            <p:spPr bwMode="auto">
              <a:xfrm>
                <a:off x="6960118" y="1280520"/>
                <a:ext cx="84138" cy="1004609"/>
              </a:xfrm>
              <a:prstGeom prst="ellipse">
                <a:avLst/>
              </a:prstGeom>
              <a:solidFill>
                <a:srgbClr val="C6D9F1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sz="1800"/>
              </a:p>
            </p:txBody>
          </p:sp>
        </p:grpSp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2839533" y="2454918"/>
              <a:ext cx="3136623" cy="145990"/>
            </a:xfrm>
            <a:custGeom>
              <a:avLst/>
              <a:gdLst/>
              <a:ahLst/>
              <a:cxnLst>
                <a:cxn ang="0">
                  <a:pos x="4131" y="0"/>
                </a:cxn>
                <a:cxn ang="0">
                  <a:pos x="2741" y="10"/>
                </a:cxn>
                <a:cxn ang="0">
                  <a:pos x="1033" y="199"/>
                </a:cxn>
                <a:cxn ang="0">
                  <a:pos x="10" y="189"/>
                </a:cxn>
                <a:cxn ang="0">
                  <a:pos x="0" y="10"/>
                </a:cxn>
                <a:cxn ang="0">
                  <a:pos x="1023" y="10"/>
                </a:cxn>
                <a:cxn ang="0">
                  <a:pos x="2761" y="199"/>
                </a:cxn>
                <a:cxn ang="0">
                  <a:pos x="4270" y="199"/>
                </a:cxn>
                <a:cxn ang="0">
                  <a:pos x="4131" y="0"/>
                </a:cxn>
              </a:cxnLst>
              <a:rect l="0" t="0" r="r" b="b"/>
              <a:pathLst>
                <a:path w="4270" h="199">
                  <a:moveTo>
                    <a:pt x="4131" y="0"/>
                  </a:moveTo>
                  <a:lnTo>
                    <a:pt x="2741" y="10"/>
                  </a:lnTo>
                  <a:lnTo>
                    <a:pt x="1033" y="199"/>
                  </a:lnTo>
                  <a:lnTo>
                    <a:pt x="10" y="189"/>
                  </a:lnTo>
                  <a:lnTo>
                    <a:pt x="0" y="10"/>
                  </a:lnTo>
                  <a:lnTo>
                    <a:pt x="1023" y="10"/>
                  </a:lnTo>
                  <a:lnTo>
                    <a:pt x="2761" y="199"/>
                  </a:lnTo>
                  <a:lnTo>
                    <a:pt x="4270" y="199"/>
                  </a:lnTo>
                  <a:lnTo>
                    <a:pt x="4131" y="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sz="1800"/>
            </a:p>
          </p:txBody>
        </p:sp>
        <p:sp>
          <p:nvSpPr>
            <p:cNvPr id="14" name="Isosceles Triangle 13"/>
            <p:cNvSpPr/>
            <p:nvPr/>
          </p:nvSpPr>
          <p:spPr bwMode="auto">
            <a:xfrm rot="1392993">
              <a:off x="6054678" y="2270358"/>
              <a:ext cx="648072" cy="64807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  <a:alpha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1" anchor="ctr"/>
            <a:lstStyle/>
            <a:p>
              <a:pPr algn="ctr"/>
              <a:endParaRPr lang="he-IL" dirty="0" smtClean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5696" y="1988840"/>
              <a:ext cx="989373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dirty="0" smtClean="0">
                  <a:latin typeface="Comic Sans MS" pitchFamily="66" charset="0"/>
                </a:rPr>
                <a:t>Pump</a:t>
              </a:r>
            </a:p>
            <a:p>
              <a:r>
                <a:rPr lang="en-US" sz="2000" dirty="0" smtClean="0">
                  <a:latin typeface="Comic Sans MS" pitchFamily="66" charset="0"/>
                </a:rPr>
                <a:t>880nm</a:t>
              </a:r>
              <a:endParaRPr lang="he-IL" sz="2000" dirty="0" smtClean="0"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2595984">
              <a:off x="7283509" y="3455335"/>
              <a:ext cx="1044116" cy="972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1" anchor="ctr"/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CCD</a:t>
              </a:r>
              <a:endParaRPr lang="he-IL" dirty="0" smtClean="0">
                <a:latin typeface="Comic Sans MS" pitchFamily="66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19772" y="1232756"/>
            <a:ext cx="3024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Zero Dispersion !</a:t>
            </a:r>
            <a:endParaRPr lang="he-IL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0491"/>
            <a:ext cx="4859664" cy="3854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552220" y="5013176"/>
            <a:ext cx="2232248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“Single cycle” bi-photons</a:t>
            </a:r>
            <a:endParaRPr lang="he-IL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620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Why ultra-broad photon pairs ?</a:t>
            </a:r>
            <a:endParaRPr lang="he-IL" dirty="0">
              <a:solidFill>
                <a:srgbClr val="0070C0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619672" y="1952836"/>
            <a:ext cx="1987550" cy="2214562"/>
            <a:chOff x="1879" y="1164"/>
            <a:chExt cx="1252" cy="1395"/>
          </a:xfrm>
        </p:grpSpPr>
        <p:sp>
          <p:nvSpPr>
            <p:cNvPr id="6" name="Oval 34"/>
            <p:cNvSpPr>
              <a:spLocks noChangeArrowheads="1"/>
            </p:cNvSpPr>
            <p:nvPr/>
          </p:nvSpPr>
          <p:spPr bwMode="auto">
            <a:xfrm>
              <a:off x="1879" y="2070"/>
              <a:ext cx="366" cy="36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7" name="Object 35"/>
            <p:cNvGraphicFramePr>
              <a:graphicFrameLocks noChangeAspect="1"/>
            </p:cNvGraphicFramePr>
            <p:nvPr/>
          </p:nvGraphicFramePr>
          <p:xfrm>
            <a:off x="1913" y="2127"/>
            <a:ext cx="31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2" name="משוואה" r:id="rId3" imgW="241200" imgH="177480" progId="Equation.3">
                    <p:embed/>
                  </p:oleObj>
                </mc:Choice>
                <mc:Fallback>
                  <p:oleObj name="משוואה" r:id="rId3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3" y="2127"/>
                          <a:ext cx="316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36"/>
            <p:cNvSpPr>
              <a:spLocks noChangeShapeType="1"/>
            </p:cNvSpPr>
            <p:nvPr/>
          </p:nvSpPr>
          <p:spPr bwMode="auto">
            <a:xfrm>
              <a:off x="2249" y="2250"/>
              <a:ext cx="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Oval 37"/>
            <p:cNvSpPr>
              <a:spLocks noChangeArrowheads="1"/>
            </p:cNvSpPr>
            <p:nvPr/>
          </p:nvSpPr>
          <p:spPr bwMode="auto">
            <a:xfrm>
              <a:off x="2121" y="2193"/>
              <a:ext cx="366" cy="3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10" name="Object 38"/>
            <p:cNvGraphicFramePr>
              <a:graphicFrameLocks noChangeAspect="1"/>
            </p:cNvGraphicFramePr>
            <p:nvPr/>
          </p:nvGraphicFramePr>
          <p:xfrm>
            <a:off x="2155" y="2250"/>
            <a:ext cx="31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3" name="משוואה" r:id="rId5" imgW="241200" imgH="177480" progId="Equation.3">
                    <p:embed/>
                  </p:oleObj>
                </mc:Choice>
                <mc:Fallback>
                  <p:oleObj name="משוואה" r:id="rId5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5" y="2250"/>
                          <a:ext cx="316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39"/>
            <p:cNvSpPr>
              <a:spLocks noChangeShapeType="1"/>
            </p:cNvSpPr>
            <p:nvPr/>
          </p:nvSpPr>
          <p:spPr bwMode="auto">
            <a:xfrm>
              <a:off x="2491" y="2373"/>
              <a:ext cx="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12" name="Object 40"/>
            <p:cNvGraphicFramePr>
              <a:graphicFrameLocks noChangeAspect="1"/>
            </p:cNvGraphicFramePr>
            <p:nvPr/>
          </p:nvGraphicFramePr>
          <p:xfrm>
            <a:off x="1995" y="1164"/>
            <a:ext cx="393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4" name="Equation" r:id="rId6" imgW="253800" imgH="215640" progId="">
                    <p:embed/>
                  </p:oleObj>
                </mc:Choice>
                <mc:Fallback>
                  <p:oleObj name="Equation" r:id="rId6" imgW="253800" imgH="21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5" y="1164"/>
                          <a:ext cx="393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41"/>
            <p:cNvSpPr>
              <a:spLocks noChangeShapeType="1"/>
            </p:cNvSpPr>
            <p:nvPr/>
          </p:nvSpPr>
          <p:spPr bwMode="auto">
            <a:xfrm>
              <a:off x="2022" y="1700"/>
              <a:ext cx="3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4127922" y="1952836"/>
            <a:ext cx="1987550" cy="2214562"/>
            <a:chOff x="1879" y="1164"/>
            <a:chExt cx="1252" cy="1395"/>
          </a:xfrm>
        </p:grpSpPr>
        <p:sp>
          <p:nvSpPr>
            <p:cNvPr id="15" name="Oval 43"/>
            <p:cNvSpPr>
              <a:spLocks noChangeArrowheads="1"/>
            </p:cNvSpPr>
            <p:nvPr/>
          </p:nvSpPr>
          <p:spPr bwMode="auto">
            <a:xfrm>
              <a:off x="1879" y="2070"/>
              <a:ext cx="366" cy="36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16" name="Object 44"/>
            <p:cNvGraphicFramePr>
              <a:graphicFrameLocks noChangeAspect="1"/>
            </p:cNvGraphicFramePr>
            <p:nvPr/>
          </p:nvGraphicFramePr>
          <p:xfrm>
            <a:off x="1913" y="2127"/>
            <a:ext cx="31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5" name="משוואה" r:id="rId8" imgW="241200" imgH="177480" progId="Equation.3">
                    <p:embed/>
                  </p:oleObj>
                </mc:Choice>
                <mc:Fallback>
                  <p:oleObj name="משוואה" r:id="rId8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3" y="2127"/>
                          <a:ext cx="316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2249" y="2250"/>
              <a:ext cx="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Oval 46"/>
            <p:cNvSpPr>
              <a:spLocks noChangeArrowheads="1"/>
            </p:cNvSpPr>
            <p:nvPr/>
          </p:nvSpPr>
          <p:spPr bwMode="auto">
            <a:xfrm>
              <a:off x="2121" y="2193"/>
              <a:ext cx="366" cy="3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19" name="Object 47"/>
            <p:cNvGraphicFramePr>
              <a:graphicFrameLocks noChangeAspect="1"/>
            </p:cNvGraphicFramePr>
            <p:nvPr/>
          </p:nvGraphicFramePr>
          <p:xfrm>
            <a:off x="2155" y="2250"/>
            <a:ext cx="31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6" name="משוואה" r:id="rId9" imgW="241200" imgH="177480" progId="Equation.3">
                    <p:embed/>
                  </p:oleObj>
                </mc:Choice>
                <mc:Fallback>
                  <p:oleObj name="משוואה" r:id="rId9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5" y="2250"/>
                          <a:ext cx="316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48"/>
            <p:cNvSpPr>
              <a:spLocks noChangeShapeType="1"/>
            </p:cNvSpPr>
            <p:nvPr/>
          </p:nvSpPr>
          <p:spPr bwMode="auto">
            <a:xfrm>
              <a:off x="2491" y="2373"/>
              <a:ext cx="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21" name="Object 49"/>
            <p:cNvGraphicFramePr>
              <a:graphicFrameLocks noChangeAspect="1"/>
            </p:cNvGraphicFramePr>
            <p:nvPr/>
          </p:nvGraphicFramePr>
          <p:xfrm>
            <a:off x="1995" y="1164"/>
            <a:ext cx="393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7" name="Equation" r:id="rId10" imgW="253800" imgH="215640" progId="">
                    <p:embed/>
                  </p:oleObj>
                </mc:Choice>
                <mc:Fallback>
                  <p:oleObj name="Equation" r:id="rId10" imgW="253800" imgH="21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5" y="1164"/>
                          <a:ext cx="393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50"/>
            <p:cNvSpPr>
              <a:spLocks noChangeShapeType="1"/>
            </p:cNvSpPr>
            <p:nvPr/>
          </p:nvSpPr>
          <p:spPr bwMode="auto">
            <a:xfrm>
              <a:off x="2022" y="1700"/>
              <a:ext cx="3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3" name="Group 51"/>
          <p:cNvGrpSpPr>
            <a:grpSpLocks/>
          </p:cNvGrpSpPr>
          <p:nvPr/>
        </p:nvGrpSpPr>
        <p:grpSpPr bwMode="auto">
          <a:xfrm>
            <a:off x="6648872" y="1952836"/>
            <a:ext cx="1987550" cy="2214562"/>
            <a:chOff x="1879" y="1164"/>
            <a:chExt cx="1252" cy="1395"/>
          </a:xfrm>
        </p:grpSpPr>
        <p:sp>
          <p:nvSpPr>
            <p:cNvPr id="24" name="Oval 52"/>
            <p:cNvSpPr>
              <a:spLocks noChangeArrowheads="1"/>
            </p:cNvSpPr>
            <p:nvPr/>
          </p:nvSpPr>
          <p:spPr bwMode="auto">
            <a:xfrm>
              <a:off x="1879" y="2070"/>
              <a:ext cx="366" cy="36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25" name="Object 53"/>
            <p:cNvGraphicFramePr>
              <a:graphicFrameLocks noChangeAspect="1"/>
            </p:cNvGraphicFramePr>
            <p:nvPr/>
          </p:nvGraphicFramePr>
          <p:xfrm>
            <a:off x="1913" y="2127"/>
            <a:ext cx="31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8" name="משוואה" r:id="rId12" imgW="241200" imgH="177480" progId="Equation.3">
                    <p:embed/>
                  </p:oleObj>
                </mc:Choice>
                <mc:Fallback>
                  <p:oleObj name="משוואה" r:id="rId12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3" y="2127"/>
                          <a:ext cx="316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54"/>
            <p:cNvSpPr>
              <a:spLocks noChangeShapeType="1"/>
            </p:cNvSpPr>
            <p:nvPr/>
          </p:nvSpPr>
          <p:spPr bwMode="auto">
            <a:xfrm>
              <a:off x="2249" y="2250"/>
              <a:ext cx="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Oval 55"/>
            <p:cNvSpPr>
              <a:spLocks noChangeArrowheads="1"/>
            </p:cNvSpPr>
            <p:nvPr/>
          </p:nvSpPr>
          <p:spPr bwMode="auto">
            <a:xfrm>
              <a:off x="2121" y="2193"/>
              <a:ext cx="366" cy="3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28" name="Object 56"/>
            <p:cNvGraphicFramePr>
              <a:graphicFrameLocks noChangeAspect="1"/>
            </p:cNvGraphicFramePr>
            <p:nvPr/>
          </p:nvGraphicFramePr>
          <p:xfrm>
            <a:off x="2155" y="2250"/>
            <a:ext cx="31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9" name="משוואה" r:id="rId13" imgW="241200" imgH="177480" progId="Equation.3">
                    <p:embed/>
                  </p:oleObj>
                </mc:Choice>
                <mc:Fallback>
                  <p:oleObj name="משוואה" r:id="rId13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5" y="2250"/>
                          <a:ext cx="316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Line 57"/>
            <p:cNvSpPr>
              <a:spLocks noChangeShapeType="1"/>
            </p:cNvSpPr>
            <p:nvPr/>
          </p:nvSpPr>
          <p:spPr bwMode="auto">
            <a:xfrm>
              <a:off x="2491" y="2373"/>
              <a:ext cx="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30" name="Object 58"/>
            <p:cNvGraphicFramePr>
              <a:graphicFrameLocks noChangeAspect="1"/>
            </p:cNvGraphicFramePr>
            <p:nvPr/>
          </p:nvGraphicFramePr>
          <p:xfrm>
            <a:off x="1995" y="1164"/>
            <a:ext cx="393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80" name="Equation" r:id="rId14" imgW="253800" imgH="215640" progId="">
                    <p:embed/>
                  </p:oleObj>
                </mc:Choice>
                <mc:Fallback>
                  <p:oleObj name="Equation" r:id="rId14" imgW="253800" imgH="21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5" y="1164"/>
                          <a:ext cx="393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Line 59"/>
            <p:cNvSpPr>
              <a:spLocks noChangeShapeType="1"/>
            </p:cNvSpPr>
            <p:nvPr/>
          </p:nvSpPr>
          <p:spPr bwMode="auto">
            <a:xfrm>
              <a:off x="2022" y="1700"/>
              <a:ext cx="3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151620" y="1304764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Comic Sans MS" pitchFamily="66" charset="0"/>
              </a:rPr>
              <a:t>Because there are so many of them !</a:t>
            </a:r>
            <a:endParaRPr lang="he-IL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699792" y="5085184"/>
          <a:ext cx="419162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1" name="משוואה" r:id="rId16" imgW="2006280" imgH="241200" progId="Equation.3">
                  <p:embed/>
                </p:oleObj>
              </mc:Choice>
              <mc:Fallback>
                <p:oleObj name="משוואה" r:id="rId16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085184"/>
                        <a:ext cx="4191624" cy="504056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5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2428E-6 L -0.16736 4.6242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2428E-6 L 0.1658 4.6242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62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Why not?</a:t>
            </a:r>
            <a:endParaRPr lang="he-IL" dirty="0">
              <a:solidFill>
                <a:srgbClr val="0070C0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37968" y="5228768"/>
            <a:ext cx="613956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Need some other scheme</a:t>
            </a:r>
            <a:endParaRPr lang="he-IL" sz="2800" b="1" dirty="0" smtClean="0">
              <a:latin typeface="Comic Sans MS" pitchFamily="66" charset="0"/>
            </a:endParaRPr>
          </a:p>
        </p:txBody>
      </p:sp>
      <p:sp>
        <p:nvSpPr>
          <p:cNvPr id="34" name="Content Placeholder 39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295232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u="sng" dirty="0" smtClean="0">
                <a:latin typeface="Comic Sans MS" pitchFamily="66" charset="0"/>
              </a:rPr>
              <a:t>Direct detection does not work: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Slow detectors cannot observe the sharp time-correlation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Slow detectors = energy distinguishability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Coincidence detectors saturate at ~10</a:t>
            </a:r>
            <a:r>
              <a:rPr lang="en-US" baseline="30000" dirty="0" smtClean="0">
                <a:latin typeface="Comic Sans MS" pitchFamily="66" charset="0"/>
              </a:rPr>
              <a:t>6 </a:t>
            </a:r>
            <a:r>
              <a:rPr lang="en-US" dirty="0" err="1" smtClean="0">
                <a:latin typeface="Comic Sans MS" pitchFamily="66" charset="0"/>
              </a:rPr>
              <a:t>ph</a:t>
            </a:r>
            <a:r>
              <a:rPr lang="en-US" dirty="0" smtClean="0">
                <a:latin typeface="Comic Sans MS" pitchFamily="66" charset="0"/>
              </a:rPr>
              <a:t>/s</a:t>
            </a:r>
            <a:endParaRPr lang="en-US" dirty="0">
              <a:latin typeface="Comic Sans MS" pitchFamily="66" charset="0"/>
            </a:endParaRPr>
          </a:p>
          <a:p>
            <a:pPr marL="0" indent="0" algn="l" rtl="0">
              <a:buNone/>
            </a:pPr>
            <a:endParaRPr lang="he-IL" baseline="30000" dirty="0">
              <a:latin typeface="Comic Sans MS" pitchFamily="66" charset="0"/>
            </a:endParaRPr>
          </a:p>
          <a:p>
            <a:pPr marL="0" indent="0" algn="l" rtl="0">
              <a:buNone/>
            </a:pPr>
            <a:endParaRPr lang="he-IL" baseline="30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82" name="Rectangle 58"/>
          <p:cNvSpPr>
            <a:spLocks noGrp="1" noChangeArrowheads="1"/>
          </p:cNvSpPr>
          <p:nvPr>
            <p:ph type="title"/>
          </p:nvPr>
        </p:nvSpPr>
        <p:spPr>
          <a:xfrm>
            <a:off x="926348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Measuring bi-photons - HOM</a:t>
            </a:r>
            <a:endParaRPr lang="en-US" sz="4000" dirty="0">
              <a:solidFill>
                <a:srgbClr val="0070C0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69149" y="4420112"/>
            <a:ext cx="7412478" cy="980550"/>
          </a:xfrm>
        </p:spPr>
        <p:txBody>
          <a:bodyPr>
            <a:normAutofit/>
          </a:bodyPr>
          <a:lstStyle/>
          <a:p>
            <a:pPr mar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Comic Sans MS" pitchFamily="66" charset="0"/>
              </a:rPr>
              <a:t>SLOW </a:t>
            </a:r>
            <a:r>
              <a:rPr lang="en-US" b="1" dirty="0">
                <a:latin typeface="Comic Sans MS" pitchFamily="66" charset="0"/>
              </a:rPr>
              <a:t>!</a:t>
            </a:r>
            <a:r>
              <a:rPr lang="en-US" dirty="0">
                <a:latin typeface="Comic Sans MS" pitchFamily="66" charset="0"/>
              </a:rPr>
              <a:t> (coincidence limit &lt;10</a:t>
            </a:r>
            <a:r>
              <a:rPr lang="en-US" baseline="30000" dirty="0">
                <a:latin typeface="Comic Sans MS" pitchFamily="66" charset="0"/>
              </a:rPr>
              <a:t>6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ph</a:t>
            </a:r>
            <a:r>
              <a:rPr lang="en-US" dirty="0">
                <a:latin typeface="Comic Sans MS" pitchFamily="66" charset="0"/>
              </a:rPr>
              <a:t>/s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he-IL" baseline="30000" dirty="0">
              <a:latin typeface="Comic Sans MS" pitchFamily="66" charset="0"/>
            </a:endParaRPr>
          </a:p>
        </p:txBody>
      </p:sp>
      <p:grpSp>
        <p:nvGrpSpPr>
          <p:cNvPr id="5" name="Group 215"/>
          <p:cNvGrpSpPr>
            <a:grpSpLocks/>
          </p:cNvGrpSpPr>
          <p:nvPr/>
        </p:nvGrpSpPr>
        <p:grpSpPr bwMode="auto">
          <a:xfrm>
            <a:off x="611560" y="1600200"/>
            <a:ext cx="4523928" cy="1404156"/>
            <a:chOff x="864" y="2773"/>
            <a:chExt cx="3421" cy="755"/>
          </a:xfrm>
        </p:grpSpPr>
        <p:sp>
          <p:nvSpPr>
            <p:cNvPr id="11" name="Freeform 179"/>
            <p:cNvSpPr>
              <a:spLocks/>
            </p:cNvSpPr>
            <p:nvPr/>
          </p:nvSpPr>
          <p:spPr bwMode="auto">
            <a:xfrm>
              <a:off x="3535" y="3128"/>
              <a:ext cx="55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62"/>
                </a:cxn>
                <a:cxn ang="0">
                  <a:pos x="232" y="68"/>
                </a:cxn>
                <a:cxn ang="0">
                  <a:pos x="361" y="143"/>
                </a:cxn>
                <a:cxn ang="0">
                  <a:pos x="501" y="154"/>
                </a:cxn>
                <a:cxn ang="0">
                  <a:pos x="593" y="235"/>
                </a:cxn>
                <a:cxn ang="0">
                  <a:pos x="680" y="263"/>
                </a:cxn>
              </a:cxnLst>
              <a:rect l="0" t="0" r="r" b="b"/>
              <a:pathLst>
                <a:path w="680" h="263">
                  <a:moveTo>
                    <a:pt x="0" y="0"/>
                  </a:moveTo>
                  <a:cubicBezTo>
                    <a:pt x="8" y="10"/>
                    <a:pt x="10" y="51"/>
                    <a:pt x="49" y="62"/>
                  </a:cubicBezTo>
                  <a:cubicBezTo>
                    <a:pt x="88" y="73"/>
                    <a:pt x="180" y="55"/>
                    <a:pt x="232" y="68"/>
                  </a:cubicBezTo>
                  <a:cubicBezTo>
                    <a:pt x="284" y="81"/>
                    <a:pt x="316" y="129"/>
                    <a:pt x="361" y="143"/>
                  </a:cubicBezTo>
                  <a:cubicBezTo>
                    <a:pt x="406" y="157"/>
                    <a:pt x="462" y="139"/>
                    <a:pt x="501" y="154"/>
                  </a:cubicBezTo>
                  <a:cubicBezTo>
                    <a:pt x="540" y="169"/>
                    <a:pt x="563" y="217"/>
                    <a:pt x="593" y="235"/>
                  </a:cubicBezTo>
                  <a:cubicBezTo>
                    <a:pt x="623" y="253"/>
                    <a:pt x="662" y="257"/>
                    <a:pt x="680" y="263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Freeform 181"/>
            <p:cNvSpPr>
              <a:spLocks/>
            </p:cNvSpPr>
            <p:nvPr/>
          </p:nvSpPr>
          <p:spPr bwMode="auto">
            <a:xfrm rot="-3346199">
              <a:off x="2842" y="3018"/>
              <a:ext cx="560" cy="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528"/>
                </a:cxn>
              </a:cxnLst>
              <a:rect l="0" t="0" r="r" b="b"/>
              <a:pathLst>
                <a:path w="1056" h="528">
                  <a:moveTo>
                    <a:pt x="0" y="0"/>
                  </a:moveTo>
                  <a:cubicBezTo>
                    <a:pt x="176" y="88"/>
                    <a:pt x="836" y="418"/>
                    <a:pt x="1056" y="528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3" name="Freeform 182"/>
            <p:cNvSpPr>
              <a:spLocks/>
            </p:cNvSpPr>
            <p:nvPr/>
          </p:nvSpPr>
          <p:spPr bwMode="auto">
            <a:xfrm>
              <a:off x="2686" y="3157"/>
              <a:ext cx="656" cy="249"/>
            </a:xfrm>
            <a:custGeom>
              <a:avLst/>
              <a:gdLst/>
              <a:ahLst/>
              <a:cxnLst>
                <a:cxn ang="0">
                  <a:pos x="0" y="456"/>
                </a:cxn>
                <a:cxn ang="0">
                  <a:pos x="114" y="366"/>
                </a:cxn>
                <a:cxn ang="0">
                  <a:pos x="240" y="342"/>
                </a:cxn>
                <a:cxn ang="0">
                  <a:pos x="342" y="252"/>
                </a:cxn>
                <a:cxn ang="0">
                  <a:pos x="438" y="240"/>
                </a:cxn>
                <a:cxn ang="0">
                  <a:pos x="510" y="162"/>
                </a:cxn>
                <a:cxn ang="0">
                  <a:pos x="618" y="150"/>
                </a:cxn>
                <a:cxn ang="0">
                  <a:pos x="696" y="72"/>
                </a:cxn>
                <a:cxn ang="0">
                  <a:pos x="810" y="0"/>
                </a:cxn>
              </a:cxnLst>
              <a:rect l="0" t="0" r="r" b="b"/>
              <a:pathLst>
                <a:path w="810" h="456">
                  <a:moveTo>
                    <a:pt x="0" y="456"/>
                  </a:moveTo>
                  <a:cubicBezTo>
                    <a:pt x="19" y="441"/>
                    <a:pt x="74" y="385"/>
                    <a:pt x="114" y="366"/>
                  </a:cubicBezTo>
                  <a:cubicBezTo>
                    <a:pt x="154" y="347"/>
                    <a:pt x="202" y="361"/>
                    <a:pt x="240" y="342"/>
                  </a:cubicBezTo>
                  <a:cubicBezTo>
                    <a:pt x="278" y="323"/>
                    <a:pt x="309" y="269"/>
                    <a:pt x="342" y="252"/>
                  </a:cubicBezTo>
                  <a:cubicBezTo>
                    <a:pt x="375" y="235"/>
                    <a:pt x="410" y="255"/>
                    <a:pt x="438" y="240"/>
                  </a:cubicBezTo>
                  <a:cubicBezTo>
                    <a:pt x="466" y="225"/>
                    <a:pt x="480" y="177"/>
                    <a:pt x="510" y="162"/>
                  </a:cubicBezTo>
                  <a:cubicBezTo>
                    <a:pt x="540" y="147"/>
                    <a:pt x="587" y="165"/>
                    <a:pt x="618" y="150"/>
                  </a:cubicBezTo>
                  <a:cubicBezTo>
                    <a:pt x="649" y="135"/>
                    <a:pt x="664" y="97"/>
                    <a:pt x="696" y="72"/>
                  </a:cubicBezTo>
                  <a:cubicBezTo>
                    <a:pt x="728" y="47"/>
                    <a:pt x="786" y="15"/>
                    <a:pt x="810" y="0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Rectangle 183"/>
            <p:cNvSpPr>
              <a:spLocks noChangeArrowheads="1"/>
            </p:cNvSpPr>
            <p:nvPr/>
          </p:nvSpPr>
          <p:spPr bwMode="auto">
            <a:xfrm>
              <a:off x="1518" y="3061"/>
              <a:ext cx="312" cy="132"/>
            </a:xfrm>
            <a:prstGeom prst="rect">
              <a:avLst/>
            </a:prstGeom>
            <a:solidFill>
              <a:srgbClr val="FFFF5D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5D"/>
              </a:extrusionClr>
            </a:sp3d>
          </p:spPr>
          <p:txBody>
            <a:bodyPr wrap="none" anchor="ctr">
              <a:flatTx/>
            </a:bodyPr>
            <a:lstStyle/>
            <a:p>
              <a:endParaRPr lang="he-IL"/>
            </a:p>
          </p:txBody>
        </p:sp>
        <p:sp>
          <p:nvSpPr>
            <p:cNvPr id="15" name="Freeform 184"/>
            <p:cNvSpPr>
              <a:spLocks/>
            </p:cNvSpPr>
            <p:nvPr/>
          </p:nvSpPr>
          <p:spPr bwMode="auto">
            <a:xfrm>
              <a:off x="1858" y="2851"/>
              <a:ext cx="828" cy="251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121" y="360"/>
                </a:cxn>
                <a:cxn ang="0">
                  <a:pos x="283" y="324"/>
                </a:cxn>
                <a:cxn ang="0">
                  <a:pos x="397" y="222"/>
                </a:cxn>
                <a:cxn ang="0">
                  <a:pos x="529" y="216"/>
                </a:cxn>
                <a:cxn ang="0">
                  <a:pos x="643" y="120"/>
                </a:cxn>
                <a:cxn ang="0">
                  <a:pos x="781" y="114"/>
                </a:cxn>
                <a:cxn ang="0">
                  <a:pos x="853" y="24"/>
                </a:cxn>
                <a:cxn ang="0">
                  <a:pos x="943" y="36"/>
                </a:cxn>
                <a:cxn ang="0">
                  <a:pos x="1021" y="0"/>
                </a:cxn>
              </a:cxnLst>
              <a:rect l="0" t="0" r="r" b="b"/>
              <a:pathLst>
                <a:path w="1021" h="458">
                  <a:moveTo>
                    <a:pt x="0" y="458"/>
                  </a:moveTo>
                  <a:cubicBezTo>
                    <a:pt x="20" y="442"/>
                    <a:pt x="74" y="382"/>
                    <a:pt x="121" y="360"/>
                  </a:cubicBezTo>
                  <a:cubicBezTo>
                    <a:pt x="168" y="338"/>
                    <a:pt x="237" y="347"/>
                    <a:pt x="283" y="324"/>
                  </a:cubicBezTo>
                  <a:cubicBezTo>
                    <a:pt x="329" y="301"/>
                    <a:pt x="356" y="240"/>
                    <a:pt x="397" y="222"/>
                  </a:cubicBezTo>
                  <a:cubicBezTo>
                    <a:pt x="438" y="204"/>
                    <a:pt x="488" y="233"/>
                    <a:pt x="529" y="216"/>
                  </a:cubicBezTo>
                  <a:cubicBezTo>
                    <a:pt x="570" y="199"/>
                    <a:pt x="601" y="137"/>
                    <a:pt x="643" y="120"/>
                  </a:cubicBezTo>
                  <a:cubicBezTo>
                    <a:pt x="685" y="103"/>
                    <a:pt x="746" y="130"/>
                    <a:pt x="781" y="114"/>
                  </a:cubicBezTo>
                  <a:cubicBezTo>
                    <a:pt x="816" y="98"/>
                    <a:pt x="826" y="37"/>
                    <a:pt x="853" y="24"/>
                  </a:cubicBezTo>
                  <a:cubicBezTo>
                    <a:pt x="880" y="11"/>
                    <a:pt x="915" y="40"/>
                    <a:pt x="943" y="36"/>
                  </a:cubicBezTo>
                  <a:cubicBezTo>
                    <a:pt x="971" y="32"/>
                    <a:pt x="1005" y="7"/>
                    <a:pt x="1021" y="0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6" name="Freeform 185"/>
            <p:cNvSpPr>
              <a:spLocks/>
            </p:cNvSpPr>
            <p:nvPr/>
          </p:nvSpPr>
          <p:spPr bwMode="auto">
            <a:xfrm>
              <a:off x="1852" y="3118"/>
              <a:ext cx="834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23"/>
                </a:cxn>
                <a:cxn ang="0">
                  <a:pos x="218" y="125"/>
                </a:cxn>
                <a:cxn ang="0">
                  <a:pos x="386" y="143"/>
                </a:cxn>
                <a:cxn ang="0">
                  <a:pos x="476" y="245"/>
                </a:cxn>
                <a:cxn ang="0">
                  <a:pos x="644" y="269"/>
                </a:cxn>
                <a:cxn ang="0">
                  <a:pos x="740" y="377"/>
                </a:cxn>
                <a:cxn ang="0">
                  <a:pos x="860" y="371"/>
                </a:cxn>
                <a:cxn ang="0">
                  <a:pos x="956" y="473"/>
                </a:cxn>
                <a:cxn ang="0">
                  <a:pos x="1028" y="521"/>
                </a:cxn>
              </a:cxnLst>
              <a:rect l="0" t="0" r="r" b="b"/>
              <a:pathLst>
                <a:path w="1028" h="521">
                  <a:moveTo>
                    <a:pt x="0" y="0"/>
                  </a:moveTo>
                  <a:cubicBezTo>
                    <a:pt x="25" y="4"/>
                    <a:pt x="116" y="2"/>
                    <a:pt x="152" y="23"/>
                  </a:cubicBezTo>
                  <a:cubicBezTo>
                    <a:pt x="188" y="44"/>
                    <a:pt x="179" y="105"/>
                    <a:pt x="218" y="125"/>
                  </a:cubicBezTo>
                  <a:cubicBezTo>
                    <a:pt x="257" y="145"/>
                    <a:pt x="343" y="123"/>
                    <a:pt x="386" y="143"/>
                  </a:cubicBezTo>
                  <a:cubicBezTo>
                    <a:pt x="429" y="163"/>
                    <a:pt x="433" y="224"/>
                    <a:pt x="476" y="245"/>
                  </a:cubicBezTo>
                  <a:cubicBezTo>
                    <a:pt x="519" y="266"/>
                    <a:pt x="600" y="247"/>
                    <a:pt x="644" y="269"/>
                  </a:cubicBezTo>
                  <a:cubicBezTo>
                    <a:pt x="688" y="291"/>
                    <a:pt x="704" y="360"/>
                    <a:pt x="740" y="377"/>
                  </a:cubicBezTo>
                  <a:cubicBezTo>
                    <a:pt x="776" y="394"/>
                    <a:pt x="824" y="355"/>
                    <a:pt x="860" y="371"/>
                  </a:cubicBezTo>
                  <a:cubicBezTo>
                    <a:pt x="896" y="387"/>
                    <a:pt x="928" y="448"/>
                    <a:pt x="956" y="473"/>
                  </a:cubicBezTo>
                  <a:cubicBezTo>
                    <a:pt x="984" y="498"/>
                    <a:pt x="1013" y="511"/>
                    <a:pt x="1028" y="521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Rectangle 186"/>
            <p:cNvSpPr>
              <a:spLocks noChangeArrowheads="1"/>
            </p:cNvSpPr>
            <p:nvPr/>
          </p:nvSpPr>
          <p:spPr bwMode="auto">
            <a:xfrm>
              <a:off x="2491" y="2822"/>
              <a:ext cx="389" cy="2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8" name="Rectangle 187"/>
            <p:cNvSpPr>
              <a:spLocks noChangeArrowheads="1"/>
            </p:cNvSpPr>
            <p:nvPr/>
          </p:nvSpPr>
          <p:spPr bwMode="auto">
            <a:xfrm>
              <a:off x="2491" y="3405"/>
              <a:ext cx="389" cy="2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9" name="Rectangle 188"/>
            <p:cNvSpPr>
              <a:spLocks noChangeArrowheads="1"/>
            </p:cNvSpPr>
            <p:nvPr/>
          </p:nvSpPr>
          <p:spPr bwMode="auto">
            <a:xfrm>
              <a:off x="3230" y="3114"/>
              <a:ext cx="390" cy="26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endParaRPr lang="he-IL"/>
            </a:p>
          </p:txBody>
        </p:sp>
        <p:sp>
          <p:nvSpPr>
            <p:cNvPr id="20" name="Freeform 189"/>
            <p:cNvSpPr>
              <a:spLocks/>
            </p:cNvSpPr>
            <p:nvPr/>
          </p:nvSpPr>
          <p:spPr bwMode="auto">
            <a:xfrm rot="245137">
              <a:off x="2686" y="2864"/>
              <a:ext cx="661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42"/>
                </a:cxn>
                <a:cxn ang="0">
                  <a:pos x="198" y="66"/>
                </a:cxn>
                <a:cxn ang="0">
                  <a:pos x="294" y="156"/>
                </a:cxn>
                <a:cxn ang="0">
                  <a:pos x="396" y="144"/>
                </a:cxn>
                <a:cxn ang="0">
                  <a:pos x="498" y="234"/>
                </a:cxn>
                <a:cxn ang="0">
                  <a:pos x="648" y="240"/>
                </a:cxn>
                <a:cxn ang="0">
                  <a:pos x="726" y="306"/>
                </a:cxn>
                <a:cxn ang="0">
                  <a:pos x="816" y="336"/>
                </a:cxn>
              </a:cxnLst>
              <a:rect l="0" t="0" r="r" b="b"/>
              <a:pathLst>
                <a:path w="816" h="336">
                  <a:moveTo>
                    <a:pt x="0" y="0"/>
                  </a:moveTo>
                  <a:cubicBezTo>
                    <a:pt x="13" y="7"/>
                    <a:pt x="45" y="31"/>
                    <a:pt x="78" y="42"/>
                  </a:cubicBezTo>
                  <a:cubicBezTo>
                    <a:pt x="111" y="53"/>
                    <a:pt x="162" y="47"/>
                    <a:pt x="198" y="66"/>
                  </a:cubicBezTo>
                  <a:cubicBezTo>
                    <a:pt x="234" y="85"/>
                    <a:pt x="261" y="143"/>
                    <a:pt x="294" y="156"/>
                  </a:cubicBezTo>
                  <a:cubicBezTo>
                    <a:pt x="327" y="169"/>
                    <a:pt x="362" y="131"/>
                    <a:pt x="396" y="144"/>
                  </a:cubicBezTo>
                  <a:cubicBezTo>
                    <a:pt x="430" y="157"/>
                    <a:pt x="456" y="218"/>
                    <a:pt x="498" y="234"/>
                  </a:cubicBezTo>
                  <a:cubicBezTo>
                    <a:pt x="540" y="250"/>
                    <a:pt x="610" y="228"/>
                    <a:pt x="648" y="240"/>
                  </a:cubicBezTo>
                  <a:cubicBezTo>
                    <a:pt x="686" y="252"/>
                    <a:pt x="698" y="290"/>
                    <a:pt x="726" y="306"/>
                  </a:cubicBezTo>
                  <a:cubicBezTo>
                    <a:pt x="754" y="322"/>
                    <a:pt x="797" y="330"/>
                    <a:pt x="816" y="336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grpSp>
          <p:nvGrpSpPr>
            <p:cNvPr id="21" name="Group 190"/>
            <p:cNvGrpSpPr>
              <a:grpSpLocks/>
            </p:cNvGrpSpPr>
            <p:nvPr/>
          </p:nvGrpSpPr>
          <p:grpSpPr bwMode="auto">
            <a:xfrm>
              <a:off x="864" y="3071"/>
              <a:ext cx="902" cy="105"/>
              <a:chOff x="2880" y="3696"/>
              <a:chExt cx="1305" cy="91"/>
            </a:xfrm>
          </p:grpSpPr>
          <p:grpSp>
            <p:nvGrpSpPr>
              <p:cNvPr id="33" name="Group 191"/>
              <p:cNvGrpSpPr>
                <a:grpSpLocks/>
              </p:cNvGrpSpPr>
              <p:nvPr/>
            </p:nvGrpSpPr>
            <p:grpSpPr bwMode="auto">
              <a:xfrm>
                <a:off x="2880" y="3696"/>
                <a:ext cx="1200" cy="91"/>
                <a:chOff x="144" y="2112"/>
                <a:chExt cx="1439" cy="153"/>
              </a:xfrm>
            </p:grpSpPr>
            <p:sp>
              <p:nvSpPr>
                <p:cNvPr id="35" name="Freeform 192"/>
                <p:cNvSpPr>
                  <a:spLocks/>
                </p:cNvSpPr>
                <p:nvPr/>
              </p:nvSpPr>
              <p:spPr bwMode="auto">
                <a:xfrm>
                  <a:off x="1222" y="2112"/>
                  <a:ext cx="361" cy="144"/>
                </a:xfrm>
                <a:custGeom>
                  <a:avLst/>
                  <a:gdLst/>
                  <a:ahLst/>
                  <a:cxnLst>
                    <a:cxn ang="0">
                      <a:pos x="0" y="527"/>
                    </a:cxn>
                    <a:cxn ang="0">
                      <a:pos x="127" y="63"/>
                    </a:cxn>
                    <a:cxn ang="0">
                      <a:pos x="272" y="908"/>
                    </a:cxn>
                    <a:cxn ang="0">
                      <a:pos x="464" y="92"/>
                    </a:cxn>
                    <a:cxn ang="0">
                      <a:pos x="656" y="908"/>
                    </a:cxn>
                    <a:cxn ang="0">
                      <a:pos x="848" y="92"/>
                    </a:cxn>
                    <a:cxn ang="0">
                      <a:pos x="1040" y="908"/>
                    </a:cxn>
                    <a:cxn ang="0">
                      <a:pos x="1184" y="428"/>
                    </a:cxn>
                  </a:cxnLst>
                  <a:rect l="0" t="0" r="r" b="b"/>
                  <a:pathLst>
                    <a:path w="1184" h="964">
                      <a:moveTo>
                        <a:pt x="0" y="527"/>
                      </a:moveTo>
                      <a:cubicBezTo>
                        <a:pt x="19" y="450"/>
                        <a:pt x="82" y="0"/>
                        <a:pt x="127" y="63"/>
                      </a:cubicBezTo>
                      <a:cubicBezTo>
                        <a:pt x="172" y="126"/>
                        <a:pt x="216" y="903"/>
                        <a:pt x="272" y="908"/>
                      </a:cubicBezTo>
                      <a:cubicBezTo>
                        <a:pt x="328" y="913"/>
                        <a:pt x="400" y="92"/>
                        <a:pt x="464" y="92"/>
                      </a:cubicBezTo>
                      <a:cubicBezTo>
                        <a:pt x="528" y="92"/>
                        <a:pt x="592" y="908"/>
                        <a:pt x="656" y="908"/>
                      </a:cubicBezTo>
                      <a:cubicBezTo>
                        <a:pt x="720" y="908"/>
                        <a:pt x="784" y="92"/>
                        <a:pt x="848" y="92"/>
                      </a:cubicBezTo>
                      <a:cubicBezTo>
                        <a:pt x="912" y="92"/>
                        <a:pt x="984" y="852"/>
                        <a:pt x="1040" y="908"/>
                      </a:cubicBezTo>
                      <a:cubicBezTo>
                        <a:pt x="1096" y="964"/>
                        <a:pt x="1160" y="508"/>
                        <a:pt x="1184" y="428"/>
                      </a:cubicBezTo>
                    </a:path>
                  </a:pathLst>
                </a:custGeom>
                <a:noFill/>
                <a:ln w="9525">
                  <a:solidFill>
                    <a:srgbClr val="9900FF"/>
                  </a:solidFill>
                  <a:round/>
                  <a:headEnd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" name="Freeform 193"/>
                <p:cNvSpPr>
                  <a:spLocks/>
                </p:cNvSpPr>
                <p:nvPr/>
              </p:nvSpPr>
              <p:spPr bwMode="auto">
                <a:xfrm>
                  <a:off x="864" y="2112"/>
                  <a:ext cx="358" cy="143"/>
                </a:xfrm>
                <a:custGeom>
                  <a:avLst/>
                  <a:gdLst/>
                  <a:ahLst/>
                  <a:cxnLst>
                    <a:cxn ang="0">
                      <a:pos x="0" y="527"/>
                    </a:cxn>
                    <a:cxn ang="0">
                      <a:pos x="127" y="63"/>
                    </a:cxn>
                    <a:cxn ang="0">
                      <a:pos x="272" y="908"/>
                    </a:cxn>
                    <a:cxn ang="0">
                      <a:pos x="464" y="92"/>
                    </a:cxn>
                    <a:cxn ang="0">
                      <a:pos x="656" y="908"/>
                    </a:cxn>
                    <a:cxn ang="0">
                      <a:pos x="848" y="92"/>
                    </a:cxn>
                    <a:cxn ang="0">
                      <a:pos x="1040" y="908"/>
                    </a:cxn>
                    <a:cxn ang="0">
                      <a:pos x="1173" y="406"/>
                    </a:cxn>
                  </a:cxnLst>
                  <a:rect l="0" t="0" r="r" b="b"/>
                  <a:pathLst>
                    <a:path w="1173" h="960">
                      <a:moveTo>
                        <a:pt x="0" y="527"/>
                      </a:moveTo>
                      <a:cubicBezTo>
                        <a:pt x="19" y="450"/>
                        <a:pt x="82" y="0"/>
                        <a:pt x="127" y="63"/>
                      </a:cubicBezTo>
                      <a:cubicBezTo>
                        <a:pt x="172" y="126"/>
                        <a:pt x="216" y="903"/>
                        <a:pt x="272" y="908"/>
                      </a:cubicBezTo>
                      <a:cubicBezTo>
                        <a:pt x="328" y="913"/>
                        <a:pt x="400" y="92"/>
                        <a:pt x="464" y="92"/>
                      </a:cubicBezTo>
                      <a:cubicBezTo>
                        <a:pt x="528" y="92"/>
                        <a:pt x="592" y="908"/>
                        <a:pt x="656" y="908"/>
                      </a:cubicBezTo>
                      <a:cubicBezTo>
                        <a:pt x="720" y="908"/>
                        <a:pt x="784" y="92"/>
                        <a:pt x="848" y="92"/>
                      </a:cubicBezTo>
                      <a:cubicBezTo>
                        <a:pt x="912" y="92"/>
                        <a:pt x="986" y="856"/>
                        <a:pt x="1040" y="908"/>
                      </a:cubicBezTo>
                      <a:cubicBezTo>
                        <a:pt x="1094" y="960"/>
                        <a:pt x="1145" y="511"/>
                        <a:pt x="1173" y="406"/>
                      </a:cubicBezTo>
                    </a:path>
                  </a:pathLst>
                </a:custGeom>
                <a:noFill/>
                <a:ln w="9525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" name="Freeform 194"/>
                <p:cNvSpPr>
                  <a:spLocks/>
                </p:cNvSpPr>
                <p:nvPr/>
              </p:nvSpPr>
              <p:spPr bwMode="auto">
                <a:xfrm>
                  <a:off x="503" y="2121"/>
                  <a:ext cx="361" cy="144"/>
                </a:xfrm>
                <a:custGeom>
                  <a:avLst/>
                  <a:gdLst/>
                  <a:ahLst/>
                  <a:cxnLst>
                    <a:cxn ang="0">
                      <a:pos x="0" y="527"/>
                    </a:cxn>
                    <a:cxn ang="0">
                      <a:pos x="127" y="63"/>
                    </a:cxn>
                    <a:cxn ang="0">
                      <a:pos x="272" y="908"/>
                    </a:cxn>
                    <a:cxn ang="0">
                      <a:pos x="464" y="92"/>
                    </a:cxn>
                    <a:cxn ang="0">
                      <a:pos x="656" y="908"/>
                    </a:cxn>
                    <a:cxn ang="0">
                      <a:pos x="848" y="92"/>
                    </a:cxn>
                    <a:cxn ang="0">
                      <a:pos x="1040" y="908"/>
                    </a:cxn>
                    <a:cxn ang="0">
                      <a:pos x="1184" y="428"/>
                    </a:cxn>
                  </a:cxnLst>
                  <a:rect l="0" t="0" r="r" b="b"/>
                  <a:pathLst>
                    <a:path w="1184" h="964">
                      <a:moveTo>
                        <a:pt x="0" y="527"/>
                      </a:moveTo>
                      <a:cubicBezTo>
                        <a:pt x="19" y="450"/>
                        <a:pt x="82" y="0"/>
                        <a:pt x="127" y="63"/>
                      </a:cubicBezTo>
                      <a:cubicBezTo>
                        <a:pt x="172" y="126"/>
                        <a:pt x="216" y="903"/>
                        <a:pt x="272" y="908"/>
                      </a:cubicBezTo>
                      <a:cubicBezTo>
                        <a:pt x="328" y="913"/>
                        <a:pt x="400" y="92"/>
                        <a:pt x="464" y="92"/>
                      </a:cubicBezTo>
                      <a:cubicBezTo>
                        <a:pt x="528" y="92"/>
                        <a:pt x="592" y="908"/>
                        <a:pt x="656" y="908"/>
                      </a:cubicBezTo>
                      <a:cubicBezTo>
                        <a:pt x="720" y="908"/>
                        <a:pt x="784" y="92"/>
                        <a:pt x="848" y="92"/>
                      </a:cubicBezTo>
                      <a:cubicBezTo>
                        <a:pt x="912" y="92"/>
                        <a:pt x="984" y="852"/>
                        <a:pt x="1040" y="908"/>
                      </a:cubicBezTo>
                      <a:cubicBezTo>
                        <a:pt x="1096" y="964"/>
                        <a:pt x="1160" y="508"/>
                        <a:pt x="1184" y="428"/>
                      </a:cubicBezTo>
                    </a:path>
                  </a:pathLst>
                </a:custGeom>
                <a:noFill/>
                <a:ln w="9525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" name="Freeform 195"/>
                <p:cNvSpPr>
                  <a:spLocks/>
                </p:cNvSpPr>
                <p:nvPr/>
              </p:nvSpPr>
              <p:spPr bwMode="auto">
                <a:xfrm>
                  <a:off x="144" y="2112"/>
                  <a:ext cx="361" cy="144"/>
                </a:xfrm>
                <a:custGeom>
                  <a:avLst/>
                  <a:gdLst/>
                  <a:ahLst/>
                  <a:cxnLst>
                    <a:cxn ang="0">
                      <a:pos x="0" y="527"/>
                    </a:cxn>
                    <a:cxn ang="0">
                      <a:pos x="127" y="63"/>
                    </a:cxn>
                    <a:cxn ang="0">
                      <a:pos x="272" y="908"/>
                    </a:cxn>
                    <a:cxn ang="0">
                      <a:pos x="464" y="92"/>
                    </a:cxn>
                    <a:cxn ang="0">
                      <a:pos x="656" y="908"/>
                    </a:cxn>
                    <a:cxn ang="0">
                      <a:pos x="848" y="92"/>
                    </a:cxn>
                    <a:cxn ang="0">
                      <a:pos x="1040" y="908"/>
                    </a:cxn>
                    <a:cxn ang="0">
                      <a:pos x="1184" y="428"/>
                    </a:cxn>
                  </a:cxnLst>
                  <a:rect l="0" t="0" r="r" b="b"/>
                  <a:pathLst>
                    <a:path w="1184" h="964">
                      <a:moveTo>
                        <a:pt x="0" y="527"/>
                      </a:moveTo>
                      <a:cubicBezTo>
                        <a:pt x="19" y="450"/>
                        <a:pt x="82" y="0"/>
                        <a:pt x="127" y="63"/>
                      </a:cubicBezTo>
                      <a:cubicBezTo>
                        <a:pt x="172" y="126"/>
                        <a:pt x="216" y="903"/>
                        <a:pt x="272" y="908"/>
                      </a:cubicBezTo>
                      <a:cubicBezTo>
                        <a:pt x="328" y="913"/>
                        <a:pt x="400" y="92"/>
                        <a:pt x="464" y="92"/>
                      </a:cubicBezTo>
                      <a:cubicBezTo>
                        <a:pt x="528" y="92"/>
                        <a:pt x="592" y="908"/>
                        <a:pt x="656" y="908"/>
                      </a:cubicBezTo>
                      <a:cubicBezTo>
                        <a:pt x="720" y="908"/>
                        <a:pt x="784" y="92"/>
                        <a:pt x="848" y="92"/>
                      </a:cubicBezTo>
                      <a:cubicBezTo>
                        <a:pt x="912" y="92"/>
                        <a:pt x="984" y="852"/>
                        <a:pt x="1040" y="908"/>
                      </a:cubicBezTo>
                      <a:cubicBezTo>
                        <a:pt x="1096" y="964"/>
                        <a:pt x="1160" y="508"/>
                        <a:pt x="1184" y="428"/>
                      </a:cubicBezTo>
                    </a:path>
                  </a:pathLst>
                </a:custGeom>
                <a:noFill/>
                <a:ln w="9525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4" name="Line 196"/>
              <p:cNvSpPr>
                <a:spLocks noChangeShapeType="1"/>
              </p:cNvSpPr>
              <p:nvPr/>
            </p:nvSpPr>
            <p:spPr bwMode="auto">
              <a:xfrm>
                <a:off x="4089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22" name="AutoShape 198"/>
            <p:cNvSpPr>
              <a:spLocks noChangeArrowheads="1"/>
            </p:cNvSpPr>
            <p:nvPr/>
          </p:nvSpPr>
          <p:spPr bwMode="auto">
            <a:xfrm rot="-1696111">
              <a:off x="4085" y="2782"/>
              <a:ext cx="185" cy="136"/>
            </a:xfrm>
            <a:prstGeom prst="flowChartDelay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3" name="Text Box 199"/>
            <p:cNvSpPr txBox="1">
              <a:spLocks noChangeArrowheads="1"/>
            </p:cNvSpPr>
            <p:nvPr/>
          </p:nvSpPr>
          <p:spPr bwMode="auto">
            <a:xfrm>
              <a:off x="4113" y="2773"/>
              <a:ext cx="1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" name="AutoShape 201"/>
            <p:cNvSpPr>
              <a:spLocks noChangeArrowheads="1"/>
            </p:cNvSpPr>
            <p:nvPr/>
          </p:nvSpPr>
          <p:spPr bwMode="auto">
            <a:xfrm rot="861579">
              <a:off x="4100" y="3230"/>
              <a:ext cx="185" cy="136"/>
            </a:xfrm>
            <a:prstGeom prst="flowChartDelay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5" name="Text Box 202"/>
            <p:cNvSpPr txBox="1">
              <a:spLocks noChangeArrowheads="1"/>
            </p:cNvSpPr>
            <p:nvPr/>
          </p:nvSpPr>
          <p:spPr bwMode="auto">
            <a:xfrm>
              <a:off x="4122" y="3210"/>
              <a:ext cx="1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6" name="Freeform 203"/>
            <p:cNvSpPr>
              <a:spLocks/>
            </p:cNvSpPr>
            <p:nvPr/>
          </p:nvSpPr>
          <p:spPr bwMode="auto">
            <a:xfrm>
              <a:off x="1844" y="3107"/>
              <a:ext cx="856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528"/>
                </a:cxn>
              </a:cxnLst>
              <a:rect l="0" t="0" r="r" b="b"/>
              <a:pathLst>
                <a:path w="1056" h="528">
                  <a:moveTo>
                    <a:pt x="0" y="0"/>
                  </a:moveTo>
                  <a:cubicBezTo>
                    <a:pt x="176" y="88"/>
                    <a:pt x="836" y="418"/>
                    <a:pt x="1056" y="528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Line 204"/>
            <p:cNvSpPr>
              <a:spLocks noChangeShapeType="1"/>
            </p:cNvSpPr>
            <p:nvPr/>
          </p:nvSpPr>
          <p:spPr bwMode="auto">
            <a:xfrm flipV="1">
              <a:off x="1864" y="2851"/>
              <a:ext cx="817" cy="23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9" name="Freeform 205"/>
            <p:cNvSpPr>
              <a:spLocks/>
            </p:cNvSpPr>
            <p:nvPr/>
          </p:nvSpPr>
          <p:spPr bwMode="auto">
            <a:xfrm>
              <a:off x="2686" y="2851"/>
              <a:ext cx="739" cy="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528"/>
                </a:cxn>
              </a:cxnLst>
              <a:rect l="0" t="0" r="r" b="b"/>
              <a:pathLst>
                <a:path w="1056" h="528">
                  <a:moveTo>
                    <a:pt x="0" y="0"/>
                  </a:moveTo>
                  <a:cubicBezTo>
                    <a:pt x="176" y="88"/>
                    <a:pt x="836" y="418"/>
                    <a:pt x="1056" y="528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 Box 206"/>
            <p:cNvSpPr txBox="1">
              <a:spLocks noChangeArrowheads="1"/>
            </p:cNvSpPr>
            <p:nvPr/>
          </p:nvSpPr>
          <p:spPr bwMode="auto">
            <a:xfrm>
              <a:off x="3309" y="3130"/>
              <a:ext cx="3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</a:rPr>
                <a:t>BS</a:t>
              </a:r>
            </a:p>
          </p:txBody>
        </p:sp>
        <p:sp>
          <p:nvSpPr>
            <p:cNvPr id="31" name="Freeform 207"/>
            <p:cNvSpPr>
              <a:spLocks/>
            </p:cNvSpPr>
            <p:nvPr/>
          </p:nvSpPr>
          <p:spPr bwMode="auto">
            <a:xfrm>
              <a:off x="3542" y="2877"/>
              <a:ext cx="545" cy="211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127" y="250"/>
                </a:cxn>
                <a:cxn ang="0">
                  <a:pos x="315" y="218"/>
                </a:cxn>
                <a:cxn ang="0">
                  <a:pos x="461" y="78"/>
                </a:cxn>
                <a:cxn ang="0">
                  <a:pos x="601" y="40"/>
                </a:cxn>
                <a:cxn ang="0">
                  <a:pos x="672" y="0"/>
                </a:cxn>
              </a:cxnLst>
              <a:rect l="0" t="0" r="r" b="b"/>
              <a:pathLst>
                <a:path w="672" h="384">
                  <a:moveTo>
                    <a:pt x="0" y="384"/>
                  </a:moveTo>
                  <a:cubicBezTo>
                    <a:pt x="21" y="362"/>
                    <a:pt x="75" y="278"/>
                    <a:pt x="127" y="250"/>
                  </a:cubicBezTo>
                  <a:cubicBezTo>
                    <a:pt x="179" y="222"/>
                    <a:pt x="259" y="247"/>
                    <a:pt x="315" y="218"/>
                  </a:cubicBezTo>
                  <a:cubicBezTo>
                    <a:pt x="371" y="189"/>
                    <a:pt x="413" y="108"/>
                    <a:pt x="461" y="78"/>
                  </a:cubicBezTo>
                  <a:cubicBezTo>
                    <a:pt x="509" y="48"/>
                    <a:pt x="566" y="53"/>
                    <a:pt x="601" y="40"/>
                  </a:cubicBezTo>
                  <a:cubicBezTo>
                    <a:pt x="636" y="27"/>
                    <a:pt x="657" y="8"/>
                    <a:pt x="672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34880" y="1384176"/>
            <a:ext cx="3164496" cy="1972816"/>
          </a:xfrm>
          <a:prstGeom prst="rect">
            <a:avLst/>
          </a:prstGeom>
          <a:noFill/>
          <a:ln/>
        </p:spPr>
      </p:pic>
      <p:sp>
        <p:nvSpPr>
          <p:cNvPr id="32" name="אליפסה 24"/>
          <p:cNvSpPr/>
          <p:nvPr/>
        </p:nvSpPr>
        <p:spPr>
          <a:xfrm>
            <a:off x="5410836" y="1160748"/>
            <a:ext cx="428625" cy="2231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339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"/>
          <p:cNvSpPr/>
          <p:nvPr/>
        </p:nvSpPr>
        <p:spPr>
          <a:xfrm>
            <a:off x="5472100" y="1701766"/>
            <a:ext cx="882000" cy="11363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>
              <a:latin typeface="+mj-lt"/>
            </a:endParaRPr>
          </a:p>
        </p:txBody>
      </p:sp>
      <p:sp>
        <p:nvSpPr>
          <p:cNvPr id="52282" name="Rectangle 58"/>
          <p:cNvSpPr>
            <a:spLocks noGrp="1" noChangeArrowheads="1"/>
          </p:cNvSpPr>
          <p:nvPr>
            <p:ph type="title" idx="4294967295"/>
          </p:nvPr>
        </p:nvSpPr>
        <p:spPr>
          <a:xfrm>
            <a:off x="791580" y="0"/>
            <a:ext cx="7777162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Measuring bi-photons - SFG</a:t>
            </a:r>
            <a:endParaRPr lang="en-US" sz="4000" dirty="0">
              <a:solidFill>
                <a:srgbClr val="0070C0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3238762" y="6319585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tabLst>
                <a:tab pos="228600" algn="l"/>
              </a:tabLst>
            </a:pPr>
            <a:r>
              <a:rPr lang="en-US" sz="1800" dirty="0" smtClean="0">
                <a:latin typeface="Comic Sans MS" pitchFamily="66" charset="0"/>
              </a:rPr>
              <a:t>PRL </a:t>
            </a:r>
            <a:r>
              <a:rPr lang="en-US" sz="1800" b="1" dirty="0" smtClean="0">
                <a:latin typeface="Comic Sans MS" pitchFamily="66" charset="0"/>
              </a:rPr>
              <a:t>94</a:t>
            </a:r>
            <a:r>
              <a:rPr lang="en-US" sz="1800" dirty="0" smtClean="0">
                <a:latin typeface="Comic Sans MS" pitchFamily="66" charset="0"/>
              </a:rPr>
              <a:t>, 043602 (2005) , </a:t>
            </a:r>
            <a:r>
              <a:rPr lang="en-US" sz="1800" b="1" dirty="0" smtClean="0">
                <a:latin typeface="Comic Sans MS" pitchFamily="66" charset="0"/>
              </a:rPr>
              <a:t>	</a:t>
            </a:r>
            <a:r>
              <a:rPr lang="en-US" sz="1800" dirty="0" smtClean="0">
                <a:latin typeface="Comic Sans MS" pitchFamily="66" charset="0"/>
              </a:rPr>
              <a:t>PRL </a:t>
            </a:r>
            <a:r>
              <a:rPr lang="en-US" sz="1800" b="1" dirty="0">
                <a:latin typeface="Comic Sans MS" pitchFamily="66" charset="0"/>
              </a:rPr>
              <a:t>94</a:t>
            </a:r>
            <a:r>
              <a:rPr lang="en-US" sz="1800" dirty="0">
                <a:latin typeface="Comic Sans MS" pitchFamily="66" charset="0"/>
              </a:rPr>
              <a:t>, 073601 (2005)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79612" y="368102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Comic Sans MS" pitchFamily="66" charset="0"/>
              </a:rPr>
              <a:t>“Efficient” two-photon interaction</a:t>
            </a:r>
            <a:endParaRPr lang="he-IL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4" name="Object 13"/>
          <p:cNvGraphicFramePr>
            <a:graphicFrameLocks noChangeAspect="1"/>
          </p:cNvGraphicFramePr>
          <p:nvPr/>
        </p:nvGraphicFramePr>
        <p:xfrm>
          <a:off x="6512185" y="3681028"/>
          <a:ext cx="22002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5" name="משוואה" r:id="rId4" imgW="1054080" imgH="241200" progId="Equation.3">
                  <p:embed/>
                </p:oleObj>
              </mc:Choice>
              <mc:Fallback>
                <p:oleObj name="משוואה" r:id="rId4" imgW="1054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185" y="3681028"/>
                        <a:ext cx="2200275" cy="503238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Arrow Connector 57"/>
          <p:cNvCxnSpPr/>
          <p:nvPr/>
        </p:nvCxnSpPr>
        <p:spPr>
          <a:xfrm>
            <a:off x="2123828" y="1919659"/>
            <a:ext cx="900000" cy="0"/>
          </a:xfrm>
          <a:prstGeom prst="straightConnector1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71692" y="1912476"/>
            <a:ext cx="684584" cy="166"/>
          </a:xfrm>
          <a:prstGeom prst="straightConnector1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21043" y="2563601"/>
            <a:ext cx="3135233" cy="2953"/>
          </a:xfrm>
          <a:prstGeom prst="straightConnector1">
            <a:avLst/>
          </a:prstGeom>
          <a:ln w="222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023828" y="1701766"/>
            <a:ext cx="882000" cy="1137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>
              <a:latin typeface="+mj-l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023828" y="1914708"/>
            <a:ext cx="900000" cy="0"/>
          </a:xfrm>
          <a:prstGeom prst="straightConnector1">
            <a:avLst/>
          </a:prstGeom>
          <a:ln w="2222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023828" y="2566720"/>
            <a:ext cx="900000" cy="0"/>
          </a:xfrm>
          <a:prstGeom prst="straightConnector1">
            <a:avLst/>
          </a:prstGeom>
          <a:ln w="22225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484800" y="1912642"/>
            <a:ext cx="900000" cy="0"/>
          </a:xfrm>
          <a:prstGeom prst="straightConnector1">
            <a:avLst/>
          </a:prstGeom>
          <a:ln w="2222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413724" y="1948540"/>
            <a:ext cx="236764" cy="60415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789531" y="1940378"/>
            <a:ext cx="277588" cy="59599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1367644" y="1706878"/>
            <a:ext cx="9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tabLst>
                <a:tab pos="228600" algn="l"/>
              </a:tabLst>
            </a:pPr>
            <a:r>
              <a:rPr lang="en-US" sz="1800" dirty="0" smtClean="0">
                <a:latin typeface="+mj-lt"/>
              </a:rPr>
              <a:t>Pump</a:t>
            </a:r>
            <a:endParaRPr lang="en-US" sz="1800" dirty="0">
              <a:latin typeface="+mj-lt"/>
            </a:endParaRPr>
          </a:p>
        </p:txBody>
      </p:sp>
      <p:sp>
        <p:nvSpPr>
          <p:cNvPr id="72" name="Rectangle 16"/>
          <p:cNvSpPr>
            <a:spLocks noChangeArrowheads="1"/>
          </p:cNvSpPr>
          <p:nvPr/>
        </p:nvSpPr>
        <p:spPr bwMode="auto">
          <a:xfrm>
            <a:off x="2555776" y="2354950"/>
            <a:ext cx="61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tabLst>
                <a:tab pos="228600" algn="l"/>
              </a:tabLst>
            </a:pPr>
            <a:r>
              <a:rPr lang="en-US" sz="1800" dirty="0" smtClean="0">
                <a:latin typeface="+mj-lt"/>
              </a:rPr>
              <a:t>DC</a:t>
            </a:r>
            <a:endParaRPr lang="en-US" sz="1800" dirty="0">
              <a:latin typeface="+mj-lt"/>
            </a:endParaRP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2807804" y="1310834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tabLst>
                <a:tab pos="228600" algn="l"/>
              </a:tabLst>
            </a:pPr>
            <a:r>
              <a:rPr lang="en-US" sz="1800" dirty="0" smtClean="0">
                <a:latin typeface="+mj-lt"/>
              </a:rPr>
              <a:t>Crystal #1</a:t>
            </a:r>
            <a:endParaRPr lang="en-US" sz="1800" dirty="0">
              <a:latin typeface="+mj-lt"/>
            </a:endParaRPr>
          </a:p>
        </p:txBody>
      </p:sp>
      <p:sp>
        <p:nvSpPr>
          <p:cNvPr id="74" name="Rectangle 16"/>
          <p:cNvSpPr>
            <a:spLocks noChangeArrowheads="1"/>
          </p:cNvSpPr>
          <p:nvPr/>
        </p:nvSpPr>
        <p:spPr bwMode="auto">
          <a:xfrm>
            <a:off x="5364088" y="1310834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tabLst>
                <a:tab pos="228600" algn="l"/>
              </a:tabLst>
            </a:pPr>
            <a:r>
              <a:rPr lang="en-US" sz="1800" dirty="0" smtClean="0">
                <a:latin typeface="+mj-lt"/>
              </a:rPr>
              <a:t>Crystal #2</a:t>
            </a:r>
            <a:endParaRPr lang="en-US" sz="1800" dirty="0">
              <a:latin typeface="+mj-lt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902149" y="1403498"/>
            <a:ext cx="597843" cy="510362"/>
          </a:xfrm>
          <a:custGeom>
            <a:avLst/>
            <a:gdLst>
              <a:gd name="connsiteX0" fmla="*/ 0 w 850604"/>
              <a:gd name="connsiteY0" fmla="*/ 510362 h 510362"/>
              <a:gd name="connsiteX1" fmla="*/ 850604 w 850604"/>
              <a:gd name="connsiteY1" fmla="*/ 510362 h 510362"/>
              <a:gd name="connsiteX2" fmla="*/ 287079 w 850604"/>
              <a:gd name="connsiteY2" fmla="*/ 0 h 5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604" h="510362">
                <a:moveTo>
                  <a:pt x="0" y="510362"/>
                </a:moveTo>
                <a:lnTo>
                  <a:pt x="850604" y="510362"/>
                </a:lnTo>
                <a:lnTo>
                  <a:pt x="287079" y="0"/>
                </a:lnTo>
              </a:path>
            </a:pathLst>
          </a:custGeom>
          <a:noFill/>
          <a:ln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2264" name="Group 52263"/>
          <p:cNvGrpSpPr/>
          <p:nvPr/>
        </p:nvGrpSpPr>
        <p:grpSpPr>
          <a:xfrm>
            <a:off x="6948264" y="1745624"/>
            <a:ext cx="720080" cy="324669"/>
            <a:chOff x="7704348" y="1680166"/>
            <a:chExt cx="720080" cy="324669"/>
          </a:xfrm>
        </p:grpSpPr>
        <p:sp>
          <p:nvSpPr>
            <p:cNvPr id="52260" name="Chord 52259"/>
            <p:cNvSpPr/>
            <p:nvPr/>
          </p:nvSpPr>
          <p:spPr>
            <a:xfrm>
              <a:off x="7704348" y="1680166"/>
              <a:ext cx="288032" cy="324669"/>
            </a:xfrm>
            <a:prstGeom prst="chord">
              <a:avLst>
                <a:gd name="adj1" fmla="val 15560620"/>
                <a:gd name="adj2" fmla="val 591695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2262" name="Straight Connector 52261"/>
            <p:cNvCxnSpPr/>
            <p:nvPr/>
          </p:nvCxnSpPr>
          <p:spPr>
            <a:xfrm>
              <a:off x="7992380" y="1844824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16"/>
          <p:cNvSpPr>
            <a:spLocks noChangeArrowheads="1"/>
          </p:cNvSpPr>
          <p:nvPr/>
        </p:nvSpPr>
        <p:spPr bwMode="auto">
          <a:xfrm>
            <a:off x="4978859" y="1723292"/>
            <a:ext cx="637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tabLst>
                <a:tab pos="228600" algn="l"/>
              </a:tabLst>
            </a:pPr>
            <a:r>
              <a:rPr lang="en-US" sz="1800" dirty="0" smtClean="0">
                <a:latin typeface="+mj-lt"/>
              </a:rPr>
              <a:t>SFG</a:t>
            </a:r>
            <a:endParaRPr lang="en-US" sz="1800" dirty="0">
              <a:latin typeface="+mj-lt"/>
            </a:endParaRPr>
          </a:p>
        </p:txBody>
      </p:sp>
      <p:cxnSp>
        <p:nvCxnSpPr>
          <p:cNvPr id="52266" name="Straight Connector 52265"/>
          <p:cNvCxnSpPr/>
          <p:nvPr/>
        </p:nvCxnSpPr>
        <p:spPr>
          <a:xfrm flipH="1">
            <a:off x="4427984" y="1745624"/>
            <a:ext cx="135895" cy="350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" descr="Entangled_Linear_5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138417"/>
            <a:ext cx="6683619" cy="4830763"/>
          </a:xfrm>
          <a:prstGeom prst="rect">
            <a:avLst/>
          </a:prstGeom>
          <a:noFill/>
        </p:spPr>
      </p:pic>
      <p:sp>
        <p:nvSpPr>
          <p:cNvPr id="98" name="אליפסה 24"/>
          <p:cNvSpPr/>
          <p:nvPr/>
        </p:nvSpPr>
        <p:spPr>
          <a:xfrm>
            <a:off x="1482745" y="2407476"/>
            <a:ext cx="478867" cy="2231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7" name="Content Placeholder 39"/>
          <p:cNvSpPr txBox="1">
            <a:spLocks/>
          </p:cNvSpPr>
          <p:nvPr/>
        </p:nvSpPr>
        <p:spPr>
          <a:xfrm>
            <a:off x="1367644" y="5106711"/>
            <a:ext cx="6984776" cy="7912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lvl="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SLOW !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(SFG efficiency </a:t>
            </a:r>
            <a:r>
              <a:rPr kumimoji="0" lang="en-US" sz="2800" dirty="0" smtClean="0">
                <a:latin typeface="Comic Sans MS" pitchFamily="66" charset="0"/>
              </a:rPr>
              <a:t>10</a:t>
            </a:r>
            <a:r>
              <a:rPr kumimoji="0" lang="en-US" sz="2800" baseline="30000" dirty="0" smtClean="0">
                <a:latin typeface="Comic Sans MS" pitchFamily="66" charset="0"/>
              </a:rPr>
              <a:t>-8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65760" lvl="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209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8" grpId="0" animBg="1"/>
      <p:bldP spid="98" grpId="1" animBg="1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0.2|0.1|0.1|0.1|1|0.1|0.1|1|0.1|0.1|1|0.1|0.1|3|0.1|0.1|0.1|0.4|1.9|0.1|0.1|0.1|55|0.5|0.2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9012</TotalTime>
  <Words>1197</Words>
  <Application>Microsoft Office PowerPoint</Application>
  <PresentationFormat>On-screen Show (4:3)</PresentationFormat>
  <Paragraphs>282</Paragraphs>
  <Slides>33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Calibri</vt:lpstr>
      <vt:lpstr>Cambria Math</vt:lpstr>
      <vt:lpstr>Century Schoolbook</vt:lpstr>
      <vt:lpstr>Comic Sans MS</vt:lpstr>
      <vt:lpstr>Microsoft New Tai Lue</vt:lpstr>
      <vt:lpstr>Miriam</vt:lpstr>
      <vt:lpstr>Segoe Print</vt:lpstr>
      <vt:lpstr>Symbol</vt:lpstr>
      <vt:lpstr>Tahoma</vt:lpstr>
      <vt:lpstr>Times New Roman</vt:lpstr>
      <vt:lpstr>Wingdings</vt:lpstr>
      <vt:lpstr>Office Theme</vt:lpstr>
      <vt:lpstr>Equation</vt:lpstr>
      <vt:lpstr>משוואה</vt:lpstr>
      <vt:lpstr>Ultra-broadband Squeezing as a Resource for Quantum Information</vt:lpstr>
      <vt:lpstr>Outline</vt:lpstr>
      <vt:lpstr>Time-Energy Entangled Photons </vt:lpstr>
      <vt:lpstr>Time-Energy Correlation</vt:lpstr>
      <vt:lpstr>PowerPoint Presentation</vt:lpstr>
      <vt:lpstr>Why ultra-broad photon pairs ?</vt:lpstr>
      <vt:lpstr>Why not?</vt:lpstr>
      <vt:lpstr>Measuring bi-photons - HOM</vt:lpstr>
      <vt:lpstr>Measuring bi-photons - SFG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 linear Mach Zehnder </vt:lpstr>
      <vt:lpstr>PowerPoint Presentation</vt:lpstr>
      <vt:lpstr>Now to FWM…</vt:lpstr>
      <vt:lpstr>The Experiment</vt:lpstr>
      <vt:lpstr>PowerPoint Presentation</vt:lpstr>
      <vt:lpstr>PowerPoint Presentation</vt:lpstr>
      <vt:lpstr>PowerPoint Presentation</vt:lpstr>
      <vt:lpstr>PowerPoint Presentation</vt:lpstr>
      <vt:lpstr>Conclusions (I)</vt:lpstr>
      <vt:lpstr>Conclusions (II)</vt:lpstr>
      <vt:lpstr>Classical model</vt:lpstr>
      <vt:lpstr>Quantum model </vt:lpstr>
      <vt:lpstr>FWM – nearby pump wavelength</vt:lpstr>
      <vt:lpstr>FWM – nearby pump wavelength</vt:lpstr>
      <vt:lpstr>FWM Gain Solution</vt:lpstr>
      <vt:lpstr>Imaginary gain ?</vt:lpstr>
      <vt:lpstr>Theory vs experiment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 Shaping of Mode Locked Oscillations</dc:title>
  <dc:creator>Avi</dc:creator>
  <cp:lastModifiedBy>Avi Peer</cp:lastModifiedBy>
  <cp:revision>421</cp:revision>
  <cp:lastPrinted>1601-01-01T00:00:00Z</cp:lastPrinted>
  <dcterms:created xsi:type="dcterms:W3CDTF">2011-03-08T15:24:05Z</dcterms:created>
  <dcterms:modified xsi:type="dcterms:W3CDTF">2016-05-24T06:33:30Z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TC010178121033</vt:lpwstr>
  </property>
</Properties>
</file>