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handoutMasterIdLst>
    <p:handoutMasterId r:id="rId51"/>
  </p:handoutMasterIdLst>
  <p:sldIdLst>
    <p:sldId id="256" r:id="rId3"/>
    <p:sldId id="440" r:id="rId4"/>
    <p:sldId id="476" r:id="rId5"/>
    <p:sldId id="541" r:id="rId6"/>
    <p:sldId id="466" r:id="rId7"/>
    <p:sldId id="521" r:id="rId8"/>
    <p:sldId id="531" r:id="rId9"/>
    <p:sldId id="536" r:id="rId10"/>
    <p:sldId id="477" r:id="rId11"/>
    <p:sldId id="528" r:id="rId12"/>
    <p:sldId id="526" r:id="rId13"/>
    <p:sldId id="534" r:id="rId14"/>
    <p:sldId id="533" r:id="rId15"/>
    <p:sldId id="507" r:id="rId16"/>
    <p:sldId id="503" r:id="rId17"/>
    <p:sldId id="384" r:id="rId18"/>
    <p:sldId id="511" r:id="rId19"/>
    <p:sldId id="512" r:id="rId20"/>
    <p:sldId id="356" r:id="rId21"/>
    <p:sldId id="488" r:id="rId22"/>
    <p:sldId id="542" r:id="rId23"/>
    <p:sldId id="513" r:id="rId24"/>
    <p:sldId id="539" r:id="rId25"/>
    <p:sldId id="524" r:id="rId26"/>
    <p:sldId id="540" r:id="rId27"/>
    <p:sldId id="537" r:id="rId28"/>
    <p:sldId id="498" r:id="rId29"/>
    <p:sldId id="538" r:id="rId30"/>
    <p:sldId id="481" r:id="rId31"/>
    <p:sldId id="471" r:id="rId32"/>
    <p:sldId id="444" r:id="rId33"/>
    <p:sldId id="529" r:id="rId34"/>
    <p:sldId id="483" r:id="rId35"/>
    <p:sldId id="309" r:id="rId36"/>
    <p:sldId id="527" r:id="rId37"/>
    <p:sldId id="518" r:id="rId38"/>
    <p:sldId id="517" r:id="rId39"/>
    <p:sldId id="508" r:id="rId40"/>
    <p:sldId id="514" r:id="rId41"/>
    <p:sldId id="501" r:id="rId42"/>
    <p:sldId id="505" r:id="rId43"/>
    <p:sldId id="484" r:id="rId44"/>
    <p:sldId id="485" r:id="rId45"/>
    <p:sldId id="487" r:id="rId46"/>
    <p:sldId id="530" r:id="rId47"/>
    <p:sldId id="258" r:id="rId48"/>
    <p:sldId id="50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24" autoAdjust="0"/>
    <p:restoredTop sz="89886" autoAdjust="0"/>
  </p:normalViewPr>
  <p:slideViewPr>
    <p:cSldViewPr>
      <p:cViewPr>
        <p:scale>
          <a:sx n="100" d="100"/>
          <a:sy n="100" d="100"/>
        </p:scale>
        <p:origin x="-194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7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CFC80-84D3-904A-B1EC-A8F1E2250B36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C2C73-9D72-B845-BFA3-A7640FA57554}">
      <dgm:prSet phldrT="[Text]"/>
      <dgm:spPr/>
      <dgm:t>
        <a:bodyPr/>
        <a:lstStyle/>
        <a:p>
          <a:r>
            <a:rPr lang="en-US" dirty="0" smtClean="0"/>
            <a:t>Source </a:t>
          </a:r>
          <a:r>
            <a:rPr lang="en-US" smtClean="0"/>
            <a:t>of problem</a:t>
          </a:r>
          <a:endParaRPr lang="en-US" dirty="0"/>
        </a:p>
      </dgm:t>
    </dgm:pt>
    <dgm:pt modelId="{33E4B89E-F436-5F4D-98F9-EF8518F3D7D2}" type="parTrans" cxnId="{5D449028-8A85-0349-A874-D0F02FABC516}">
      <dgm:prSet/>
      <dgm:spPr/>
      <dgm:t>
        <a:bodyPr/>
        <a:lstStyle/>
        <a:p>
          <a:endParaRPr lang="en-US"/>
        </a:p>
      </dgm:t>
    </dgm:pt>
    <dgm:pt modelId="{DAB5D752-0B2C-FD4A-B584-C34DCAAFEB0C}" type="sibTrans" cxnId="{5D449028-8A85-0349-A874-D0F02FABC516}">
      <dgm:prSet/>
      <dgm:spPr/>
      <dgm:t>
        <a:bodyPr/>
        <a:lstStyle/>
        <a:p>
          <a:endParaRPr lang="en-US"/>
        </a:p>
      </dgm:t>
    </dgm:pt>
    <dgm:pt modelId="{707A747A-C187-0542-A4E8-B5B03CDB3792}">
      <dgm:prSet phldrT="[Text]"/>
      <dgm:spPr/>
      <dgm:t>
        <a:bodyPr/>
        <a:lstStyle/>
        <a:p>
          <a:r>
            <a:rPr lang="en-US" dirty="0" smtClean="0"/>
            <a:t>Contribution from High-Z elements?</a:t>
          </a:r>
          <a:endParaRPr lang="en-US" dirty="0"/>
        </a:p>
      </dgm:t>
    </dgm:pt>
    <dgm:pt modelId="{79E04049-9D2B-D249-9529-907A91998FF9}" type="parTrans" cxnId="{4C76F7B7-5714-F149-B155-5E72990F0291}">
      <dgm:prSet/>
      <dgm:spPr/>
      <dgm:t>
        <a:bodyPr/>
        <a:lstStyle/>
        <a:p>
          <a:endParaRPr lang="en-US"/>
        </a:p>
      </dgm:t>
    </dgm:pt>
    <dgm:pt modelId="{4519A224-513E-6442-96C9-0ACCD525CDAE}" type="sibTrans" cxnId="{4C76F7B7-5714-F149-B155-5E72990F0291}">
      <dgm:prSet/>
      <dgm:spPr/>
      <dgm:t>
        <a:bodyPr/>
        <a:lstStyle/>
        <a:p>
          <a:endParaRPr lang="en-US"/>
        </a:p>
      </dgm:t>
    </dgm:pt>
    <dgm:pt modelId="{14F5835A-F3D9-4B4E-9DC4-53DAFE01EBF8}">
      <dgm:prSet phldrT="[Text]"/>
      <dgm:spPr/>
      <dgm:t>
        <a:bodyPr/>
        <a:lstStyle/>
        <a:p>
          <a:r>
            <a:rPr lang="en-US" dirty="0" smtClean="0"/>
            <a:t>Effect of the Plasma environment?</a:t>
          </a:r>
          <a:endParaRPr lang="en-US" dirty="0"/>
        </a:p>
      </dgm:t>
    </dgm:pt>
    <dgm:pt modelId="{D5A4E902-F6B4-E945-A602-1451D9C2C72F}" type="parTrans" cxnId="{A4D71DFD-0835-3A43-BB0D-FF0CF84B12B3}">
      <dgm:prSet/>
      <dgm:spPr/>
      <dgm:t>
        <a:bodyPr/>
        <a:lstStyle/>
        <a:p>
          <a:endParaRPr lang="en-US"/>
        </a:p>
      </dgm:t>
    </dgm:pt>
    <dgm:pt modelId="{FE1FC009-DD94-C442-9853-7A2497C77014}" type="sibTrans" cxnId="{A4D71DFD-0835-3A43-BB0D-FF0CF84B12B3}">
      <dgm:prSet/>
      <dgm:spPr/>
      <dgm:t>
        <a:bodyPr/>
        <a:lstStyle/>
        <a:p>
          <a:endParaRPr lang="en-US"/>
        </a:p>
      </dgm:t>
    </dgm:pt>
    <dgm:pt modelId="{20EB83C1-4330-F24B-B1CC-CCCE575C83D7}">
      <dgm:prSet phldrT="[Text]"/>
      <dgm:spPr/>
      <dgm:t>
        <a:bodyPr/>
        <a:lstStyle/>
        <a:p>
          <a:r>
            <a:rPr lang="en-US" dirty="0" err="1" smtClean="0"/>
            <a:t>Coarsed</a:t>
          </a:r>
          <a:r>
            <a:rPr lang="en-US" dirty="0" smtClean="0"/>
            <a:t> Grained Atomic calculation (STA procedure)?</a:t>
          </a:r>
          <a:endParaRPr lang="en-US" dirty="0"/>
        </a:p>
      </dgm:t>
    </dgm:pt>
    <dgm:pt modelId="{89D59CEB-D9C3-964E-8351-630D657651EA}" type="parTrans" cxnId="{45F925A4-42DA-5A41-901C-ABECCDB215A5}">
      <dgm:prSet/>
      <dgm:spPr/>
      <dgm:t>
        <a:bodyPr/>
        <a:lstStyle/>
        <a:p>
          <a:endParaRPr lang="en-US"/>
        </a:p>
      </dgm:t>
    </dgm:pt>
    <dgm:pt modelId="{DAA18ED7-84FE-614E-A77D-EB140095C45A}" type="sibTrans" cxnId="{45F925A4-42DA-5A41-901C-ABECCDB215A5}">
      <dgm:prSet/>
      <dgm:spPr/>
      <dgm:t>
        <a:bodyPr/>
        <a:lstStyle/>
        <a:p>
          <a:endParaRPr lang="en-US"/>
        </a:p>
      </dgm:t>
    </dgm:pt>
    <dgm:pt modelId="{DE4FC007-3D21-2B46-A44A-D182B08448B9}" type="pres">
      <dgm:prSet presAssocID="{E63CFC80-84D3-904A-B1EC-A8F1E2250B3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FF1FFB-A89F-4A43-B408-03F38B5DB8C7}" type="pres">
      <dgm:prSet presAssocID="{3A9C2C73-9D72-B845-BFA3-A7640FA57554}" presName="centerShape" presStyleLbl="node0" presStyleIdx="0" presStyleCnt="1"/>
      <dgm:spPr/>
      <dgm:t>
        <a:bodyPr/>
        <a:lstStyle/>
        <a:p>
          <a:endParaRPr lang="en-US"/>
        </a:p>
      </dgm:t>
    </dgm:pt>
    <dgm:pt modelId="{CCDCC1BF-C7AE-1F49-A7EC-89742D8E924C}" type="pres">
      <dgm:prSet presAssocID="{79E04049-9D2B-D249-9529-907A91998FF9}" presName="parTrans" presStyleLbl="bgSibTrans2D1" presStyleIdx="0" presStyleCnt="3" custAng="17060484" custFlipHor="1" custScaleX="48200" custLinFactNeighborX="24470" custLinFactNeighborY="79446"/>
      <dgm:spPr/>
      <dgm:t>
        <a:bodyPr/>
        <a:lstStyle/>
        <a:p>
          <a:endParaRPr lang="en-US"/>
        </a:p>
      </dgm:t>
    </dgm:pt>
    <dgm:pt modelId="{298F5D64-ECD8-C741-8661-F74EE0F20F87}" type="pres">
      <dgm:prSet presAssocID="{707A747A-C187-0542-A4E8-B5B03CDB3792}" presName="node" presStyleLbl="node1" presStyleIdx="0" presStyleCnt="3" custRadScaleRad="120479" custRadScaleInc="2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D0B1B-F037-2144-B474-E0FA11A54B61}" type="pres">
      <dgm:prSet presAssocID="{D5A4E902-F6B4-E945-A602-1451D9C2C72F}" presName="parTrans" presStyleLbl="bgSibTrans2D1" presStyleIdx="1" presStyleCnt="3" custAng="10800000" custFlipHor="1" custScaleX="59134" custLinFactNeighborX="-380" custLinFactNeighborY="73463"/>
      <dgm:spPr/>
      <dgm:t>
        <a:bodyPr/>
        <a:lstStyle/>
        <a:p>
          <a:endParaRPr lang="en-US"/>
        </a:p>
      </dgm:t>
    </dgm:pt>
    <dgm:pt modelId="{D02D2AC6-C1E1-C14E-865B-59EBB427965D}" type="pres">
      <dgm:prSet presAssocID="{14F5835A-F3D9-4B4E-9DC4-53DAFE01EB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8FF82-56AA-CA40-996B-C631475D5512}" type="pres">
      <dgm:prSet presAssocID="{89D59CEB-D9C3-964E-8351-630D657651EA}" presName="parTrans" presStyleLbl="bgSibTrans2D1" presStyleIdx="2" presStyleCnt="3" custAng="10621338" custScaleX="41058" custScaleY="101978" custLinFactNeighborX="-30687" custLinFactNeighborY="74232"/>
      <dgm:spPr/>
      <dgm:t>
        <a:bodyPr/>
        <a:lstStyle/>
        <a:p>
          <a:endParaRPr lang="en-US"/>
        </a:p>
      </dgm:t>
    </dgm:pt>
    <dgm:pt modelId="{9D8A8B13-F804-6049-AF90-B9D228FDDF46}" type="pres">
      <dgm:prSet presAssocID="{20EB83C1-4330-F24B-B1CC-CCCE575C83D7}" presName="node" presStyleLbl="node1" presStyleIdx="2" presStyleCnt="3" custScaleX="136733" custRadScaleRad="129172" custRadScaleInc="8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D71DFD-0835-3A43-BB0D-FF0CF84B12B3}" srcId="{3A9C2C73-9D72-B845-BFA3-A7640FA57554}" destId="{14F5835A-F3D9-4B4E-9DC4-53DAFE01EBF8}" srcOrd="1" destOrd="0" parTransId="{D5A4E902-F6B4-E945-A602-1451D9C2C72F}" sibTransId="{FE1FC009-DD94-C442-9853-7A2497C77014}"/>
    <dgm:cxn modelId="{46F9E6F0-25D4-B741-99E7-B65AEACC4A60}" type="presOf" srcId="{3A9C2C73-9D72-B845-BFA3-A7640FA57554}" destId="{2CFF1FFB-A89F-4A43-B408-03F38B5DB8C7}" srcOrd="0" destOrd="0" presId="urn:microsoft.com/office/officeart/2005/8/layout/radial4"/>
    <dgm:cxn modelId="{B7DD0B32-99B5-A847-BC43-1FB6F6976687}" type="presOf" srcId="{D5A4E902-F6B4-E945-A602-1451D9C2C72F}" destId="{7C8D0B1B-F037-2144-B474-E0FA11A54B61}" srcOrd="0" destOrd="0" presId="urn:microsoft.com/office/officeart/2005/8/layout/radial4"/>
    <dgm:cxn modelId="{20D8606D-6300-8C4A-9D25-D37026337FFC}" type="presOf" srcId="{79E04049-9D2B-D249-9529-907A91998FF9}" destId="{CCDCC1BF-C7AE-1F49-A7EC-89742D8E924C}" srcOrd="0" destOrd="0" presId="urn:microsoft.com/office/officeart/2005/8/layout/radial4"/>
    <dgm:cxn modelId="{FEA85476-6D59-C94D-A3C6-9C395893B475}" type="presOf" srcId="{E63CFC80-84D3-904A-B1EC-A8F1E2250B36}" destId="{DE4FC007-3D21-2B46-A44A-D182B08448B9}" srcOrd="0" destOrd="0" presId="urn:microsoft.com/office/officeart/2005/8/layout/radial4"/>
    <dgm:cxn modelId="{5D449028-8A85-0349-A874-D0F02FABC516}" srcId="{E63CFC80-84D3-904A-B1EC-A8F1E2250B36}" destId="{3A9C2C73-9D72-B845-BFA3-A7640FA57554}" srcOrd="0" destOrd="0" parTransId="{33E4B89E-F436-5F4D-98F9-EF8518F3D7D2}" sibTransId="{DAB5D752-0B2C-FD4A-B584-C34DCAAFEB0C}"/>
    <dgm:cxn modelId="{A1C0744C-486B-3642-ACC6-0CD620C7C82D}" type="presOf" srcId="{707A747A-C187-0542-A4E8-B5B03CDB3792}" destId="{298F5D64-ECD8-C741-8661-F74EE0F20F87}" srcOrd="0" destOrd="0" presId="urn:microsoft.com/office/officeart/2005/8/layout/radial4"/>
    <dgm:cxn modelId="{4E03CA27-B8E2-FB40-A283-F4FFEFDFEABE}" type="presOf" srcId="{20EB83C1-4330-F24B-B1CC-CCCE575C83D7}" destId="{9D8A8B13-F804-6049-AF90-B9D228FDDF46}" srcOrd="0" destOrd="0" presId="urn:microsoft.com/office/officeart/2005/8/layout/radial4"/>
    <dgm:cxn modelId="{84C27F9F-3DB9-C443-A6ED-5678F8EC2166}" type="presOf" srcId="{89D59CEB-D9C3-964E-8351-630D657651EA}" destId="{0FB8FF82-56AA-CA40-996B-C631475D5512}" srcOrd="0" destOrd="0" presId="urn:microsoft.com/office/officeart/2005/8/layout/radial4"/>
    <dgm:cxn modelId="{45F925A4-42DA-5A41-901C-ABECCDB215A5}" srcId="{3A9C2C73-9D72-B845-BFA3-A7640FA57554}" destId="{20EB83C1-4330-F24B-B1CC-CCCE575C83D7}" srcOrd="2" destOrd="0" parTransId="{89D59CEB-D9C3-964E-8351-630D657651EA}" sibTransId="{DAA18ED7-84FE-614E-A77D-EB140095C45A}"/>
    <dgm:cxn modelId="{4C76F7B7-5714-F149-B155-5E72990F0291}" srcId="{3A9C2C73-9D72-B845-BFA3-A7640FA57554}" destId="{707A747A-C187-0542-A4E8-B5B03CDB3792}" srcOrd="0" destOrd="0" parTransId="{79E04049-9D2B-D249-9529-907A91998FF9}" sibTransId="{4519A224-513E-6442-96C9-0ACCD525CDAE}"/>
    <dgm:cxn modelId="{78276A11-A4E3-D848-ABDD-F120C3664BF4}" type="presOf" srcId="{14F5835A-F3D9-4B4E-9DC4-53DAFE01EBF8}" destId="{D02D2AC6-C1E1-C14E-865B-59EBB427965D}" srcOrd="0" destOrd="0" presId="urn:microsoft.com/office/officeart/2005/8/layout/radial4"/>
    <dgm:cxn modelId="{701CE8CE-56A0-3F47-AE96-232B9E377DDD}" type="presParOf" srcId="{DE4FC007-3D21-2B46-A44A-D182B08448B9}" destId="{2CFF1FFB-A89F-4A43-B408-03F38B5DB8C7}" srcOrd="0" destOrd="0" presId="urn:microsoft.com/office/officeart/2005/8/layout/radial4"/>
    <dgm:cxn modelId="{15D9C229-E1A4-5B43-9B39-FA8F9BFD4C11}" type="presParOf" srcId="{DE4FC007-3D21-2B46-A44A-D182B08448B9}" destId="{CCDCC1BF-C7AE-1F49-A7EC-89742D8E924C}" srcOrd="1" destOrd="0" presId="urn:microsoft.com/office/officeart/2005/8/layout/radial4"/>
    <dgm:cxn modelId="{29370C4E-B0F2-0246-B7D1-6BB02C42C0A6}" type="presParOf" srcId="{DE4FC007-3D21-2B46-A44A-D182B08448B9}" destId="{298F5D64-ECD8-C741-8661-F74EE0F20F87}" srcOrd="2" destOrd="0" presId="urn:microsoft.com/office/officeart/2005/8/layout/radial4"/>
    <dgm:cxn modelId="{5C0CA06F-F5E8-5B49-A969-CC3662820E57}" type="presParOf" srcId="{DE4FC007-3D21-2B46-A44A-D182B08448B9}" destId="{7C8D0B1B-F037-2144-B474-E0FA11A54B61}" srcOrd="3" destOrd="0" presId="urn:microsoft.com/office/officeart/2005/8/layout/radial4"/>
    <dgm:cxn modelId="{337B1BAD-1E4F-4F4E-9D34-B8AD9CC0E8C9}" type="presParOf" srcId="{DE4FC007-3D21-2B46-A44A-D182B08448B9}" destId="{D02D2AC6-C1E1-C14E-865B-59EBB427965D}" srcOrd="4" destOrd="0" presId="urn:microsoft.com/office/officeart/2005/8/layout/radial4"/>
    <dgm:cxn modelId="{C4DD9667-8733-0E4B-9B37-E8A433638721}" type="presParOf" srcId="{DE4FC007-3D21-2B46-A44A-D182B08448B9}" destId="{0FB8FF82-56AA-CA40-996B-C631475D5512}" srcOrd="5" destOrd="0" presId="urn:microsoft.com/office/officeart/2005/8/layout/radial4"/>
    <dgm:cxn modelId="{F1E50203-1180-C444-A670-0E8383889173}" type="presParOf" srcId="{DE4FC007-3D21-2B46-A44A-D182B08448B9}" destId="{9D8A8B13-F804-6049-AF90-B9D228FDDF4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3CFC80-84D3-904A-B1EC-A8F1E2250B36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C2C73-9D72-B845-BFA3-A7640FA57554}">
      <dgm:prSet phldrT="[Text]"/>
      <dgm:spPr/>
      <dgm:t>
        <a:bodyPr/>
        <a:lstStyle/>
        <a:p>
          <a:r>
            <a:rPr lang="en-US" dirty="0" smtClean="0"/>
            <a:t>Source </a:t>
          </a:r>
          <a:r>
            <a:rPr lang="en-US" smtClean="0"/>
            <a:t>of problem</a:t>
          </a:r>
          <a:endParaRPr lang="en-US" dirty="0"/>
        </a:p>
      </dgm:t>
    </dgm:pt>
    <dgm:pt modelId="{33E4B89E-F436-5F4D-98F9-EF8518F3D7D2}" type="parTrans" cxnId="{5D449028-8A85-0349-A874-D0F02FABC516}">
      <dgm:prSet/>
      <dgm:spPr/>
      <dgm:t>
        <a:bodyPr/>
        <a:lstStyle/>
        <a:p>
          <a:endParaRPr lang="en-US"/>
        </a:p>
      </dgm:t>
    </dgm:pt>
    <dgm:pt modelId="{DAB5D752-0B2C-FD4A-B584-C34DCAAFEB0C}" type="sibTrans" cxnId="{5D449028-8A85-0349-A874-D0F02FABC516}">
      <dgm:prSet/>
      <dgm:spPr/>
      <dgm:t>
        <a:bodyPr/>
        <a:lstStyle/>
        <a:p>
          <a:endParaRPr lang="en-US"/>
        </a:p>
      </dgm:t>
    </dgm:pt>
    <dgm:pt modelId="{707A747A-C187-0542-A4E8-B5B03CDB3792}">
      <dgm:prSet phldrT="[Text]"/>
      <dgm:spPr/>
      <dgm:t>
        <a:bodyPr/>
        <a:lstStyle/>
        <a:p>
          <a:r>
            <a:rPr lang="en-US" dirty="0" smtClean="0"/>
            <a:t>Contribution from High-Z elements?</a:t>
          </a:r>
          <a:endParaRPr lang="en-US" dirty="0"/>
        </a:p>
      </dgm:t>
    </dgm:pt>
    <dgm:pt modelId="{79E04049-9D2B-D249-9529-907A91998FF9}" type="parTrans" cxnId="{4C76F7B7-5714-F149-B155-5E72990F0291}">
      <dgm:prSet/>
      <dgm:spPr/>
      <dgm:t>
        <a:bodyPr/>
        <a:lstStyle/>
        <a:p>
          <a:endParaRPr lang="en-US"/>
        </a:p>
      </dgm:t>
    </dgm:pt>
    <dgm:pt modelId="{4519A224-513E-6442-96C9-0ACCD525CDAE}" type="sibTrans" cxnId="{4C76F7B7-5714-F149-B155-5E72990F0291}">
      <dgm:prSet/>
      <dgm:spPr/>
      <dgm:t>
        <a:bodyPr/>
        <a:lstStyle/>
        <a:p>
          <a:endParaRPr lang="en-US"/>
        </a:p>
      </dgm:t>
    </dgm:pt>
    <dgm:pt modelId="{14F5835A-F3D9-4B4E-9DC4-53DAFE01EBF8}">
      <dgm:prSet phldrT="[Text]"/>
      <dgm:spPr/>
      <dgm:t>
        <a:bodyPr/>
        <a:lstStyle/>
        <a:p>
          <a:r>
            <a:rPr lang="en-US" dirty="0" smtClean="0"/>
            <a:t>Effect of the Plasma environment?</a:t>
          </a:r>
          <a:endParaRPr lang="en-US" dirty="0"/>
        </a:p>
      </dgm:t>
    </dgm:pt>
    <dgm:pt modelId="{D5A4E902-F6B4-E945-A602-1451D9C2C72F}" type="parTrans" cxnId="{A4D71DFD-0835-3A43-BB0D-FF0CF84B12B3}">
      <dgm:prSet/>
      <dgm:spPr/>
      <dgm:t>
        <a:bodyPr/>
        <a:lstStyle/>
        <a:p>
          <a:endParaRPr lang="en-US"/>
        </a:p>
      </dgm:t>
    </dgm:pt>
    <dgm:pt modelId="{FE1FC009-DD94-C442-9853-7A2497C77014}" type="sibTrans" cxnId="{A4D71DFD-0835-3A43-BB0D-FF0CF84B12B3}">
      <dgm:prSet/>
      <dgm:spPr/>
      <dgm:t>
        <a:bodyPr/>
        <a:lstStyle/>
        <a:p>
          <a:endParaRPr lang="en-US"/>
        </a:p>
      </dgm:t>
    </dgm:pt>
    <dgm:pt modelId="{20EB83C1-4330-F24B-B1CC-CCCE575C83D7}">
      <dgm:prSet phldrT="[Text]"/>
      <dgm:spPr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US" dirty="0" err="1" smtClean="0"/>
            <a:t>Coarsed</a:t>
          </a:r>
          <a:r>
            <a:rPr lang="en-US" dirty="0" smtClean="0"/>
            <a:t> Grained Atomic calculation (STA procedure)?</a:t>
          </a:r>
          <a:endParaRPr lang="en-US" dirty="0"/>
        </a:p>
      </dgm:t>
    </dgm:pt>
    <dgm:pt modelId="{89D59CEB-D9C3-964E-8351-630D657651EA}" type="parTrans" cxnId="{45F925A4-42DA-5A41-901C-ABECCDB215A5}">
      <dgm:prSet/>
      <dgm:spPr/>
      <dgm:t>
        <a:bodyPr/>
        <a:lstStyle/>
        <a:p>
          <a:endParaRPr lang="en-US"/>
        </a:p>
      </dgm:t>
    </dgm:pt>
    <dgm:pt modelId="{DAA18ED7-84FE-614E-A77D-EB140095C45A}" type="sibTrans" cxnId="{45F925A4-42DA-5A41-901C-ABECCDB215A5}">
      <dgm:prSet/>
      <dgm:spPr/>
      <dgm:t>
        <a:bodyPr/>
        <a:lstStyle/>
        <a:p>
          <a:endParaRPr lang="en-US"/>
        </a:p>
      </dgm:t>
    </dgm:pt>
    <dgm:pt modelId="{DE4FC007-3D21-2B46-A44A-D182B08448B9}" type="pres">
      <dgm:prSet presAssocID="{E63CFC80-84D3-904A-B1EC-A8F1E2250B3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FF1FFB-A89F-4A43-B408-03F38B5DB8C7}" type="pres">
      <dgm:prSet presAssocID="{3A9C2C73-9D72-B845-BFA3-A7640FA57554}" presName="centerShape" presStyleLbl="node0" presStyleIdx="0" presStyleCnt="1"/>
      <dgm:spPr/>
      <dgm:t>
        <a:bodyPr/>
        <a:lstStyle/>
        <a:p>
          <a:endParaRPr lang="en-US"/>
        </a:p>
      </dgm:t>
    </dgm:pt>
    <dgm:pt modelId="{CCDCC1BF-C7AE-1F49-A7EC-89742D8E924C}" type="pres">
      <dgm:prSet presAssocID="{79E04049-9D2B-D249-9529-907A91998FF9}" presName="parTrans" presStyleLbl="bgSibTrans2D1" presStyleIdx="0" presStyleCnt="3" custAng="17060484" custFlipHor="1" custScaleX="48200" custLinFactNeighborX="24470" custLinFactNeighborY="79446"/>
      <dgm:spPr/>
      <dgm:t>
        <a:bodyPr/>
        <a:lstStyle/>
        <a:p>
          <a:endParaRPr lang="en-US"/>
        </a:p>
      </dgm:t>
    </dgm:pt>
    <dgm:pt modelId="{298F5D64-ECD8-C741-8661-F74EE0F20F87}" type="pres">
      <dgm:prSet presAssocID="{707A747A-C187-0542-A4E8-B5B03CDB3792}" presName="node" presStyleLbl="node1" presStyleIdx="0" presStyleCnt="3" custRadScaleRad="120479" custRadScaleInc="2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D0B1B-F037-2144-B474-E0FA11A54B61}" type="pres">
      <dgm:prSet presAssocID="{D5A4E902-F6B4-E945-A602-1451D9C2C72F}" presName="parTrans" presStyleLbl="bgSibTrans2D1" presStyleIdx="1" presStyleCnt="3" custAng="10800000" custFlipHor="1" custScaleX="59134" custLinFactNeighborX="-380" custLinFactNeighborY="73463"/>
      <dgm:spPr/>
      <dgm:t>
        <a:bodyPr/>
        <a:lstStyle/>
        <a:p>
          <a:endParaRPr lang="en-US"/>
        </a:p>
      </dgm:t>
    </dgm:pt>
    <dgm:pt modelId="{D02D2AC6-C1E1-C14E-865B-59EBB427965D}" type="pres">
      <dgm:prSet presAssocID="{14F5835A-F3D9-4B4E-9DC4-53DAFE01EB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8FF82-56AA-CA40-996B-C631475D5512}" type="pres">
      <dgm:prSet presAssocID="{89D59CEB-D9C3-964E-8351-630D657651EA}" presName="parTrans" presStyleLbl="bgSibTrans2D1" presStyleIdx="2" presStyleCnt="3" custAng="10621338" custScaleX="41058" custScaleY="101978" custLinFactNeighborX="-30687" custLinFactNeighborY="74232"/>
      <dgm:spPr/>
      <dgm:t>
        <a:bodyPr/>
        <a:lstStyle/>
        <a:p>
          <a:endParaRPr lang="en-US"/>
        </a:p>
      </dgm:t>
    </dgm:pt>
    <dgm:pt modelId="{9D8A8B13-F804-6049-AF90-B9D228FDDF46}" type="pres">
      <dgm:prSet presAssocID="{20EB83C1-4330-F24B-B1CC-CCCE575C83D7}" presName="node" presStyleLbl="node1" presStyleIdx="2" presStyleCnt="3" custScaleX="136733" custRadScaleRad="129172" custRadScaleInc="8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D71DFD-0835-3A43-BB0D-FF0CF84B12B3}" srcId="{3A9C2C73-9D72-B845-BFA3-A7640FA57554}" destId="{14F5835A-F3D9-4B4E-9DC4-53DAFE01EBF8}" srcOrd="1" destOrd="0" parTransId="{D5A4E902-F6B4-E945-A602-1451D9C2C72F}" sibTransId="{FE1FC009-DD94-C442-9853-7A2497C77014}"/>
    <dgm:cxn modelId="{9D08E910-6A9A-4A0C-BF9D-B0BBF300AD2F}" type="presOf" srcId="{E63CFC80-84D3-904A-B1EC-A8F1E2250B36}" destId="{DE4FC007-3D21-2B46-A44A-D182B08448B9}" srcOrd="0" destOrd="0" presId="urn:microsoft.com/office/officeart/2005/8/layout/radial4"/>
    <dgm:cxn modelId="{66E6001D-C3A3-43B8-A2A7-BBF6E323E24B}" type="presOf" srcId="{D5A4E902-F6B4-E945-A602-1451D9C2C72F}" destId="{7C8D0B1B-F037-2144-B474-E0FA11A54B61}" srcOrd="0" destOrd="0" presId="urn:microsoft.com/office/officeart/2005/8/layout/radial4"/>
    <dgm:cxn modelId="{7F555700-1EAE-4506-91AB-2EF8BDC16B5D}" type="presOf" srcId="{79E04049-9D2B-D249-9529-907A91998FF9}" destId="{CCDCC1BF-C7AE-1F49-A7EC-89742D8E924C}" srcOrd="0" destOrd="0" presId="urn:microsoft.com/office/officeart/2005/8/layout/radial4"/>
    <dgm:cxn modelId="{5D449028-8A85-0349-A874-D0F02FABC516}" srcId="{E63CFC80-84D3-904A-B1EC-A8F1E2250B36}" destId="{3A9C2C73-9D72-B845-BFA3-A7640FA57554}" srcOrd="0" destOrd="0" parTransId="{33E4B89E-F436-5F4D-98F9-EF8518F3D7D2}" sibTransId="{DAB5D752-0B2C-FD4A-B584-C34DCAAFEB0C}"/>
    <dgm:cxn modelId="{45F925A4-42DA-5A41-901C-ABECCDB215A5}" srcId="{3A9C2C73-9D72-B845-BFA3-A7640FA57554}" destId="{20EB83C1-4330-F24B-B1CC-CCCE575C83D7}" srcOrd="2" destOrd="0" parTransId="{89D59CEB-D9C3-964E-8351-630D657651EA}" sibTransId="{DAA18ED7-84FE-614E-A77D-EB140095C45A}"/>
    <dgm:cxn modelId="{8F8423E9-E77F-4DE0-820D-E2BE1B0EC38F}" type="presOf" srcId="{20EB83C1-4330-F24B-B1CC-CCCE575C83D7}" destId="{9D8A8B13-F804-6049-AF90-B9D228FDDF46}" srcOrd="0" destOrd="0" presId="urn:microsoft.com/office/officeart/2005/8/layout/radial4"/>
    <dgm:cxn modelId="{4C76F7B7-5714-F149-B155-5E72990F0291}" srcId="{3A9C2C73-9D72-B845-BFA3-A7640FA57554}" destId="{707A747A-C187-0542-A4E8-B5B03CDB3792}" srcOrd="0" destOrd="0" parTransId="{79E04049-9D2B-D249-9529-907A91998FF9}" sibTransId="{4519A224-513E-6442-96C9-0ACCD525CDAE}"/>
    <dgm:cxn modelId="{A05FEF24-003C-4284-8E46-203C02059170}" type="presOf" srcId="{707A747A-C187-0542-A4E8-B5B03CDB3792}" destId="{298F5D64-ECD8-C741-8661-F74EE0F20F87}" srcOrd="0" destOrd="0" presId="urn:microsoft.com/office/officeart/2005/8/layout/radial4"/>
    <dgm:cxn modelId="{B85A0A05-F053-482B-A042-837DA1517796}" type="presOf" srcId="{3A9C2C73-9D72-B845-BFA3-A7640FA57554}" destId="{2CFF1FFB-A89F-4A43-B408-03F38B5DB8C7}" srcOrd="0" destOrd="0" presId="urn:microsoft.com/office/officeart/2005/8/layout/radial4"/>
    <dgm:cxn modelId="{811EEE5A-F2D3-4A37-9CB8-E7082609A52E}" type="presOf" srcId="{14F5835A-F3D9-4B4E-9DC4-53DAFE01EBF8}" destId="{D02D2AC6-C1E1-C14E-865B-59EBB427965D}" srcOrd="0" destOrd="0" presId="urn:microsoft.com/office/officeart/2005/8/layout/radial4"/>
    <dgm:cxn modelId="{8655D579-A7CA-4C05-A9C1-6E80DE380D28}" type="presOf" srcId="{89D59CEB-D9C3-964E-8351-630D657651EA}" destId="{0FB8FF82-56AA-CA40-996B-C631475D5512}" srcOrd="0" destOrd="0" presId="urn:microsoft.com/office/officeart/2005/8/layout/radial4"/>
    <dgm:cxn modelId="{6367C1B0-E643-4BD1-A680-50C02F50BB6E}" type="presParOf" srcId="{DE4FC007-3D21-2B46-A44A-D182B08448B9}" destId="{2CFF1FFB-A89F-4A43-B408-03F38B5DB8C7}" srcOrd="0" destOrd="0" presId="urn:microsoft.com/office/officeart/2005/8/layout/radial4"/>
    <dgm:cxn modelId="{3C5C8E3C-FCC3-4EE4-B242-8CFDC03EC38E}" type="presParOf" srcId="{DE4FC007-3D21-2B46-A44A-D182B08448B9}" destId="{CCDCC1BF-C7AE-1F49-A7EC-89742D8E924C}" srcOrd="1" destOrd="0" presId="urn:microsoft.com/office/officeart/2005/8/layout/radial4"/>
    <dgm:cxn modelId="{CC98812B-4BBD-4C8B-B7D3-1BD0872722BB}" type="presParOf" srcId="{DE4FC007-3D21-2B46-A44A-D182B08448B9}" destId="{298F5D64-ECD8-C741-8661-F74EE0F20F87}" srcOrd="2" destOrd="0" presId="urn:microsoft.com/office/officeart/2005/8/layout/radial4"/>
    <dgm:cxn modelId="{B7638827-FB53-49B1-AAE7-743FD10D533A}" type="presParOf" srcId="{DE4FC007-3D21-2B46-A44A-D182B08448B9}" destId="{7C8D0B1B-F037-2144-B474-E0FA11A54B61}" srcOrd="3" destOrd="0" presId="urn:microsoft.com/office/officeart/2005/8/layout/radial4"/>
    <dgm:cxn modelId="{429ED76A-271A-4C30-ACC8-FF520C1C9768}" type="presParOf" srcId="{DE4FC007-3D21-2B46-A44A-D182B08448B9}" destId="{D02D2AC6-C1E1-C14E-865B-59EBB427965D}" srcOrd="4" destOrd="0" presId="urn:microsoft.com/office/officeart/2005/8/layout/radial4"/>
    <dgm:cxn modelId="{63B76685-7B96-40A6-A8B6-97CD5A56F41C}" type="presParOf" srcId="{DE4FC007-3D21-2B46-A44A-D182B08448B9}" destId="{0FB8FF82-56AA-CA40-996B-C631475D5512}" srcOrd="5" destOrd="0" presId="urn:microsoft.com/office/officeart/2005/8/layout/radial4"/>
    <dgm:cxn modelId="{93A3624C-F6D5-4BAB-AF1C-2D6401CABF60}" type="presParOf" srcId="{DE4FC007-3D21-2B46-A44A-D182B08448B9}" destId="{9D8A8B13-F804-6049-AF90-B9D228FDDF4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3CFC80-84D3-904A-B1EC-A8F1E2250B36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C2C73-9D72-B845-BFA3-A7640FA57554}">
      <dgm:prSet phldrT="[Text]"/>
      <dgm:spPr/>
      <dgm:t>
        <a:bodyPr/>
        <a:lstStyle/>
        <a:p>
          <a:r>
            <a:rPr lang="en-US" dirty="0" smtClean="0"/>
            <a:t>Source of problem</a:t>
          </a:r>
          <a:endParaRPr lang="en-US" dirty="0"/>
        </a:p>
      </dgm:t>
    </dgm:pt>
    <dgm:pt modelId="{33E4B89E-F436-5F4D-98F9-EF8518F3D7D2}" type="parTrans" cxnId="{5D449028-8A85-0349-A874-D0F02FABC516}">
      <dgm:prSet/>
      <dgm:spPr/>
      <dgm:t>
        <a:bodyPr/>
        <a:lstStyle/>
        <a:p>
          <a:endParaRPr lang="en-US"/>
        </a:p>
      </dgm:t>
    </dgm:pt>
    <dgm:pt modelId="{DAB5D752-0B2C-FD4A-B584-C34DCAAFEB0C}" type="sibTrans" cxnId="{5D449028-8A85-0349-A874-D0F02FABC516}">
      <dgm:prSet/>
      <dgm:spPr/>
      <dgm:t>
        <a:bodyPr/>
        <a:lstStyle/>
        <a:p>
          <a:endParaRPr lang="en-US"/>
        </a:p>
      </dgm:t>
    </dgm:pt>
    <dgm:pt modelId="{707A747A-C187-0542-A4E8-B5B03CDB3792}">
      <dgm:prSet phldrT="[Text]"/>
      <dgm:spPr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US" dirty="0" smtClean="0"/>
            <a:t>Contribution from High-Z elements?</a:t>
          </a:r>
          <a:endParaRPr lang="en-US" dirty="0"/>
        </a:p>
      </dgm:t>
    </dgm:pt>
    <dgm:pt modelId="{79E04049-9D2B-D249-9529-907A91998FF9}" type="parTrans" cxnId="{4C76F7B7-5714-F149-B155-5E72990F0291}">
      <dgm:prSet/>
      <dgm:spPr/>
      <dgm:t>
        <a:bodyPr/>
        <a:lstStyle/>
        <a:p>
          <a:endParaRPr lang="en-US"/>
        </a:p>
      </dgm:t>
    </dgm:pt>
    <dgm:pt modelId="{4519A224-513E-6442-96C9-0ACCD525CDAE}" type="sibTrans" cxnId="{4C76F7B7-5714-F149-B155-5E72990F0291}">
      <dgm:prSet/>
      <dgm:spPr/>
      <dgm:t>
        <a:bodyPr/>
        <a:lstStyle/>
        <a:p>
          <a:endParaRPr lang="en-US"/>
        </a:p>
      </dgm:t>
    </dgm:pt>
    <dgm:pt modelId="{14F5835A-F3D9-4B4E-9DC4-53DAFE01EBF8}">
      <dgm:prSet phldrT="[Text]"/>
      <dgm:spPr/>
      <dgm:t>
        <a:bodyPr/>
        <a:lstStyle/>
        <a:p>
          <a:r>
            <a:rPr lang="en-US" dirty="0" smtClean="0"/>
            <a:t>Effect of the Plasma environment?</a:t>
          </a:r>
          <a:endParaRPr lang="en-US" dirty="0"/>
        </a:p>
      </dgm:t>
    </dgm:pt>
    <dgm:pt modelId="{D5A4E902-F6B4-E945-A602-1451D9C2C72F}" type="parTrans" cxnId="{A4D71DFD-0835-3A43-BB0D-FF0CF84B12B3}">
      <dgm:prSet/>
      <dgm:spPr/>
      <dgm:t>
        <a:bodyPr/>
        <a:lstStyle/>
        <a:p>
          <a:endParaRPr lang="en-US"/>
        </a:p>
      </dgm:t>
    </dgm:pt>
    <dgm:pt modelId="{FE1FC009-DD94-C442-9853-7A2497C77014}" type="sibTrans" cxnId="{A4D71DFD-0835-3A43-BB0D-FF0CF84B12B3}">
      <dgm:prSet/>
      <dgm:spPr/>
      <dgm:t>
        <a:bodyPr/>
        <a:lstStyle/>
        <a:p>
          <a:endParaRPr lang="en-US"/>
        </a:p>
      </dgm:t>
    </dgm:pt>
    <dgm:pt modelId="{20EB83C1-4330-F24B-B1CC-CCCE575C83D7}">
      <dgm:prSet phldrT="[Text]"/>
      <dgm:spPr/>
      <dgm:t>
        <a:bodyPr/>
        <a:lstStyle/>
        <a:p>
          <a:r>
            <a:rPr lang="en-US" dirty="0" err="1" smtClean="0"/>
            <a:t>Coarsed</a:t>
          </a:r>
          <a:r>
            <a:rPr lang="en-US" dirty="0" smtClean="0"/>
            <a:t> Grained Atomic calculation (STA procedure)?</a:t>
          </a:r>
          <a:endParaRPr lang="en-US" dirty="0"/>
        </a:p>
      </dgm:t>
    </dgm:pt>
    <dgm:pt modelId="{89D59CEB-D9C3-964E-8351-630D657651EA}" type="parTrans" cxnId="{45F925A4-42DA-5A41-901C-ABECCDB215A5}">
      <dgm:prSet/>
      <dgm:spPr/>
      <dgm:t>
        <a:bodyPr/>
        <a:lstStyle/>
        <a:p>
          <a:endParaRPr lang="en-US"/>
        </a:p>
      </dgm:t>
    </dgm:pt>
    <dgm:pt modelId="{DAA18ED7-84FE-614E-A77D-EB140095C45A}" type="sibTrans" cxnId="{45F925A4-42DA-5A41-901C-ABECCDB215A5}">
      <dgm:prSet/>
      <dgm:spPr/>
      <dgm:t>
        <a:bodyPr/>
        <a:lstStyle/>
        <a:p>
          <a:endParaRPr lang="en-US"/>
        </a:p>
      </dgm:t>
    </dgm:pt>
    <dgm:pt modelId="{DE4FC007-3D21-2B46-A44A-D182B08448B9}" type="pres">
      <dgm:prSet presAssocID="{E63CFC80-84D3-904A-B1EC-A8F1E2250B3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FF1FFB-A89F-4A43-B408-03F38B5DB8C7}" type="pres">
      <dgm:prSet presAssocID="{3A9C2C73-9D72-B845-BFA3-A7640FA57554}" presName="centerShape" presStyleLbl="node0" presStyleIdx="0" presStyleCnt="1"/>
      <dgm:spPr/>
      <dgm:t>
        <a:bodyPr/>
        <a:lstStyle/>
        <a:p>
          <a:endParaRPr lang="en-US"/>
        </a:p>
      </dgm:t>
    </dgm:pt>
    <dgm:pt modelId="{CCDCC1BF-C7AE-1F49-A7EC-89742D8E924C}" type="pres">
      <dgm:prSet presAssocID="{79E04049-9D2B-D249-9529-907A91998FF9}" presName="parTrans" presStyleLbl="bgSibTrans2D1" presStyleIdx="0" presStyleCnt="3" custAng="17060484" custFlipHor="1" custScaleX="48200" custLinFactNeighborX="24470" custLinFactNeighborY="79446"/>
      <dgm:spPr/>
      <dgm:t>
        <a:bodyPr/>
        <a:lstStyle/>
        <a:p>
          <a:endParaRPr lang="en-US"/>
        </a:p>
      </dgm:t>
    </dgm:pt>
    <dgm:pt modelId="{298F5D64-ECD8-C741-8661-F74EE0F20F87}" type="pres">
      <dgm:prSet presAssocID="{707A747A-C187-0542-A4E8-B5B03CDB3792}" presName="node" presStyleLbl="node1" presStyleIdx="0" presStyleCnt="3" custRadScaleRad="120479" custRadScaleInc="2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D0B1B-F037-2144-B474-E0FA11A54B61}" type="pres">
      <dgm:prSet presAssocID="{D5A4E902-F6B4-E945-A602-1451D9C2C72F}" presName="parTrans" presStyleLbl="bgSibTrans2D1" presStyleIdx="1" presStyleCnt="3" custAng="10800000" custFlipHor="1" custScaleX="59134" custLinFactNeighborX="-380" custLinFactNeighborY="73463"/>
      <dgm:spPr/>
      <dgm:t>
        <a:bodyPr/>
        <a:lstStyle/>
        <a:p>
          <a:endParaRPr lang="en-US"/>
        </a:p>
      </dgm:t>
    </dgm:pt>
    <dgm:pt modelId="{D02D2AC6-C1E1-C14E-865B-59EBB427965D}" type="pres">
      <dgm:prSet presAssocID="{14F5835A-F3D9-4B4E-9DC4-53DAFE01EB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8FF82-56AA-CA40-996B-C631475D5512}" type="pres">
      <dgm:prSet presAssocID="{89D59CEB-D9C3-964E-8351-630D657651EA}" presName="parTrans" presStyleLbl="bgSibTrans2D1" presStyleIdx="2" presStyleCnt="3" custAng="10621338" custScaleX="41058" custScaleY="101978" custLinFactNeighborX="-30687" custLinFactNeighborY="74232"/>
      <dgm:spPr/>
      <dgm:t>
        <a:bodyPr/>
        <a:lstStyle/>
        <a:p>
          <a:endParaRPr lang="en-US"/>
        </a:p>
      </dgm:t>
    </dgm:pt>
    <dgm:pt modelId="{9D8A8B13-F804-6049-AF90-B9D228FDDF46}" type="pres">
      <dgm:prSet presAssocID="{20EB83C1-4330-F24B-B1CC-CCCE575C83D7}" presName="node" presStyleLbl="node1" presStyleIdx="2" presStyleCnt="3" custScaleX="136733" custRadScaleRad="129172" custRadScaleInc="8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67ECF4-98A9-450A-86B9-9E0694E0999B}" type="presOf" srcId="{E63CFC80-84D3-904A-B1EC-A8F1E2250B36}" destId="{DE4FC007-3D21-2B46-A44A-D182B08448B9}" srcOrd="0" destOrd="0" presId="urn:microsoft.com/office/officeart/2005/8/layout/radial4"/>
    <dgm:cxn modelId="{A4D71DFD-0835-3A43-BB0D-FF0CF84B12B3}" srcId="{3A9C2C73-9D72-B845-BFA3-A7640FA57554}" destId="{14F5835A-F3D9-4B4E-9DC4-53DAFE01EBF8}" srcOrd="1" destOrd="0" parTransId="{D5A4E902-F6B4-E945-A602-1451D9C2C72F}" sibTransId="{FE1FC009-DD94-C442-9853-7A2497C77014}"/>
    <dgm:cxn modelId="{E6FD6887-0C4F-4C81-9527-F49818E847A4}" type="presOf" srcId="{14F5835A-F3D9-4B4E-9DC4-53DAFE01EBF8}" destId="{D02D2AC6-C1E1-C14E-865B-59EBB427965D}" srcOrd="0" destOrd="0" presId="urn:microsoft.com/office/officeart/2005/8/layout/radial4"/>
    <dgm:cxn modelId="{79D22726-1086-48DA-AB4C-D959507756D6}" type="presOf" srcId="{D5A4E902-F6B4-E945-A602-1451D9C2C72F}" destId="{7C8D0B1B-F037-2144-B474-E0FA11A54B61}" srcOrd="0" destOrd="0" presId="urn:microsoft.com/office/officeart/2005/8/layout/radial4"/>
    <dgm:cxn modelId="{3220DFA6-AC4B-4463-A693-04EE2E3E87EE}" type="presOf" srcId="{79E04049-9D2B-D249-9529-907A91998FF9}" destId="{CCDCC1BF-C7AE-1F49-A7EC-89742D8E924C}" srcOrd="0" destOrd="0" presId="urn:microsoft.com/office/officeart/2005/8/layout/radial4"/>
    <dgm:cxn modelId="{5E5C7543-EA7D-4789-B48C-52FC90617800}" type="presOf" srcId="{707A747A-C187-0542-A4E8-B5B03CDB3792}" destId="{298F5D64-ECD8-C741-8661-F74EE0F20F87}" srcOrd="0" destOrd="0" presId="urn:microsoft.com/office/officeart/2005/8/layout/radial4"/>
    <dgm:cxn modelId="{4923D8EF-F24B-40DD-9CC3-D4B2405BE743}" type="presOf" srcId="{89D59CEB-D9C3-964E-8351-630D657651EA}" destId="{0FB8FF82-56AA-CA40-996B-C631475D5512}" srcOrd="0" destOrd="0" presId="urn:microsoft.com/office/officeart/2005/8/layout/radial4"/>
    <dgm:cxn modelId="{9B3C6C40-B022-44E8-92F1-34DADD93CC66}" type="presOf" srcId="{3A9C2C73-9D72-B845-BFA3-A7640FA57554}" destId="{2CFF1FFB-A89F-4A43-B408-03F38B5DB8C7}" srcOrd="0" destOrd="0" presId="urn:microsoft.com/office/officeart/2005/8/layout/radial4"/>
    <dgm:cxn modelId="{5D449028-8A85-0349-A874-D0F02FABC516}" srcId="{E63CFC80-84D3-904A-B1EC-A8F1E2250B36}" destId="{3A9C2C73-9D72-B845-BFA3-A7640FA57554}" srcOrd="0" destOrd="0" parTransId="{33E4B89E-F436-5F4D-98F9-EF8518F3D7D2}" sibTransId="{DAB5D752-0B2C-FD4A-B584-C34DCAAFEB0C}"/>
    <dgm:cxn modelId="{45F925A4-42DA-5A41-901C-ABECCDB215A5}" srcId="{3A9C2C73-9D72-B845-BFA3-A7640FA57554}" destId="{20EB83C1-4330-F24B-B1CC-CCCE575C83D7}" srcOrd="2" destOrd="0" parTransId="{89D59CEB-D9C3-964E-8351-630D657651EA}" sibTransId="{DAA18ED7-84FE-614E-A77D-EB140095C45A}"/>
    <dgm:cxn modelId="{4C76F7B7-5714-F149-B155-5E72990F0291}" srcId="{3A9C2C73-9D72-B845-BFA3-A7640FA57554}" destId="{707A747A-C187-0542-A4E8-B5B03CDB3792}" srcOrd="0" destOrd="0" parTransId="{79E04049-9D2B-D249-9529-907A91998FF9}" sibTransId="{4519A224-513E-6442-96C9-0ACCD525CDAE}"/>
    <dgm:cxn modelId="{8C65ECF0-C5CF-4E69-8E66-C915039FBF1D}" type="presOf" srcId="{20EB83C1-4330-F24B-B1CC-CCCE575C83D7}" destId="{9D8A8B13-F804-6049-AF90-B9D228FDDF46}" srcOrd="0" destOrd="0" presId="urn:microsoft.com/office/officeart/2005/8/layout/radial4"/>
    <dgm:cxn modelId="{A50C3892-EB43-44CC-8C45-EDE6A3180A61}" type="presParOf" srcId="{DE4FC007-3D21-2B46-A44A-D182B08448B9}" destId="{2CFF1FFB-A89F-4A43-B408-03F38B5DB8C7}" srcOrd="0" destOrd="0" presId="urn:microsoft.com/office/officeart/2005/8/layout/radial4"/>
    <dgm:cxn modelId="{AC0E764B-8B6C-447A-A850-87831E863068}" type="presParOf" srcId="{DE4FC007-3D21-2B46-A44A-D182B08448B9}" destId="{CCDCC1BF-C7AE-1F49-A7EC-89742D8E924C}" srcOrd="1" destOrd="0" presId="urn:microsoft.com/office/officeart/2005/8/layout/radial4"/>
    <dgm:cxn modelId="{4B7BF57E-8493-4396-96AC-8B435CF94600}" type="presParOf" srcId="{DE4FC007-3D21-2B46-A44A-D182B08448B9}" destId="{298F5D64-ECD8-C741-8661-F74EE0F20F87}" srcOrd="2" destOrd="0" presId="urn:microsoft.com/office/officeart/2005/8/layout/radial4"/>
    <dgm:cxn modelId="{258AE5CD-0703-4FCE-AE8D-90E86B3AD0C0}" type="presParOf" srcId="{DE4FC007-3D21-2B46-A44A-D182B08448B9}" destId="{7C8D0B1B-F037-2144-B474-E0FA11A54B61}" srcOrd="3" destOrd="0" presId="urn:microsoft.com/office/officeart/2005/8/layout/radial4"/>
    <dgm:cxn modelId="{AA3645DC-76FC-4AC7-9EFC-729937ED3BD3}" type="presParOf" srcId="{DE4FC007-3D21-2B46-A44A-D182B08448B9}" destId="{D02D2AC6-C1E1-C14E-865B-59EBB427965D}" srcOrd="4" destOrd="0" presId="urn:microsoft.com/office/officeart/2005/8/layout/radial4"/>
    <dgm:cxn modelId="{69EA83C8-72FA-4076-B3D5-55C7F6187F2A}" type="presParOf" srcId="{DE4FC007-3D21-2B46-A44A-D182B08448B9}" destId="{0FB8FF82-56AA-CA40-996B-C631475D5512}" srcOrd="5" destOrd="0" presId="urn:microsoft.com/office/officeart/2005/8/layout/radial4"/>
    <dgm:cxn modelId="{1B1F5852-1EFE-4D84-A936-9EEAC37A02FA}" type="presParOf" srcId="{DE4FC007-3D21-2B46-A44A-D182B08448B9}" destId="{9D8A8B13-F804-6049-AF90-B9D228FDDF4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3CFC80-84D3-904A-B1EC-A8F1E2250B36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C2C73-9D72-B845-BFA3-A7640FA57554}">
      <dgm:prSet phldrT="[Text]"/>
      <dgm:spPr/>
      <dgm:t>
        <a:bodyPr/>
        <a:lstStyle/>
        <a:p>
          <a:r>
            <a:rPr lang="en-US" dirty="0" smtClean="0"/>
            <a:t>Source of problem</a:t>
          </a:r>
          <a:endParaRPr lang="en-US" dirty="0"/>
        </a:p>
      </dgm:t>
    </dgm:pt>
    <dgm:pt modelId="{33E4B89E-F436-5F4D-98F9-EF8518F3D7D2}" type="parTrans" cxnId="{5D449028-8A85-0349-A874-D0F02FABC516}">
      <dgm:prSet/>
      <dgm:spPr/>
      <dgm:t>
        <a:bodyPr/>
        <a:lstStyle/>
        <a:p>
          <a:endParaRPr lang="en-US"/>
        </a:p>
      </dgm:t>
    </dgm:pt>
    <dgm:pt modelId="{DAB5D752-0B2C-FD4A-B584-C34DCAAFEB0C}" type="sibTrans" cxnId="{5D449028-8A85-0349-A874-D0F02FABC516}">
      <dgm:prSet/>
      <dgm:spPr/>
      <dgm:t>
        <a:bodyPr/>
        <a:lstStyle/>
        <a:p>
          <a:endParaRPr lang="en-US"/>
        </a:p>
      </dgm:t>
    </dgm:pt>
    <dgm:pt modelId="{707A747A-C187-0542-A4E8-B5B03CDB3792}">
      <dgm:prSet phldrT="[Text]"/>
      <dgm:spPr/>
      <dgm:t>
        <a:bodyPr/>
        <a:lstStyle/>
        <a:p>
          <a:r>
            <a:rPr lang="en-US" dirty="0" smtClean="0"/>
            <a:t>Contribution from High-Z elements?</a:t>
          </a:r>
          <a:endParaRPr lang="en-US" dirty="0"/>
        </a:p>
      </dgm:t>
    </dgm:pt>
    <dgm:pt modelId="{79E04049-9D2B-D249-9529-907A91998FF9}" type="parTrans" cxnId="{4C76F7B7-5714-F149-B155-5E72990F0291}">
      <dgm:prSet/>
      <dgm:spPr/>
      <dgm:t>
        <a:bodyPr/>
        <a:lstStyle/>
        <a:p>
          <a:endParaRPr lang="en-US"/>
        </a:p>
      </dgm:t>
    </dgm:pt>
    <dgm:pt modelId="{4519A224-513E-6442-96C9-0ACCD525CDAE}" type="sibTrans" cxnId="{4C76F7B7-5714-F149-B155-5E72990F0291}">
      <dgm:prSet/>
      <dgm:spPr/>
      <dgm:t>
        <a:bodyPr/>
        <a:lstStyle/>
        <a:p>
          <a:endParaRPr lang="en-US"/>
        </a:p>
      </dgm:t>
    </dgm:pt>
    <dgm:pt modelId="{14F5835A-F3D9-4B4E-9DC4-53DAFE01EBF8}">
      <dgm:prSet phldrT="[Text]"/>
      <dgm:spPr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US" dirty="0" smtClean="0"/>
            <a:t>Effect of the Plasma environment?</a:t>
          </a:r>
          <a:endParaRPr lang="en-US" dirty="0"/>
        </a:p>
      </dgm:t>
    </dgm:pt>
    <dgm:pt modelId="{D5A4E902-F6B4-E945-A602-1451D9C2C72F}" type="parTrans" cxnId="{A4D71DFD-0835-3A43-BB0D-FF0CF84B12B3}">
      <dgm:prSet/>
      <dgm:spPr/>
      <dgm:t>
        <a:bodyPr/>
        <a:lstStyle/>
        <a:p>
          <a:endParaRPr lang="en-US"/>
        </a:p>
      </dgm:t>
    </dgm:pt>
    <dgm:pt modelId="{FE1FC009-DD94-C442-9853-7A2497C77014}" type="sibTrans" cxnId="{A4D71DFD-0835-3A43-BB0D-FF0CF84B12B3}">
      <dgm:prSet/>
      <dgm:spPr/>
      <dgm:t>
        <a:bodyPr/>
        <a:lstStyle/>
        <a:p>
          <a:endParaRPr lang="en-US"/>
        </a:p>
      </dgm:t>
    </dgm:pt>
    <dgm:pt modelId="{20EB83C1-4330-F24B-B1CC-CCCE575C83D7}">
      <dgm:prSet phldrT="[Text]"/>
      <dgm:spPr/>
      <dgm:t>
        <a:bodyPr/>
        <a:lstStyle/>
        <a:p>
          <a:r>
            <a:rPr lang="en-US" dirty="0" err="1" smtClean="0"/>
            <a:t>Coarsed</a:t>
          </a:r>
          <a:r>
            <a:rPr lang="en-US" dirty="0" smtClean="0"/>
            <a:t> Grained Atomic calculation (STA procedure)?</a:t>
          </a:r>
          <a:endParaRPr lang="en-US" dirty="0"/>
        </a:p>
      </dgm:t>
    </dgm:pt>
    <dgm:pt modelId="{89D59CEB-D9C3-964E-8351-630D657651EA}" type="parTrans" cxnId="{45F925A4-42DA-5A41-901C-ABECCDB215A5}">
      <dgm:prSet/>
      <dgm:spPr/>
      <dgm:t>
        <a:bodyPr/>
        <a:lstStyle/>
        <a:p>
          <a:endParaRPr lang="en-US"/>
        </a:p>
      </dgm:t>
    </dgm:pt>
    <dgm:pt modelId="{DAA18ED7-84FE-614E-A77D-EB140095C45A}" type="sibTrans" cxnId="{45F925A4-42DA-5A41-901C-ABECCDB215A5}">
      <dgm:prSet/>
      <dgm:spPr/>
      <dgm:t>
        <a:bodyPr/>
        <a:lstStyle/>
        <a:p>
          <a:endParaRPr lang="en-US"/>
        </a:p>
      </dgm:t>
    </dgm:pt>
    <dgm:pt modelId="{DE4FC007-3D21-2B46-A44A-D182B08448B9}" type="pres">
      <dgm:prSet presAssocID="{E63CFC80-84D3-904A-B1EC-A8F1E2250B3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FF1FFB-A89F-4A43-B408-03F38B5DB8C7}" type="pres">
      <dgm:prSet presAssocID="{3A9C2C73-9D72-B845-BFA3-A7640FA57554}" presName="centerShape" presStyleLbl="node0" presStyleIdx="0" presStyleCnt="1"/>
      <dgm:spPr/>
      <dgm:t>
        <a:bodyPr/>
        <a:lstStyle/>
        <a:p>
          <a:endParaRPr lang="en-US"/>
        </a:p>
      </dgm:t>
    </dgm:pt>
    <dgm:pt modelId="{CCDCC1BF-C7AE-1F49-A7EC-89742D8E924C}" type="pres">
      <dgm:prSet presAssocID="{79E04049-9D2B-D249-9529-907A91998FF9}" presName="parTrans" presStyleLbl="bgSibTrans2D1" presStyleIdx="0" presStyleCnt="3" custAng="17060484" custFlipHor="1" custScaleX="48200" custLinFactNeighborX="24470" custLinFactNeighborY="79446"/>
      <dgm:spPr/>
      <dgm:t>
        <a:bodyPr/>
        <a:lstStyle/>
        <a:p>
          <a:endParaRPr lang="en-US"/>
        </a:p>
      </dgm:t>
    </dgm:pt>
    <dgm:pt modelId="{298F5D64-ECD8-C741-8661-F74EE0F20F87}" type="pres">
      <dgm:prSet presAssocID="{707A747A-C187-0542-A4E8-B5B03CDB3792}" presName="node" presStyleLbl="node1" presStyleIdx="0" presStyleCnt="3" custRadScaleRad="120479" custRadScaleInc="2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D0B1B-F037-2144-B474-E0FA11A54B61}" type="pres">
      <dgm:prSet presAssocID="{D5A4E902-F6B4-E945-A602-1451D9C2C72F}" presName="parTrans" presStyleLbl="bgSibTrans2D1" presStyleIdx="1" presStyleCnt="3" custAng="10800000" custFlipHor="1" custScaleX="59134" custLinFactNeighborX="-380" custLinFactNeighborY="73463"/>
      <dgm:spPr/>
      <dgm:t>
        <a:bodyPr/>
        <a:lstStyle/>
        <a:p>
          <a:endParaRPr lang="en-US"/>
        </a:p>
      </dgm:t>
    </dgm:pt>
    <dgm:pt modelId="{D02D2AC6-C1E1-C14E-865B-59EBB427965D}" type="pres">
      <dgm:prSet presAssocID="{14F5835A-F3D9-4B4E-9DC4-53DAFE01EB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8FF82-56AA-CA40-996B-C631475D5512}" type="pres">
      <dgm:prSet presAssocID="{89D59CEB-D9C3-964E-8351-630D657651EA}" presName="parTrans" presStyleLbl="bgSibTrans2D1" presStyleIdx="2" presStyleCnt="3" custAng="10621338" custScaleX="41058" custScaleY="101978" custLinFactNeighborX="-30687" custLinFactNeighborY="74232"/>
      <dgm:spPr/>
      <dgm:t>
        <a:bodyPr/>
        <a:lstStyle/>
        <a:p>
          <a:endParaRPr lang="en-US"/>
        </a:p>
      </dgm:t>
    </dgm:pt>
    <dgm:pt modelId="{9D8A8B13-F804-6049-AF90-B9D228FDDF46}" type="pres">
      <dgm:prSet presAssocID="{20EB83C1-4330-F24B-B1CC-CCCE575C83D7}" presName="node" presStyleLbl="node1" presStyleIdx="2" presStyleCnt="3" custScaleX="136733" custRadScaleRad="129172" custRadScaleInc="8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D71DFD-0835-3A43-BB0D-FF0CF84B12B3}" srcId="{3A9C2C73-9D72-B845-BFA3-A7640FA57554}" destId="{14F5835A-F3D9-4B4E-9DC4-53DAFE01EBF8}" srcOrd="1" destOrd="0" parTransId="{D5A4E902-F6B4-E945-A602-1451D9C2C72F}" sibTransId="{FE1FC009-DD94-C442-9853-7A2497C77014}"/>
    <dgm:cxn modelId="{829657E4-878B-4941-ACE8-367D265DB397}" type="presOf" srcId="{89D59CEB-D9C3-964E-8351-630D657651EA}" destId="{0FB8FF82-56AA-CA40-996B-C631475D5512}" srcOrd="0" destOrd="0" presId="urn:microsoft.com/office/officeart/2005/8/layout/radial4"/>
    <dgm:cxn modelId="{E07315DA-4C41-4639-AD05-CA116844BCEF}" type="presOf" srcId="{20EB83C1-4330-F24B-B1CC-CCCE575C83D7}" destId="{9D8A8B13-F804-6049-AF90-B9D228FDDF46}" srcOrd="0" destOrd="0" presId="urn:microsoft.com/office/officeart/2005/8/layout/radial4"/>
    <dgm:cxn modelId="{6AD40FD1-C8BD-4731-BC3C-6439CB4C27C5}" type="presOf" srcId="{707A747A-C187-0542-A4E8-B5B03CDB3792}" destId="{298F5D64-ECD8-C741-8661-F74EE0F20F87}" srcOrd="0" destOrd="0" presId="urn:microsoft.com/office/officeart/2005/8/layout/radial4"/>
    <dgm:cxn modelId="{5D449028-8A85-0349-A874-D0F02FABC516}" srcId="{E63CFC80-84D3-904A-B1EC-A8F1E2250B36}" destId="{3A9C2C73-9D72-B845-BFA3-A7640FA57554}" srcOrd="0" destOrd="0" parTransId="{33E4B89E-F436-5F4D-98F9-EF8518F3D7D2}" sibTransId="{DAB5D752-0B2C-FD4A-B584-C34DCAAFEB0C}"/>
    <dgm:cxn modelId="{DEFCAD37-7249-4E6D-BC3E-63AEAD877A0C}" type="presOf" srcId="{14F5835A-F3D9-4B4E-9DC4-53DAFE01EBF8}" destId="{D02D2AC6-C1E1-C14E-865B-59EBB427965D}" srcOrd="0" destOrd="0" presId="urn:microsoft.com/office/officeart/2005/8/layout/radial4"/>
    <dgm:cxn modelId="{45F925A4-42DA-5A41-901C-ABECCDB215A5}" srcId="{3A9C2C73-9D72-B845-BFA3-A7640FA57554}" destId="{20EB83C1-4330-F24B-B1CC-CCCE575C83D7}" srcOrd="2" destOrd="0" parTransId="{89D59CEB-D9C3-964E-8351-630D657651EA}" sibTransId="{DAA18ED7-84FE-614E-A77D-EB140095C45A}"/>
    <dgm:cxn modelId="{93D59EE6-4E6B-40DB-A124-C31ADF925D3F}" type="presOf" srcId="{D5A4E902-F6B4-E945-A602-1451D9C2C72F}" destId="{7C8D0B1B-F037-2144-B474-E0FA11A54B61}" srcOrd="0" destOrd="0" presId="urn:microsoft.com/office/officeart/2005/8/layout/radial4"/>
    <dgm:cxn modelId="{EAC79DFB-B5E2-46F9-A836-7846C0368D40}" type="presOf" srcId="{E63CFC80-84D3-904A-B1EC-A8F1E2250B36}" destId="{DE4FC007-3D21-2B46-A44A-D182B08448B9}" srcOrd="0" destOrd="0" presId="urn:microsoft.com/office/officeart/2005/8/layout/radial4"/>
    <dgm:cxn modelId="{4C76F7B7-5714-F149-B155-5E72990F0291}" srcId="{3A9C2C73-9D72-B845-BFA3-A7640FA57554}" destId="{707A747A-C187-0542-A4E8-B5B03CDB3792}" srcOrd="0" destOrd="0" parTransId="{79E04049-9D2B-D249-9529-907A91998FF9}" sibTransId="{4519A224-513E-6442-96C9-0ACCD525CDAE}"/>
    <dgm:cxn modelId="{73C525C5-9F01-4ADE-8EBF-97FE0D677EAF}" type="presOf" srcId="{79E04049-9D2B-D249-9529-907A91998FF9}" destId="{CCDCC1BF-C7AE-1F49-A7EC-89742D8E924C}" srcOrd="0" destOrd="0" presId="urn:microsoft.com/office/officeart/2005/8/layout/radial4"/>
    <dgm:cxn modelId="{6FA96312-731F-41F5-B431-A125B0F0CCA4}" type="presOf" srcId="{3A9C2C73-9D72-B845-BFA3-A7640FA57554}" destId="{2CFF1FFB-A89F-4A43-B408-03F38B5DB8C7}" srcOrd="0" destOrd="0" presId="urn:microsoft.com/office/officeart/2005/8/layout/radial4"/>
    <dgm:cxn modelId="{F2F8D7D5-48BD-4943-BC9B-476CA8257E51}" type="presParOf" srcId="{DE4FC007-3D21-2B46-A44A-D182B08448B9}" destId="{2CFF1FFB-A89F-4A43-B408-03F38B5DB8C7}" srcOrd="0" destOrd="0" presId="urn:microsoft.com/office/officeart/2005/8/layout/radial4"/>
    <dgm:cxn modelId="{C1755A7F-2A2F-4BBE-95CF-1302FE6D6B3B}" type="presParOf" srcId="{DE4FC007-3D21-2B46-A44A-D182B08448B9}" destId="{CCDCC1BF-C7AE-1F49-A7EC-89742D8E924C}" srcOrd="1" destOrd="0" presId="urn:microsoft.com/office/officeart/2005/8/layout/radial4"/>
    <dgm:cxn modelId="{58422C27-4ACA-47E6-9FAB-F3CC68B8640D}" type="presParOf" srcId="{DE4FC007-3D21-2B46-A44A-D182B08448B9}" destId="{298F5D64-ECD8-C741-8661-F74EE0F20F87}" srcOrd="2" destOrd="0" presId="urn:microsoft.com/office/officeart/2005/8/layout/radial4"/>
    <dgm:cxn modelId="{CAF76BAD-A2CC-4553-AEC8-AB06F5037D58}" type="presParOf" srcId="{DE4FC007-3D21-2B46-A44A-D182B08448B9}" destId="{7C8D0B1B-F037-2144-B474-E0FA11A54B61}" srcOrd="3" destOrd="0" presId="urn:microsoft.com/office/officeart/2005/8/layout/radial4"/>
    <dgm:cxn modelId="{A10FFDA5-431C-4B42-8F3D-E8FBC919A6BC}" type="presParOf" srcId="{DE4FC007-3D21-2B46-A44A-D182B08448B9}" destId="{D02D2AC6-C1E1-C14E-865B-59EBB427965D}" srcOrd="4" destOrd="0" presId="urn:microsoft.com/office/officeart/2005/8/layout/radial4"/>
    <dgm:cxn modelId="{E73F822F-B7B5-4662-A3EC-6FB0DF8E277B}" type="presParOf" srcId="{DE4FC007-3D21-2B46-A44A-D182B08448B9}" destId="{0FB8FF82-56AA-CA40-996B-C631475D5512}" srcOrd="5" destOrd="0" presId="urn:microsoft.com/office/officeart/2005/8/layout/radial4"/>
    <dgm:cxn modelId="{6EEB3C6F-8D5F-44C9-8B83-90DBDD999612}" type="presParOf" srcId="{DE4FC007-3D21-2B46-A44A-D182B08448B9}" destId="{9D8A8B13-F804-6049-AF90-B9D228FDDF4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F1FFB-A89F-4A43-B408-03F38B5DB8C7}">
      <dsp:nvSpPr>
        <dsp:cNvPr id="0" name=""/>
        <dsp:cNvSpPr/>
      </dsp:nvSpPr>
      <dsp:spPr>
        <a:xfrm>
          <a:off x="2902976" y="2461550"/>
          <a:ext cx="2063588" cy="20635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Source </a:t>
          </a:r>
          <a:r>
            <a:rPr lang="en-US" sz="3200" kern="1200" smtClean="0"/>
            <a:t>of problem</a:t>
          </a:r>
          <a:endParaRPr lang="en-US" sz="3200" kern="1200" dirty="0"/>
        </a:p>
      </dsp:txBody>
      <dsp:txXfrm>
        <a:off x="3205181" y="2763755"/>
        <a:ext cx="1459178" cy="1459178"/>
      </dsp:txXfrm>
    </dsp:sp>
    <dsp:sp modelId="{CCDCC1BF-C7AE-1F49-A7EC-89742D8E924C}">
      <dsp:nvSpPr>
        <dsp:cNvPr id="0" name=""/>
        <dsp:cNvSpPr/>
      </dsp:nvSpPr>
      <dsp:spPr>
        <a:xfrm rot="13144584" flipH="1">
          <a:off x="2168935" y="2350159"/>
          <a:ext cx="101629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F5D64-ECD8-C741-8661-F74EE0F20F87}">
      <dsp:nvSpPr>
        <dsp:cNvPr id="0" name=""/>
        <dsp:cNvSpPr/>
      </dsp:nvSpPr>
      <dsp:spPr>
        <a:xfrm>
          <a:off x="334367" y="764512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Contribution from High-Z elements?</a:t>
          </a:r>
          <a:endParaRPr lang="en-US" sz="2400" kern="1200" dirty="0"/>
        </a:p>
      </dsp:txBody>
      <dsp:txXfrm>
        <a:off x="380302" y="810447"/>
        <a:ext cx="1868538" cy="1476457"/>
      </dsp:txXfrm>
    </dsp:sp>
    <dsp:sp modelId="{7C8D0B1B-F037-2144-B474-E0FA11A54B61}">
      <dsp:nvSpPr>
        <dsp:cNvPr id="0" name=""/>
        <dsp:cNvSpPr/>
      </dsp:nvSpPr>
      <dsp:spPr>
        <a:xfrm rot="16200000" flipH="1">
          <a:off x="3460304" y="1715154"/>
          <a:ext cx="936890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2D2AC6-C1E1-C14E-865B-59EBB427965D}">
      <dsp:nvSpPr>
        <dsp:cNvPr id="0" name=""/>
        <dsp:cNvSpPr/>
      </dsp:nvSpPr>
      <dsp:spPr>
        <a:xfrm>
          <a:off x="2954566" y="824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Effect of the Plasma environment?</a:t>
          </a:r>
          <a:endParaRPr lang="en-US" sz="2400" kern="1200" dirty="0"/>
        </a:p>
      </dsp:txBody>
      <dsp:txXfrm>
        <a:off x="3000501" y="46759"/>
        <a:ext cx="1868538" cy="1476457"/>
      </dsp:txXfrm>
    </dsp:sp>
    <dsp:sp modelId="{0FB8FF82-56AA-CA40-996B-C631475D5512}">
      <dsp:nvSpPr>
        <dsp:cNvPr id="0" name=""/>
        <dsp:cNvSpPr/>
      </dsp:nvSpPr>
      <dsp:spPr>
        <a:xfrm rot="8787802">
          <a:off x="4751857" y="2461966"/>
          <a:ext cx="930936" cy="5997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8A8B13-F804-6049-AF90-B9D228FDDF46}">
      <dsp:nvSpPr>
        <dsp:cNvPr id="0" name=""/>
        <dsp:cNvSpPr/>
      </dsp:nvSpPr>
      <dsp:spPr>
        <a:xfrm>
          <a:off x="5549074" y="964712"/>
          <a:ext cx="2680525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Coarsed</a:t>
          </a:r>
          <a:r>
            <a:rPr lang="en-US" sz="2400" kern="1200" dirty="0" smtClean="0"/>
            <a:t> Grained Atomic calculation (STA procedure)?</a:t>
          </a:r>
          <a:endParaRPr lang="en-US" sz="2400" kern="1200" dirty="0"/>
        </a:p>
      </dsp:txBody>
      <dsp:txXfrm>
        <a:off x="5595009" y="1010647"/>
        <a:ext cx="2588655" cy="1476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F1FFB-A89F-4A43-B408-03F38B5DB8C7}">
      <dsp:nvSpPr>
        <dsp:cNvPr id="0" name=""/>
        <dsp:cNvSpPr/>
      </dsp:nvSpPr>
      <dsp:spPr>
        <a:xfrm>
          <a:off x="2902976" y="2461550"/>
          <a:ext cx="2063588" cy="20635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Source </a:t>
          </a:r>
          <a:r>
            <a:rPr lang="en-US" sz="3200" kern="1200" smtClean="0"/>
            <a:t>of problem</a:t>
          </a:r>
          <a:endParaRPr lang="en-US" sz="3200" kern="1200" dirty="0"/>
        </a:p>
      </dsp:txBody>
      <dsp:txXfrm>
        <a:off x="3205181" y="2763755"/>
        <a:ext cx="1459178" cy="1459178"/>
      </dsp:txXfrm>
    </dsp:sp>
    <dsp:sp modelId="{CCDCC1BF-C7AE-1F49-A7EC-89742D8E924C}">
      <dsp:nvSpPr>
        <dsp:cNvPr id="0" name=""/>
        <dsp:cNvSpPr/>
      </dsp:nvSpPr>
      <dsp:spPr>
        <a:xfrm rot="13144584" flipH="1">
          <a:off x="2168935" y="2350159"/>
          <a:ext cx="101629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F5D64-ECD8-C741-8661-F74EE0F20F87}">
      <dsp:nvSpPr>
        <dsp:cNvPr id="0" name=""/>
        <dsp:cNvSpPr/>
      </dsp:nvSpPr>
      <dsp:spPr>
        <a:xfrm>
          <a:off x="334367" y="764512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Contribution from High-Z elements?</a:t>
          </a:r>
          <a:endParaRPr lang="en-US" sz="2400" kern="1200" dirty="0"/>
        </a:p>
      </dsp:txBody>
      <dsp:txXfrm>
        <a:off x="380302" y="810447"/>
        <a:ext cx="1868538" cy="1476457"/>
      </dsp:txXfrm>
    </dsp:sp>
    <dsp:sp modelId="{7C8D0B1B-F037-2144-B474-E0FA11A54B61}">
      <dsp:nvSpPr>
        <dsp:cNvPr id="0" name=""/>
        <dsp:cNvSpPr/>
      </dsp:nvSpPr>
      <dsp:spPr>
        <a:xfrm rot="16200000" flipH="1">
          <a:off x="3460304" y="1715154"/>
          <a:ext cx="936890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2D2AC6-C1E1-C14E-865B-59EBB427965D}">
      <dsp:nvSpPr>
        <dsp:cNvPr id="0" name=""/>
        <dsp:cNvSpPr/>
      </dsp:nvSpPr>
      <dsp:spPr>
        <a:xfrm>
          <a:off x="2954566" y="824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Effect of the Plasma environment?</a:t>
          </a:r>
          <a:endParaRPr lang="en-US" sz="2400" kern="1200" dirty="0"/>
        </a:p>
      </dsp:txBody>
      <dsp:txXfrm>
        <a:off x="3000501" y="46759"/>
        <a:ext cx="1868538" cy="1476457"/>
      </dsp:txXfrm>
    </dsp:sp>
    <dsp:sp modelId="{0FB8FF82-56AA-CA40-996B-C631475D5512}">
      <dsp:nvSpPr>
        <dsp:cNvPr id="0" name=""/>
        <dsp:cNvSpPr/>
      </dsp:nvSpPr>
      <dsp:spPr>
        <a:xfrm rot="8787802">
          <a:off x="4751857" y="2461966"/>
          <a:ext cx="930936" cy="5997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8A8B13-F804-6049-AF90-B9D228FDDF46}">
      <dsp:nvSpPr>
        <dsp:cNvPr id="0" name=""/>
        <dsp:cNvSpPr/>
      </dsp:nvSpPr>
      <dsp:spPr>
        <a:xfrm>
          <a:off x="5549074" y="964712"/>
          <a:ext cx="2680525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rgbClr val="FF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Coarsed</a:t>
          </a:r>
          <a:r>
            <a:rPr lang="en-US" sz="2400" kern="1200" dirty="0" smtClean="0"/>
            <a:t> Grained Atomic calculation (STA procedure)?</a:t>
          </a:r>
          <a:endParaRPr lang="en-US" sz="2400" kern="1200" dirty="0"/>
        </a:p>
      </dsp:txBody>
      <dsp:txXfrm>
        <a:off x="5595009" y="1010647"/>
        <a:ext cx="2588655" cy="1476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F1FFB-A89F-4A43-B408-03F38B5DB8C7}">
      <dsp:nvSpPr>
        <dsp:cNvPr id="0" name=""/>
        <dsp:cNvSpPr/>
      </dsp:nvSpPr>
      <dsp:spPr>
        <a:xfrm>
          <a:off x="2902976" y="2461550"/>
          <a:ext cx="2063588" cy="20635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Source of problem</a:t>
          </a:r>
          <a:endParaRPr lang="en-US" sz="3200" kern="1200" dirty="0"/>
        </a:p>
      </dsp:txBody>
      <dsp:txXfrm>
        <a:off x="3205181" y="2763755"/>
        <a:ext cx="1459178" cy="1459178"/>
      </dsp:txXfrm>
    </dsp:sp>
    <dsp:sp modelId="{CCDCC1BF-C7AE-1F49-A7EC-89742D8E924C}">
      <dsp:nvSpPr>
        <dsp:cNvPr id="0" name=""/>
        <dsp:cNvSpPr/>
      </dsp:nvSpPr>
      <dsp:spPr>
        <a:xfrm rot="13144584" flipH="1">
          <a:off x="2168935" y="2350159"/>
          <a:ext cx="101629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F5D64-ECD8-C741-8661-F74EE0F20F87}">
      <dsp:nvSpPr>
        <dsp:cNvPr id="0" name=""/>
        <dsp:cNvSpPr/>
      </dsp:nvSpPr>
      <dsp:spPr>
        <a:xfrm>
          <a:off x="334367" y="764512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rgbClr val="FF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Contribution from High-Z elements?</a:t>
          </a:r>
          <a:endParaRPr lang="en-US" sz="2400" kern="1200" dirty="0"/>
        </a:p>
      </dsp:txBody>
      <dsp:txXfrm>
        <a:off x="380302" y="810447"/>
        <a:ext cx="1868538" cy="1476457"/>
      </dsp:txXfrm>
    </dsp:sp>
    <dsp:sp modelId="{7C8D0B1B-F037-2144-B474-E0FA11A54B61}">
      <dsp:nvSpPr>
        <dsp:cNvPr id="0" name=""/>
        <dsp:cNvSpPr/>
      </dsp:nvSpPr>
      <dsp:spPr>
        <a:xfrm rot="16200000" flipH="1">
          <a:off x="3460304" y="1715154"/>
          <a:ext cx="936890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2D2AC6-C1E1-C14E-865B-59EBB427965D}">
      <dsp:nvSpPr>
        <dsp:cNvPr id="0" name=""/>
        <dsp:cNvSpPr/>
      </dsp:nvSpPr>
      <dsp:spPr>
        <a:xfrm>
          <a:off x="2954566" y="824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Effect of the Plasma environment?</a:t>
          </a:r>
          <a:endParaRPr lang="en-US" sz="2400" kern="1200" dirty="0"/>
        </a:p>
      </dsp:txBody>
      <dsp:txXfrm>
        <a:off x="3000501" y="46759"/>
        <a:ext cx="1868538" cy="1476457"/>
      </dsp:txXfrm>
    </dsp:sp>
    <dsp:sp modelId="{0FB8FF82-56AA-CA40-996B-C631475D5512}">
      <dsp:nvSpPr>
        <dsp:cNvPr id="0" name=""/>
        <dsp:cNvSpPr/>
      </dsp:nvSpPr>
      <dsp:spPr>
        <a:xfrm rot="8787802">
          <a:off x="4751857" y="2461966"/>
          <a:ext cx="930936" cy="5997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8A8B13-F804-6049-AF90-B9D228FDDF46}">
      <dsp:nvSpPr>
        <dsp:cNvPr id="0" name=""/>
        <dsp:cNvSpPr/>
      </dsp:nvSpPr>
      <dsp:spPr>
        <a:xfrm>
          <a:off x="5549074" y="964712"/>
          <a:ext cx="2680525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Coarsed</a:t>
          </a:r>
          <a:r>
            <a:rPr lang="en-US" sz="2400" kern="1200" dirty="0" smtClean="0"/>
            <a:t> Grained Atomic calculation (STA procedure)?</a:t>
          </a:r>
          <a:endParaRPr lang="en-US" sz="2400" kern="1200" dirty="0"/>
        </a:p>
      </dsp:txBody>
      <dsp:txXfrm>
        <a:off x="5595009" y="1010647"/>
        <a:ext cx="2588655" cy="1476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F1FFB-A89F-4A43-B408-03F38B5DB8C7}">
      <dsp:nvSpPr>
        <dsp:cNvPr id="0" name=""/>
        <dsp:cNvSpPr/>
      </dsp:nvSpPr>
      <dsp:spPr>
        <a:xfrm>
          <a:off x="2686129" y="1855599"/>
          <a:ext cx="1556891" cy="15568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Source of problem</a:t>
          </a:r>
          <a:endParaRPr lang="en-US" sz="2400" kern="1200" dirty="0"/>
        </a:p>
      </dsp:txBody>
      <dsp:txXfrm>
        <a:off x="2914130" y="2083600"/>
        <a:ext cx="1100889" cy="1100889"/>
      </dsp:txXfrm>
    </dsp:sp>
    <dsp:sp modelId="{CCDCC1BF-C7AE-1F49-A7EC-89742D8E924C}">
      <dsp:nvSpPr>
        <dsp:cNvPr id="0" name=""/>
        <dsp:cNvSpPr/>
      </dsp:nvSpPr>
      <dsp:spPr>
        <a:xfrm rot="13144584" flipH="1">
          <a:off x="2133034" y="1772090"/>
          <a:ext cx="765982" cy="44371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F5D64-ECD8-C741-8661-F74EE0F20F87}">
      <dsp:nvSpPr>
        <dsp:cNvPr id="0" name=""/>
        <dsp:cNvSpPr/>
      </dsp:nvSpPr>
      <dsp:spPr>
        <a:xfrm>
          <a:off x="749575" y="576260"/>
          <a:ext cx="1479047" cy="1183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Contribution from High-Z elements?</a:t>
          </a:r>
          <a:endParaRPr lang="en-US" sz="1800" kern="1200" dirty="0"/>
        </a:p>
      </dsp:txBody>
      <dsp:txXfrm>
        <a:off x="784231" y="610916"/>
        <a:ext cx="1409735" cy="1113925"/>
      </dsp:txXfrm>
    </dsp:sp>
    <dsp:sp modelId="{7C8D0B1B-F037-2144-B474-E0FA11A54B61}">
      <dsp:nvSpPr>
        <dsp:cNvPr id="0" name=""/>
        <dsp:cNvSpPr/>
      </dsp:nvSpPr>
      <dsp:spPr>
        <a:xfrm rot="16200000" flipH="1">
          <a:off x="3107006" y="1293214"/>
          <a:ext cx="706062" cy="44371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2D2AC6-C1E1-C14E-865B-59EBB427965D}">
      <dsp:nvSpPr>
        <dsp:cNvPr id="0" name=""/>
        <dsp:cNvSpPr/>
      </dsp:nvSpPr>
      <dsp:spPr>
        <a:xfrm>
          <a:off x="2725051" y="484"/>
          <a:ext cx="1479047" cy="11832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80000">
              <a:srgbClr val="FF0000"/>
            </a:gs>
            <a:gs pos="100000">
              <a:srgbClr val="FF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Effect of the Plasma environment?</a:t>
          </a:r>
          <a:endParaRPr lang="en-US" sz="1800" kern="1200" dirty="0"/>
        </a:p>
      </dsp:txBody>
      <dsp:txXfrm>
        <a:off x="2759707" y="35140"/>
        <a:ext cx="1409735" cy="1113925"/>
      </dsp:txXfrm>
    </dsp:sp>
    <dsp:sp modelId="{0FB8FF82-56AA-CA40-996B-C631475D5512}">
      <dsp:nvSpPr>
        <dsp:cNvPr id="0" name=""/>
        <dsp:cNvSpPr/>
      </dsp:nvSpPr>
      <dsp:spPr>
        <a:xfrm rot="8826726">
          <a:off x="4089605" y="1859987"/>
          <a:ext cx="721355" cy="4524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8A8B13-F804-6049-AF90-B9D228FDDF46}">
      <dsp:nvSpPr>
        <dsp:cNvPr id="0" name=""/>
        <dsp:cNvSpPr/>
      </dsp:nvSpPr>
      <dsp:spPr>
        <a:xfrm>
          <a:off x="4739711" y="727199"/>
          <a:ext cx="2022345" cy="1183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Coarsed</a:t>
          </a:r>
          <a:r>
            <a:rPr lang="en-US" sz="1800" kern="1200" dirty="0" smtClean="0"/>
            <a:t> Grained Atomic calculation (STA procedure)?</a:t>
          </a:r>
          <a:endParaRPr lang="en-US" sz="1800" kern="1200" dirty="0"/>
        </a:p>
      </dsp:txBody>
      <dsp:txXfrm>
        <a:off x="4774367" y="761855"/>
        <a:ext cx="1953033" cy="1113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FD9D6-5875-AA42-A5EE-FFD41F3AE47D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1080B-257B-5C4F-8611-691FB858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557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CB52D-82D5-4D9C-868D-471E8A51D36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8DC05-7BA7-4488-AE6E-0AEC032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268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8DC05-7BA7-4488-AE6E-0AEC032139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4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8DC05-7BA7-4488-AE6E-0AEC0321394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6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25, 2016</a:t>
            </a:r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1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6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1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98D0-9E3E-4A6F-AF18-21178F26553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A96A-933B-4CCF-9C95-3E23BDAF2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98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98D0-9E3E-4A6F-AF18-21178F26553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A96A-933B-4CCF-9C95-3E23BDAF2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12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98D0-9E3E-4A6F-AF18-21178F26553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A96A-933B-4CCF-9C95-3E23BDAF2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0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98D0-9E3E-4A6F-AF18-21178F26553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A96A-933B-4CCF-9C95-3E23BDAF2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92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98D0-9E3E-4A6F-AF18-21178F26553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A96A-933B-4CCF-9C95-3E23BDAF2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83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98D0-9E3E-4A6F-AF18-21178F26553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A96A-933B-4CCF-9C95-3E23BDAF2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35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98D0-9E3E-4A6F-AF18-21178F26553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A96A-933B-4CCF-9C95-3E23BDAF2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49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98D0-9E3E-4A6F-AF18-21178F26553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A96A-933B-4CCF-9C95-3E23BDAF2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9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en-US" dirty="0" smtClean="0"/>
              <a:t>May 25, 2016</a:t>
            </a:r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04A28A84-EAD7-4053-B155-34D12F9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5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98D0-9E3E-4A6F-AF18-21178F26553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A96A-933B-4CCF-9C95-3E23BDAF2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32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98D0-9E3E-4A6F-AF18-21178F26553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A96A-933B-4CCF-9C95-3E23BDAF2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41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98D0-9E3E-4A6F-AF18-21178F26553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A96A-933B-4CCF-9C95-3E23BDAF2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17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98D0-9E3E-4A6F-AF18-21178F26553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A96A-933B-4CCF-9C95-3E23BDAF2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3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30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0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4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6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5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3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May 25, 2016</a:t>
            </a:r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28A84-EAD7-4053-B155-34D12F93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8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A98D0-9E3E-4A6F-AF18-21178F265533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5A96A-933B-4CCF-9C95-3E23BDAF2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4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2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36.png"/><Relationship Id="rId7" Type="http://schemas.openxmlformats.org/officeDocument/2006/relationships/image" Target="../media/image32.wmf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31.wmf"/><Relationship Id="rId15" Type="http://schemas.openxmlformats.org/officeDocument/2006/relationships/image" Target="../media/image38.png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33.wmf"/><Relationship Id="rId1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2.bin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53.png"/><Relationship Id="rId4" Type="http://schemas.openxmlformats.org/officeDocument/2006/relationships/image" Target="../media/image49.wmf"/><Relationship Id="rId9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8.pn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57.png"/><Relationship Id="rId10" Type="http://schemas.openxmlformats.org/officeDocument/2006/relationships/image" Target="../media/image54.wmf"/><Relationship Id="rId4" Type="http://schemas.openxmlformats.org/officeDocument/2006/relationships/image" Target="../media/image56.png"/><Relationship Id="rId9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76.wmf"/><Relationship Id="rId9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84.png"/><Relationship Id="rId4" Type="http://schemas.openxmlformats.org/officeDocument/2006/relationships/image" Target="../media/image80.wmf"/><Relationship Id="rId9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83.png"/><Relationship Id="rId7" Type="http://schemas.openxmlformats.org/officeDocument/2006/relationships/image" Target="../media/image86.wmf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5" Type="http://schemas.openxmlformats.org/officeDocument/2006/relationships/image" Target="../media/image84.png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87.wmf"/><Relationship Id="rId14" Type="http://schemas.openxmlformats.org/officeDocument/2006/relationships/image" Target="../media/image89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4.png"/><Relationship Id="rId5" Type="http://schemas.openxmlformats.org/officeDocument/2006/relationships/image" Target="../media/image20.png"/><Relationship Id="rId4" Type="http://schemas.openxmlformats.org/officeDocument/2006/relationships/image" Target="../media/image102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95119" y="1484784"/>
            <a:ext cx="8928992" cy="1470025"/>
          </a:xfrm>
        </p:spPr>
        <p:txBody>
          <a:bodyPr>
            <a:noAutofit/>
          </a:bodyPr>
          <a:lstStyle/>
          <a:p>
            <a:r>
              <a:rPr lang="en-US" sz="4000" dirty="0"/>
              <a:t>Precision Atomic Physics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 </a:t>
            </a:r>
            <a:r>
              <a:rPr lang="en-US" sz="4000" dirty="0"/>
              <a:t>the Solar </a:t>
            </a:r>
            <a:r>
              <a:rPr lang="en-US" sz="4000" dirty="0" smtClean="0"/>
              <a:t>Interior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כותרת משנה 3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Menahem</a:t>
            </a:r>
            <a:r>
              <a:rPr lang="en-US" dirty="0" smtClean="0"/>
              <a:t> </a:t>
            </a:r>
            <a:r>
              <a:rPr lang="en-US" dirty="0" err="1" smtClean="0"/>
              <a:t>Krief</a:t>
            </a:r>
            <a:endParaRPr lang="en-US" dirty="0" smtClean="0"/>
          </a:p>
          <a:p>
            <a:r>
              <a:rPr lang="en-US" dirty="0" smtClean="0"/>
              <a:t>Alexander </a:t>
            </a:r>
            <a:r>
              <a:rPr lang="en-US" dirty="0" err="1" smtClean="0"/>
              <a:t>Feigel</a:t>
            </a:r>
            <a:endParaRPr lang="en-US" dirty="0" smtClean="0"/>
          </a:p>
          <a:p>
            <a:r>
              <a:rPr lang="en-US" dirty="0" smtClean="0"/>
              <a:t>Doron Gazit</a:t>
            </a:r>
          </a:p>
          <a:p>
            <a:endParaRPr lang="he-IL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23728" y="558924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Institute of Physics, The Hebrew University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016000" y="1939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en-US" dirty="0" smtClean="0"/>
              <a:t>May 24,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04A28A84-EAD7-4053-B155-34D12F93E5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2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71"/>
    </mc:Choice>
    <mc:Fallback>
      <p:transition spd="slow" advTm="1107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Rosseland</a:t>
            </a:r>
            <a:r>
              <a:rPr lang="en-US" dirty="0" smtClean="0"/>
              <a:t> Opacity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616229"/>
            <a:ext cx="8686800" cy="4525963"/>
          </a:xfrm>
        </p:spPr>
        <p:txBody>
          <a:bodyPr/>
          <a:lstStyle/>
          <a:p>
            <a:r>
              <a:rPr lang="en-US" dirty="0"/>
              <a:t>Photon mean-free-path</a:t>
            </a:r>
          </a:p>
          <a:p>
            <a:r>
              <a:rPr lang="en-US" dirty="0"/>
              <a:t>Radiative heat transfer – diffusion </a:t>
            </a:r>
            <a:r>
              <a:rPr lang="en-US" dirty="0" smtClean="0"/>
              <a:t>approximation at each frequency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err="1" smtClean="0">
                <a:solidFill>
                  <a:srgbClr val="FF0000"/>
                </a:solidFill>
              </a:rPr>
              <a:t>Rosseland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Mean</a:t>
            </a:r>
            <a:endParaRPr lang="he-IL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20" y="3322861"/>
            <a:ext cx="4867275" cy="9048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39" y="1556792"/>
            <a:ext cx="1975849" cy="70750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10" y="5301208"/>
            <a:ext cx="3241258" cy="105846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47" y="5432599"/>
            <a:ext cx="2208287" cy="79568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קבוצה 7"/>
          <p:cNvGrpSpPr/>
          <p:nvPr/>
        </p:nvGrpSpPr>
        <p:grpSpPr>
          <a:xfrm>
            <a:off x="425353" y="332656"/>
            <a:ext cx="8424936" cy="4783313"/>
            <a:chOff x="1685450" y="1484784"/>
            <a:chExt cx="5457983" cy="3178188"/>
          </a:xfrm>
        </p:grpSpPr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5450" y="1484784"/>
              <a:ext cx="5457983" cy="317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112266" y="1922445"/>
              <a:ext cx="1498780" cy="280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4kT</a:t>
              </a:r>
              <a:endParaRPr lang="en-US" sz="2000" dirty="0"/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10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04048" y="764704"/>
            <a:ext cx="273703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/>
              <a:t>Iron @ Convection Zone</a:t>
            </a:r>
            <a:endParaRPr lang="en-US" sz="2000" b="1" dirty="0"/>
          </a:p>
        </p:txBody>
      </p:sp>
      <p:sp>
        <p:nvSpPr>
          <p:cNvPr id="15" name="מלבן 14"/>
          <p:cNvSpPr/>
          <p:nvPr/>
        </p:nvSpPr>
        <p:spPr>
          <a:xfrm>
            <a:off x="5796136" y="1104999"/>
            <a:ext cx="18224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Bailey, J. E., et al. 2009</a:t>
            </a:r>
          </a:p>
        </p:txBody>
      </p:sp>
    </p:spTree>
    <p:extLst>
      <p:ext uri="{BB962C8B-B14F-4D97-AF65-F5344CB8AC3E}">
        <p14:creationId xmlns:p14="http://schemas.microsoft.com/office/powerpoint/2010/main" val="37599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5" y="980728"/>
            <a:ext cx="8078291" cy="554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6551712" y="6581001"/>
            <a:ext cx="25922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Marcel </a:t>
            </a:r>
            <a:r>
              <a:rPr lang="en-US" sz="1000" dirty="0" err="1" smtClean="0"/>
              <a:t>Klapisch</a:t>
            </a:r>
            <a:r>
              <a:rPr lang="en-US" sz="1000" dirty="0" smtClean="0"/>
              <a:t>, APIP, April </a:t>
            </a:r>
            <a:r>
              <a:rPr lang="en-US" sz="1000" dirty="0"/>
              <a:t>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1454" y="315903"/>
            <a:ext cx="72209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Photons Escape Through Opacity “Windows” </a:t>
            </a:r>
            <a:endParaRPr lang="en-US" sz="3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72" y="1726230"/>
            <a:ext cx="6833028" cy="345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0872" y="116632"/>
            <a:ext cx="8229600" cy="1143000"/>
          </a:xfrm>
        </p:spPr>
        <p:txBody>
          <a:bodyPr/>
          <a:lstStyle/>
          <a:p>
            <a:r>
              <a:rPr lang="en-US" dirty="0" smtClean="0"/>
              <a:t>Atomic Transitions</a:t>
            </a:r>
            <a:endParaRPr lang="en-US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0" y="116632"/>
            <a:ext cx="2310972" cy="6736878"/>
            <a:chOff x="6444208" y="116632"/>
            <a:chExt cx="2310972" cy="6736878"/>
          </a:xfrm>
        </p:grpSpPr>
        <p:pic>
          <p:nvPicPr>
            <p:cNvPr id="9626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16632"/>
              <a:ext cx="2230329" cy="673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127776" y="620688"/>
              <a:ext cx="1140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Scattering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88224" y="4149080"/>
              <a:ext cx="1294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FF"/>
                  </a:solidFill>
                </a:rPr>
                <a:t>Bound-Free</a:t>
              </a:r>
              <a:endParaRPr lang="en-US" b="1" dirty="0">
                <a:solidFill>
                  <a:srgbClr val="FF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68344" y="2048211"/>
              <a:ext cx="108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Free-Free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73014" y="4869160"/>
              <a:ext cx="1362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Bound-Bound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09326" y="2060848"/>
            <a:ext cx="1362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Bound-Bound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0888" y="3979803"/>
            <a:ext cx="1176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Bound-Free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3738518"/>
            <a:ext cx="98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Free-Free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4293096"/>
            <a:ext cx="103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Scattering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6376" y="4025453"/>
            <a:ext cx="1045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Rosseland</a:t>
            </a:r>
            <a:endParaRPr lang="en-US" sz="1600" b="1" dirty="0" smtClean="0"/>
          </a:p>
          <a:p>
            <a:r>
              <a:rPr lang="en-US" sz="1600" b="1" dirty="0" smtClean="0"/>
              <a:t>Fraction</a:t>
            </a:r>
            <a:endParaRPr lang="en-US" sz="1600" b="1" dirty="0"/>
          </a:p>
        </p:txBody>
      </p:sp>
      <p:cxnSp>
        <p:nvCxnSpPr>
          <p:cNvPr id="18" name="מחבר חץ ישר 17"/>
          <p:cNvCxnSpPr/>
          <p:nvPr/>
        </p:nvCxnSpPr>
        <p:spPr>
          <a:xfrm flipV="1">
            <a:off x="8532390" y="3832582"/>
            <a:ext cx="99044" cy="2642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12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61119" y="1290037"/>
            <a:ext cx="443647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900" b="1" dirty="0" smtClean="0"/>
              <a:t>Typical opacity spectra of a mid-Z element</a:t>
            </a:r>
            <a:endParaRPr lang="en-US" sz="1900" b="1" dirty="0"/>
          </a:p>
        </p:txBody>
      </p:sp>
      <p:sp>
        <p:nvSpPr>
          <p:cNvPr id="23" name="מציין מיקום תוכן 2"/>
          <p:cNvSpPr>
            <a:spLocks noGrp="1"/>
          </p:cNvSpPr>
          <p:nvPr>
            <p:ph idx="1"/>
          </p:nvPr>
        </p:nvSpPr>
        <p:spPr>
          <a:xfrm>
            <a:off x="2339752" y="5301208"/>
            <a:ext cx="6978530" cy="1224136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Bound-Bound and Bound-Free dominate by orders of magnitude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Existence of bound electrons strongly increases opacity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011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4624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300" dirty="0" smtClean="0"/>
              <a:t>Metals are a major source of opacity in the Sun</a:t>
            </a:r>
            <a:endParaRPr lang="en-US" sz="3300" dirty="0"/>
          </a:p>
          <a:p>
            <a:pPr algn="ctr" rtl="1"/>
            <a:endParaRPr lang="en-US" sz="33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18" y="864358"/>
            <a:ext cx="4440338" cy="29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72328" y="1380838"/>
            <a:ext cx="240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Opacity fractions</a:t>
            </a:r>
            <a:endParaRPr lang="he-IL" dirty="0"/>
          </a:p>
          <a:p>
            <a:r>
              <a:rPr lang="en-US" dirty="0"/>
              <a:t>@Convection zone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16022" y="1011146"/>
            <a:ext cx="8899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he-IL" sz="2000" dirty="0" smtClean="0">
                <a:solidFill>
                  <a:srgbClr val="0000FF"/>
                </a:solidFill>
              </a:rPr>
              <a:t>         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04802" y="6565108"/>
            <a:ext cx="2133600" cy="365125"/>
          </a:xfrm>
        </p:spPr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71802" y="6565108"/>
            <a:ext cx="2895600" cy="365125"/>
          </a:xfrm>
        </p:spPr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Krief@PSAS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00802" y="6565108"/>
            <a:ext cx="2133600" cy="365125"/>
          </a:xfrm>
        </p:spPr>
        <p:txBody>
          <a:bodyPr/>
          <a:lstStyle/>
          <a:p>
            <a:fld id="{04A28A84-EAD7-4053-B155-34D12F93E575}" type="slidenum">
              <a:rPr lang="en-US" smtClean="0"/>
              <a:t>13</a:t>
            </a:fld>
            <a:endParaRPr lang="en-US"/>
          </a:p>
        </p:txBody>
      </p:sp>
      <p:grpSp>
        <p:nvGrpSpPr>
          <p:cNvPr id="30" name="קבוצה 29"/>
          <p:cNvGrpSpPr/>
          <p:nvPr/>
        </p:nvGrpSpPr>
        <p:grpSpPr>
          <a:xfrm>
            <a:off x="357267" y="692696"/>
            <a:ext cx="3782685" cy="3240360"/>
            <a:chOff x="199059" y="764704"/>
            <a:chExt cx="3782685" cy="3240360"/>
          </a:xfrm>
        </p:grpSpPr>
        <p:grpSp>
          <p:nvGrpSpPr>
            <p:cNvPr id="2" name="קבוצה 1"/>
            <p:cNvGrpSpPr/>
            <p:nvPr/>
          </p:nvGrpSpPr>
          <p:grpSpPr>
            <a:xfrm>
              <a:off x="199059" y="1069249"/>
              <a:ext cx="3782685" cy="2935815"/>
              <a:chOff x="246390" y="3909499"/>
              <a:chExt cx="3782685" cy="2935815"/>
            </a:xfrm>
          </p:grpSpPr>
          <p:pic>
            <p:nvPicPr>
              <p:cNvPr id="9318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390" y="3909499"/>
                <a:ext cx="3782685" cy="2935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754426" y="4428980"/>
                <a:ext cx="91460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b="1" dirty="0" smtClean="0">
                    <a:solidFill>
                      <a:srgbClr val="0000FF"/>
                    </a:solidFill>
                  </a:rPr>
                  <a:t>Metals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699792" y="5602075"/>
                <a:ext cx="76174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b="1" dirty="0" err="1" smtClean="0">
                    <a:solidFill>
                      <a:srgbClr val="FF0000"/>
                    </a:solidFill>
                  </a:rPr>
                  <a:t>H+He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212301" y="764704"/>
              <a:ext cx="21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u="sng" dirty="0" smtClean="0"/>
                <a:t>Opacity contribution</a:t>
              </a:r>
              <a:endParaRPr lang="en-US" b="1" u="sng" dirty="0"/>
            </a:p>
          </p:txBody>
        </p:sp>
        <p:cxnSp>
          <p:nvCxnSpPr>
            <p:cNvPr id="28" name="מחבר ישר 27"/>
            <p:cNvCxnSpPr/>
            <p:nvPr/>
          </p:nvCxnSpPr>
          <p:spPr>
            <a:xfrm>
              <a:off x="3651146" y="1172717"/>
              <a:ext cx="0" cy="248366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מלבן 30"/>
          <p:cNvSpPr/>
          <p:nvPr/>
        </p:nvSpPr>
        <p:spPr>
          <a:xfrm>
            <a:off x="188130" y="6162901"/>
            <a:ext cx="8856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M. </a:t>
            </a:r>
            <a:r>
              <a:rPr lang="en-US" sz="1400" dirty="0" err="1"/>
              <a:t>Krief</a:t>
            </a:r>
            <a:r>
              <a:rPr lang="en-US" sz="1400" dirty="0"/>
              <a:t>, A. </a:t>
            </a:r>
            <a:r>
              <a:rPr lang="en-US" sz="1400" dirty="0" err="1"/>
              <a:t>Feigel</a:t>
            </a:r>
            <a:r>
              <a:rPr lang="en-US" sz="1400" dirty="0"/>
              <a:t>, and D. </a:t>
            </a:r>
            <a:r>
              <a:rPr lang="en-US" sz="1400" dirty="0" err="1"/>
              <a:t>Gazit</a:t>
            </a:r>
            <a:r>
              <a:rPr lang="en-US" sz="1400" dirty="0"/>
              <a:t>, “</a:t>
            </a:r>
            <a:r>
              <a:rPr lang="en-US" sz="1400" i="1" dirty="0"/>
              <a:t>Line broadening and the solar opacity problem”</a:t>
            </a:r>
            <a:r>
              <a:rPr lang="en-US" sz="1400" dirty="0"/>
              <a:t>, </a:t>
            </a:r>
            <a:r>
              <a:rPr lang="en-US" sz="1400" dirty="0" err="1" smtClean="0"/>
              <a:t>ApJ</a:t>
            </a:r>
            <a:r>
              <a:rPr lang="en-US" sz="1400" dirty="0"/>
              <a:t> </a:t>
            </a:r>
            <a:r>
              <a:rPr lang="en-US" sz="1400" dirty="0" smtClean="0"/>
              <a:t>2016</a:t>
            </a:r>
          </a:p>
        </p:txBody>
      </p:sp>
      <p:sp>
        <p:nvSpPr>
          <p:cNvPr id="33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4077072"/>
            <a:ext cx="8937610" cy="1800200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Metals have numerous bound electrons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Metals are a significant source of opacity in the sun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000" b="1" u="sng" dirty="0" smtClean="0"/>
              <a:t>Atomic physics of hot dense plasmas of mid-Z elements</a:t>
            </a:r>
            <a:endParaRPr lang="en-US" sz="3000" b="1" u="sng" dirty="0"/>
          </a:p>
        </p:txBody>
      </p:sp>
      <p:sp>
        <p:nvSpPr>
          <p:cNvPr id="93184" name="מלבן 93183"/>
          <p:cNvSpPr/>
          <p:nvPr/>
        </p:nvSpPr>
        <p:spPr>
          <a:xfrm>
            <a:off x="6516216" y="2062676"/>
            <a:ext cx="1589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Bailey, J. E., et al. 2009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24838" y="790105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CZ</a:t>
            </a:r>
            <a:endParaRPr lang="he-IL" sz="1500" dirty="0"/>
          </a:p>
        </p:txBody>
      </p:sp>
    </p:spTree>
    <p:extLst>
      <p:ext uri="{BB962C8B-B14F-4D97-AF65-F5344CB8AC3E}">
        <p14:creationId xmlns:p14="http://schemas.microsoft.com/office/powerpoint/2010/main" val="26041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The Ion-Sphere model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25922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plasma is divided into </a:t>
            </a:r>
            <a:r>
              <a:rPr lang="en-US" u="sng" dirty="0" smtClean="0"/>
              <a:t>spherical cells</a:t>
            </a:r>
          </a:p>
          <a:p>
            <a:r>
              <a:rPr lang="en-US" dirty="0" smtClean="0"/>
              <a:t>The density dictates </a:t>
            </a:r>
            <a:r>
              <a:rPr lang="en-US" dirty="0"/>
              <a:t>the size of the </a:t>
            </a:r>
            <a:r>
              <a:rPr lang="en-US" dirty="0" smtClean="0"/>
              <a:t>“Wigner-Seitz“ cell</a:t>
            </a:r>
            <a:r>
              <a:rPr lang="en-US" dirty="0"/>
              <a:t>, in which neutrality is imposed </a:t>
            </a:r>
            <a:endParaRPr lang="en-US" dirty="0" smtClean="0"/>
          </a:p>
          <a:p>
            <a:r>
              <a:rPr lang="en-US" dirty="0"/>
              <a:t>The surrounding plasma of each cell is considered a heat bath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19" y="3932630"/>
            <a:ext cx="2246731" cy="212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חץ למטה 6"/>
          <p:cNvSpPr/>
          <p:nvPr/>
        </p:nvSpPr>
        <p:spPr>
          <a:xfrm rot="16200000">
            <a:off x="3156639" y="4877884"/>
            <a:ext cx="159350" cy="36711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חץ למטה 7"/>
          <p:cNvSpPr/>
          <p:nvPr/>
        </p:nvSpPr>
        <p:spPr>
          <a:xfrm rot="16200000">
            <a:off x="6510650" y="4893534"/>
            <a:ext cx="159350" cy="36711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14</a:t>
            </a:fld>
            <a:endParaRPr lang="en-US"/>
          </a:p>
        </p:txBody>
      </p:sp>
      <p:grpSp>
        <p:nvGrpSpPr>
          <p:cNvPr id="17" name="קבוצה 16"/>
          <p:cNvGrpSpPr/>
          <p:nvPr/>
        </p:nvGrpSpPr>
        <p:grpSpPr>
          <a:xfrm>
            <a:off x="3446388" y="3963100"/>
            <a:ext cx="2925812" cy="2130196"/>
            <a:chOff x="3446388" y="3531478"/>
            <a:chExt cx="2925812" cy="2130196"/>
          </a:xfrm>
        </p:grpSpPr>
        <p:pic>
          <p:nvPicPr>
            <p:cNvPr id="11571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388" y="3531478"/>
              <a:ext cx="2925812" cy="2130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אליפסה 11"/>
            <p:cNvSpPr/>
            <p:nvPr/>
          </p:nvSpPr>
          <p:spPr>
            <a:xfrm>
              <a:off x="4423792" y="4221088"/>
              <a:ext cx="601464" cy="58876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" y="3963100"/>
            <a:ext cx="2925812" cy="213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9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Specification of the Bound-Bound Atomic Transitions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073" y="150017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Atomic  Structure</a:t>
            </a:r>
          </a:p>
          <a:p>
            <a:r>
              <a:rPr lang="en-US" sz="2400" dirty="0" smtClean="0"/>
              <a:t>Levels within configurations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755576" y="3974737"/>
            <a:ext cx="3240360" cy="1470487"/>
            <a:chOff x="4666000" y="1651779"/>
            <a:chExt cx="4142223" cy="1883003"/>
          </a:xfrm>
        </p:grpSpPr>
        <p:pic>
          <p:nvPicPr>
            <p:cNvPr id="7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000" y="1716405"/>
              <a:ext cx="4142223" cy="181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" name="אובייקט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9624388"/>
                </p:ext>
              </p:extLst>
            </p:nvPr>
          </p:nvGraphicFramePr>
          <p:xfrm>
            <a:off x="6116217" y="1651779"/>
            <a:ext cx="1293514" cy="443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86" name="Equation" r:id="rId4" imgW="368280" imgH="126720" progId="Equation.DSMT4">
                    <p:embed/>
                  </p:oleObj>
                </mc:Choice>
                <mc:Fallback>
                  <p:oleObj name="Equation" r:id="rId4" imgW="36828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116217" y="1651779"/>
                          <a:ext cx="1293514" cy="4436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8" y="1484784"/>
            <a:ext cx="6434010" cy="187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אובייקט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01823"/>
              </p:ext>
            </p:extLst>
          </p:nvPr>
        </p:nvGraphicFramePr>
        <p:xfrm>
          <a:off x="2562345" y="2412473"/>
          <a:ext cx="1764587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7" name="Equation" r:id="rId7" imgW="1002960" imgH="368280" progId="Equation.DSMT4">
                  <p:embed/>
                </p:oleObj>
              </mc:Choice>
              <mc:Fallback>
                <p:oleObj name="Equation" r:id="rId7" imgW="1002960" imgH="36828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345" y="2412473"/>
                        <a:ext cx="1764587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62345" y="1652904"/>
            <a:ext cx="17248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An Atomic Configuration</a:t>
            </a:r>
          </a:p>
        </p:txBody>
      </p:sp>
      <p:sp>
        <p:nvSpPr>
          <p:cNvPr id="15" name="מלבן 14"/>
          <p:cNvSpPr/>
          <p:nvPr/>
        </p:nvSpPr>
        <p:spPr>
          <a:xfrm>
            <a:off x="5652120" y="4262899"/>
            <a:ext cx="88569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Q. PORCHEROT et. al 2012</a:t>
            </a:r>
            <a:endParaRPr lang="en-US" sz="1000" dirty="0"/>
          </a:p>
        </p:txBody>
      </p:sp>
      <p:pic>
        <p:nvPicPr>
          <p:cNvPr id="16" name="Picture 45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73216"/>
            <a:ext cx="1721623" cy="1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9" name="Picture 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44" y="4437112"/>
            <a:ext cx="4211960" cy="209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3429000"/>
            <a:ext cx="8928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/>
              <a:t>A large number of transitions between levels of configuration </a:t>
            </a:r>
            <a:r>
              <a:rPr lang="en-US" sz="2500" u="sng" dirty="0" smtClean="0"/>
              <a:t>pairs</a:t>
            </a:r>
            <a:endParaRPr lang="en-US" sz="2500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אובייקט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886328"/>
              </p:ext>
            </p:extLst>
          </p:nvPr>
        </p:nvGraphicFramePr>
        <p:xfrm>
          <a:off x="899592" y="1412776"/>
          <a:ext cx="7461250" cy="1260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6" name="Equation" r:id="rId3" imgW="3009600" imgH="507960" progId="Equation.DSMT4">
                  <p:embed/>
                </p:oleObj>
              </mc:Choice>
              <mc:Fallback>
                <p:oleObj name="Equation" r:id="rId3" imgW="30096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412776"/>
                        <a:ext cx="7461250" cy="1260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קבוצה 36"/>
          <p:cNvGrpSpPr/>
          <p:nvPr/>
        </p:nvGrpSpPr>
        <p:grpSpPr>
          <a:xfrm>
            <a:off x="5306938" y="1943799"/>
            <a:ext cx="3101627" cy="832573"/>
            <a:chOff x="5378946" y="2893984"/>
            <a:chExt cx="3101627" cy="832573"/>
          </a:xfrm>
        </p:grpSpPr>
        <p:cxnSp>
          <p:nvCxnSpPr>
            <p:cNvPr id="29" name="מחבר חץ ישר 28"/>
            <p:cNvCxnSpPr/>
            <p:nvPr/>
          </p:nvCxnSpPr>
          <p:spPr>
            <a:xfrm flipV="1">
              <a:off x="5652120" y="2970185"/>
              <a:ext cx="72009" cy="3052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378946" y="3264892"/>
              <a:ext cx="864096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Level</a:t>
              </a:r>
            </a:p>
            <a:p>
              <a:r>
                <a:rPr lang="en-US" sz="1200" dirty="0" smtClean="0">
                  <a:solidFill>
                    <a:srgbClr val="0000FF"/>
                  </a:solidFill>
                </a:rPr>
                <a:t>Population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40152" y="3153643"/>
              <a:ext cx="864096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Transition</a:t>
              </a:r>
            </a:p>
            <a:p>
              <a:r>
                <a:rPr lang="en-US" sz="1200" dirty="0" smtClean="0">
                  <a:solidFill>
                    <a:srgbClr val="0000FF"/>
                  </a:solidFill>
                </a:rPr>
                <a:t>Amplitude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52381" y="3313559"/>
              <a:ext cx="864096" cy="27699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00FF"/>
                  </a:solidFill>
                </a:rPr>
                <a:t>Lineshape</a:t>
              </a:r>
              <a:endParaRPr lang="en-US" sz="12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16477" y="3163154"/>
              <a:ext cx="864096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Transition</a:t>
              </a:r>
            </a:p>
            <a:p>
              <a:r>
                <a:rPr lang="en-US" sz="1200" dirty="0" smtClean="0">
                  <a:solidFill>
                    <a:srgbClr val="0000FF"/>
                  </a:solidFill>
                </a:rPr>
                <a:t>Energy</a:t>
              </a:r>
            </a:p>
          </p:txBody>
        </p:sp>
        <p:cxnSp>
          <p:nvCxnSpPr>
            <p:cNvPr id="38" name="מחבר חץ ישר 37"/>
            <p:cNvCxnSpPr/>
            <p:nvPr/>
          </p:nvCxnSpPr>
          <p:spPr>
            <a:xfrm flipH="1" flipV="1">
              <a:off x="6812138" y="2993697"/>
              <a:ext cx="144016" cy="3389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חץ ישר 40"/>
            <p:cNvCxnSpPr/>
            <p:nvPr/>
          </p:nvCxnSpPr>
          <p:spPr>
            <a:xfrm flipV="1">
              <a:off x="6156176" y="2893984"/>
              <a:ext cx="1" cy="3011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מחבר חץ ישר 45"/>
            <p:cNvCxnSpPr/>
            <p:nvPr/>
          </p:nvCxnSpPr>
          <p:spPr>
            <a:xfrm flipV="1">
              <a:off x="7874843" y="2903151"/>
              <a:ext cx="1" cy="3011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Bound-Bound Opacity Spectra</a:t>
            </a:r>
            <a:endParaRPr lang="en-US" dirty="0"/>
          </a:p>
        </p:txBody>
      </p:sp>
      <p:grpSp>
        <p:nvGrpSpPr>
          <p:cNvPr id="52" name="קבוצה 51"/>
          <p:cNvGrpSpPr/>
          <p:nvPr/>
        </p:nvGrpSpPr>
        <p:grpSpPr>
          <a:xfrm>
            <a:off x="1619672" y="2313631"/>
            <a:ext cx="3528392" cy="815717"/>
            <a:chOff x="1619672" y="2313631"/>
            <a:chExt cx="3528392" cy="815717"/>
          </a:xfrm>
        </p:grpSpPr>
        <p:cxnSp>
          <p:nvCxnSpPr>
            <p:cNvPr id="15" name="מחבר חץ ישר 14"/>
            <p:cNvCxnSpPr/>
            <p:nvPr/>
          </p:nvCxnSpPr>
          <p:spPr>
            <a:xfrm flipV="1">
              <a:off x="2267744" y="2313631"/>
              <a:ext cx="288032" cy="3276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חץ ישר 15"/>
            <p:cNvCxnSpPr/>
            <p:nvPr/>
          </p:nvCxnSpPr>
          <p:spPr>
            <a:xfrm flipV="1">
              <a:off x="4705971" y="2593606"/>
              <a:ext cx="0" cy="2477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חץ ישר 16"/>
            <p:cNvCxnSpPr/>
            <p:nvPr/>
          </p:nvCxnSpPr>
          <p:spPr>
            <a:xfrm flipV="1">
              <a:off x="3574629" y="2370807"/>
              <a:ext cx="0" cy="2704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395096" y="2821571"/>
              <a:ext cx="752968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Levels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15816" y="2625292"/>
              <a:ext cx="15573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Configurations</a:t>
              </a:r>
              <a:endParaRPr lang="en-US" sz="1400" dirty="0" smtClean="0">
                <a:solidFill>
                  <a:srgbClr val="00B05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9672" y="2605547"/>
              <a:ext cx="15573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Orbital Jumps</a:t>
              </a:r>
            </a:p>
          </p:txBody>
        </p:sp>
      </p:grpSp>
      <p:grpSp>
        <p:nvGrpSpPr>
          <p:cNvPr id="53" name="קבוצה 52"/>
          <p:cNvGrpSpPr/>
          <p:nvPr/>
        </p:nvGrpSpPr>
        <p:grpSpPr>
          <a:xfrm>
            <a:off x="251520" y="2841316"/>
            <a:ext cx="8424936" cy="3983679"/>
            <a:chOff x="251520" y="2841316"/>
            <a:chExt cx="8424936" cy="3983679"/>
          </a:xfrm>
        </p:grpSpPr>
        <p:sp>
          <p:nvSpPr>
            <p:cNvPr id="21" name="TextBox 20"/>
            <p:cNvSpPr txBox="1"/>
            <p:nvPr/>
          </p:nvSpPr>
          <p:spPr>
            <a:xfrm>
              <a:off x="1704899" y="2841316"/>
              <a:ext cx="1028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10-1000</a:t>
              </a:r>
            </a:p>
          </p:txBody>
        </p:sp>
        <p:graphicFrame>
          <p:nvGraphicFramePr>
            <p:cNvPr id="22" name="אובייקט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64254"/>
                </p:ext>
              </p:extLst>
            </p:nvPr>
          </p:nvGraphicFramePr>
          <p:xfrm>
            <a:off x="2843808" y="2941878"/>
            <a:ext cx="1277938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47" name="Equation" r:id="rId5" imgW="965160" imgH="279360" progId="Equation.DSMT4">
                    <p:embed/>
                  </p:oleObj>
                </mc:Choice>
                <mc:Fallback>
                  <p:oleObj name="Equation" r:id="rId5" imgW="96516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08" y="2941878"/>
                          <a:ext cx="1277938" cy="371475"/>
                        </a:xfrm>
                        <a:prstGeom prst="rect">
                          <a:avLst/>
                        </a:prstGeom>
                        <a:noFill/>
                        <a:ln w="31750"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אובייקט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6092102"/>
                </p:ext>
              </p:extLst>
            </p:nvPr>
          </p:nvGraphicFramePr>
          <p:xfrm>
            <a:off x="4217988" y="3129533"/>
            <a:ext cx="1262062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48" name="Equation" r:id="rId7" imgW="952200" imgH="279360" progId="Equation.DSMT4">
                    <p:embed/>
                  </p:oleObj>
                </mc:Choice>
                <mc:Fallback>
                  <p:oleObj name="Equation" r:id="rId7" imgW="95220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7988" y="3129533"/>
                          <a:ext cx="1262062" cy="371475"/>
                        </a:xfrm>
                        <a:prstGeom prst="rect">
                          <a:avLst/>
                        </a:prstGeom>
                        <a:noFill/>
                        <a:ln w="31750"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TextBox 43"/>
            <p:cNvSpPr txBox="1"/>
            <p:nvPr/>
          </p:nvSpPr>
          <p:spPr>
            <a:xfrm>
              <a:off x="251520" y="3501008"/>
              <a:ext cx="8424936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u="sng" dirty="0"/>
                <a:t>Two major difficulties: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3000" dirty="0" smtClean="0"/>
                <a:t>For mid-Z and high-Z elements - a </a:t>
              </a:r>
              <a:r>
                <a:rPr lang="en-US" sz="3000" b="1" u="sng" dirty="0">
                  <a:solidFill>
                    <a:srgbClr val="FF0000"/>
                  </a:solidFill>
                </a:rPr>
                <a:t>HUGE</a:t>
              </a:r>
              <a:r>
                <a:rPr lang="en-US" sz="3000" dirty="0" smtClean="0"/>
                <a:t> number </a:t>
              </a:r>
              <a:r>
                <a:rPr lang="en-US" sz="3000" dirty="0"/>
                <a:t>of lines for each pair of configurations </a:t>
              </a:r>
              <a:endParaRPr lang="en-US" sz="3000" dirty="0" smtClean="0"/>
            </a:p>
            <a:p>
              <a:pPr marL="342900" indent="-342900">
                <a:buFont typeface="+mj-lt"/>
                <a:buAutoNum type="arabicPeriod"/>
              </a:pPr>
              <a:r>
                <a:rPr lang="en-US" sz="3000" dirty="0" smtClean="0"/>
                <a:t>For </a:t>
              </a:r>
              <a:r>
                <a:rPr lang="en-US" sz="3000" dirty="0"/>
                <a:t>hot plasmas - a </a:t>
              </a:r>
              <a:r>
                <a:rPr lang="en-US" sz="3000" b="1" u="sng" dirty="0">
                  <a:solidFill>
                    <a:srgbClr val="FF0000"/>
                  </a:solidFill>
                </a:rPr>
                <a:t>HUGE</a:t>
              </a:r>
              <a:r>
                <a:rPr lang="en-US" sz="3000" dirty="0"/>
                <a:t> number of atomic configurations must be included</a:t>
              </a:r>
            </a:p>
            <a:p>
              <a:endParaRPr lang="en-US" sz="3000" dirty="0"/>
            </a:p>
            <a:p>
              <a:endParaRPr lang="en-US" sz="3000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כותרת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Unresolved Transition Arrays (UTA)</a:t>
            </a:r>
            <a:endParaRPr lang="en-US" dirty="0"/>
          </a:p>
        </p:txBody>
      </p:sp>
      <p:sp>
        <p:nvSpPr>
          <p:cNvPr id="50" name="מציין מיקום תוכן 2"/>
          <p:cNvSpPr>
            <a:spLocks noGrp="1"/>
          </p:cNvSpPr>
          <p:nvPr>
            <p:ph idx="1"/>
          </p:nvPr>
        </p:nvSpPr>
        <p:spPr>
          <a:xfrm>
            <a:off x="611560" y="1052736"/>
            <a:ext cx="8208912" cy="2622004"/>
          </a:xfrm>
        </p:spPr>
        <p:txBody>
          <a:bodyPr>
            <a:normAutofit/>
          </a:bodyPr>
          <a:lstStyle/>
          <a:p>
            <a:r>
              <a:rPr lang="en-US" sz="2700" dirty="0" smtClean="0"/>
              <a:t>In a hot plasma, the large number of lines between pairs of configurations often overlap and can be approximated by a single “effective” line</a:t>
            </a:r>
          </a:p>
          <a:p>
            <a:r>
              <a:rPr lang="en-US" sz="2700" dirty="0" smtClean="0"/>
              <a:t>Calculate </a:t>
            </a:r>
            <a:r>
              <a:rPr lang="en-US" sz="2700" dirty="0"/>
              <a:t>only </a:t>
            </a:r>
            <a:r>
              <a:rPr lang="en-US" sz="2700" u="sng" dirty="0" smtClean="0"/>
              <a:t>the moments</a:t>
            </a:r>
            <a:r>
              <a:rPr lang="en-US" sz="2700" dirty="0" smtClean="0"/>
              <a:t> of the effective lines</a:t>
            </a:r>
            <a:endParaRPr lang="en-US" sz="2700" dirty="0"/>
          </a:p>
        </p:txBody>
      </p:sp>
      <p:pic>
        <p:nvPicPr>
          <p:cNvPr id="24" name="Picture 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55" y="2852936"/>
            <a:ext cx="1928977" cy="13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017054"/>
              </p:ext>
            </p:extLst>
          </p:nvPr>
        </p:nvGraphicFramePr>
        <p:xfrm>
          <a:off x="6228184" y="5528049"/>
          <a:ext cx="2556691" cy="565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10" name="Equation" r:id="rId4" imgW="1892300" imgH="419100" progId="Equation.DSMT4">
                  <p:embed/>
                </p:oleObj>
              </mc:Choice>
              <mc:Fallback>
                <p:oleObj name="Equation" r:id="rId4" imgW="1892300" imgH="419100" progId="Equation.DSMT4">
                  <p:embed/>
                  <p:pic>
                    <p:nvPicPr>
                      <p:cNvPr id="0" name="אובייקט 7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5528049"/>
                        <a:ext cx="2556691" cy="565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אובייקט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29875"/>
              </p:ext>
            </p:extLst>
          </p:nvPr>
        </p:nvGraphicFramePr>
        <p:xfrm>
          <a:off x="7447171" y="4537594"/>
          <a:ext cx="1296144" cy="619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11" name="Equation" r:id="rId6" imgW="876300" imgH="419100" progId="Equation.DSMT4">
                  <p:embed/>
                </p:oleObj>
              </mc:Choice>
              <mc:Fallback>
                <p:oleObj name="Equation" r:id="rId6" imgW="876300" imgH="419100" progId="Equation.DSMT4">
                  <p:embed/>
                  <p:pic>
                    <p:nvPicPr>
                      <p:cNvPr id="0" name="אובייקט 8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7171" y="4537594"/>
                        <a:ext cx="1296144" cy="619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812712"/>
              </p:ext>
            </p:extLst>
          </p:nvPr>
        </p:nvGraphicFramePr>
        <p:xfrm>
          <a:off x="6151482" y="4632399"/>
          <a:ext cx="818418" cy="47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12" name="Equation" r:id="rId8" imgW="583947" imgH="342751" progId="Equation.DSMT4">
                  <p:embed/>
                </p:oleObj>
              </mc:Choice>
              <mc:Fallback>
                <p:oleObj name="Equation" r:id="rId8" imgW="583947" imgH="342751" progId="Equation.DSMT4">
                  <p:embed/>
                  <p:pic>
                    <p:nvPicPr>
                      <p:cNvPr id="0" name="אובייקט 8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482" y="4632399"/>
                        <a:ext cx="818418" cy="477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קבוצה 9"/>
          <p:cNvGrpSpPr/>
          <p:nvPr/>
        </p:nvGrpSpPr>
        <p:grpSpPr>
          <a:xfrm>
            <a:off x="3779912" y="3501008"/>
            <a:ext cx="2232248" cy="2492896"/>
            <a:chOff x="2774773" y="3717032"/>
            <a:chExt cx="2805339" cy="3140968"/>
          </a:xfrm>
        </p:grpSpPr>
        <p:pic>
          <p:nvPicPr>
            <p:cNvPr id="26" name="Picture 46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9317" y="3717032"/>
              <a:ext cx="2800795" cy="2724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" name="אובייקט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8551264"/>
                </p:ext>
              </p:extLst>
            </p:nvPr>
          </p:nvGraphicFramePr>
          <p:xfrm>
            <a:off x="3491880" y="6392863"/>
            <a:ext cx="1008063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13" name="Equation" r:id="rId11" imgW="596900" imgH="228600" progId="Equation.DSMT4">
                    <p:embed/>
                  </p:oleObj>
                </mc:Choice>
                <mc:Fallback>
                  <p:oleObj name="Equation" r:id="rId11" imgW="596900" imgH="228600" progId="Equation.DSMT4">
                    <p:embed/>
                    <p:pic>
                      <p:nvPicPr>
                        <p:cNvPr id="0" name="אובייקט 81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1880" y="6392863"/>
                          <a:ext cx="1008063" cy="465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אובייקט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1652773"/>
                </p:ext>
              </p:extLst>
            </p:nvPr>
          </p:nvGraphicFramePr>
          <p:xfrm>
            <a:off x="2774773" y="4653136"/>
            <a:ext cx="939800" cy="582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14" name="Equation" r:id="rId13" imgW="444307" imgH="228501" progId="Equation.DSMT4">
                    <p:embed/>
                  </p:oleObj>
                </mc:Choice>
                <mc:Fallback>
                  <p:oleObj name="Equation" r:id="rId13" imgW="444307" imgH="228501" progId="Equation.DSMT4">
                    <p:embed/>
                    <p:pic>
                      <p:nvPicPr>
                        <p:cNvPr id="0" name="אובייקט 81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4773" y="4653136"/>
                          <a:ext cx="939800" cy="582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Box 34"/>
          <p:cNvSpPr txBox="1"/>
          <p:nvPr/>
        </p:nvSpPr>
        <p:spPr>
          <a:xfrm>
            <a:off x="5868144" y="4293096"/>
            <a:ext cx="12937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u="sng" dirty="0" smtClean="0"/>
              <a:t>Intensity</a:t>
            </a:r>
            <a:endParaRPr lang="en-US" sz="1500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6732240" y="4288862"/>
            <a:ext cx="25922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u="sng" dirty="0" smtClean="0"/>
              <a:t>Transition Energy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33876" y="5200220"/>
            <a:ext cx="2304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u="sng" dirty="0" smtClean="0"/>
              <a:t>Energy Variance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17</a:t>
            </a:fld>
            <a:endParaRPr lang="en-US"/>
          </a:p>
        </p:txBody>
      </p:sp>
      <p:pic>
        <p:nvPicPr>
          <p:cNvPr id="106662" name="Picture 16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10433"/>
            <a:ext cx="3672408" cy="269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64" name="Picture 16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2" y="5737686"/>
            <a:ext cx="2304530" cy="107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מלבן 18"/>
          <p:cNvSpPr/>
          <p:nvPr/>
        </p:nvSpPr>
        <p:spPr>
          <a:xfrm>
            <a:off x="2373260" y="6310973"/>
            <a:ext cx="399894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 err="1"/>
              <a:t>Bauche-Arnoult</a:t>
            </a:r>
            <a:r>
              <a:rPr lang="en-US" sz="1200" dirty="0"/>
              <a:t>, C., J. </a:t>
            </a:r>
            <a:r>
              <a:rPr lang="en-US" sz="1200" dirty="0" err="1"/>
              <a:t>Bauche</a:t>
            </a:r>
            <a:r>
              <a:rPr lang="en-US" sz="1200" dirty="0"/>
              <a:t>, and M. </a:t>
            </a:r>
            <a:r>
              <a:rPr lang="en-US" sz="1200" dirty="0" err="1"/>
              <a:t>Klapisch</a:t>
            </a:r>
            <a:r>
              <a:rPr lang="en-US" sz="1200" dirty="0"/>
              <a:t>. </a:t>
            </a:r>
            <a:r>
              <a:rPr lang="en-US" sz="1200" i="1" dirty="0" smtClean="0"/>
              <a:t>PRA 1979</a:t>
            </a:r>
            <a:endParaRPr lang="en-US" sz="1200" dirty="0" smtClean="0"/>
          </a:p>
        </p:txBody>
      </p:sp>
      <p:sp>
        <p:nvSpPr>
          <p:cNvPr id="11" name="Oval 10"/>
          <p:cNvSpPr/>
          <p:nvPr/>
        </p:nvSpPr>
        <p:spPr>
          <a:xfrm>
            <a:off x="2092568" y="5111560"/>
            <a:ext cx="273560" cy="477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29348" y="4797152"/>
            <a:ext cx="0" cy="3144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6741" y="4769690"/>
            <a:ext cx="11408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Exp. Spectra</a:t>
            </a:r>
            <a:endParaRPr lang="he-IL" sz="1500" dirty="0"/>
          </a:p>
        </p:txBody>
      </p:sp>
      <p:sp>
        <p:nvSpPr>
          <p:cNvPr id="25" name="Rectangle 24"/>
          <p:cNvSpPr/>
          <p:nvPr/>
        </p:nvSpPr>
        <p:spPr>
          <a:xfrm>
            <a:off x="183560" y="5189880"/>
            <a:ext cx="5720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UTAs</a:t>
            </a:r>
            <a:endParaRPr lang="he-IL" sz="1500" dirty="0"/>
          </a:p>
        </p:txBody>
      </p:sp>
    </p:spTree>
    <p:extLst>
      <p:ext uri="{BB962C8B-B14F-4D97-AF65-F5344CB8AC3E}">
        <p14:creationId xmlns:p14="http://schemas.microsoft.com/office/powerpoint/2010/main" val="13048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כותרת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moments have EXACT expressions</a:t>
            </a:r>
            <a:endParaRPr lang="en-US" dirty="0"/>
          </a:p>
        </p:txBody>
      </p:sp>
      <p:sp>
        <p:nvSpPr>
          <p:cNvPr id="50" name="מציין מיקום תוכן 2"/>
          <p:cNvSpPr>
            <a:spLocks noGrp="1"/>
          </p:cNvSpPr>
          <p:nvPr>
            <p:ph idx="1"/>
          </p:nvPr>
        </p:nvSpPr>
        <p:spPr>
          <a:xfrm>
            <a:off x="611560" y="951012"/>
            <a:ext cx="8136904" cy="2622004"/>
          </a:xfrm>
        </p:spPr>
        <p:txBody>
          <a:bodyPr>
            <a:normAutofit lnSpcReduction="10000"/>
          </a:bodyPr>
          <a:lstStyle/>
          <a:p>
            <a:r>
              <a:rPr lang="en-US" sz="3300" dirty="0"/>
              <a:t>Polynomials in occupation numbers</a:t>
            </a:r>
          </a:p>
          <a:p>
            <a:r>
              <a:rPr lang="en-US" sz="3300" dirty="0" smtClean="0"/>
              <a:t>The coefficients are averages of </a:t>
            </a:r>
            <a:r>
              <a:rPr lang="en-US" sz="3300" b="1" dirty="0" smtClean="0"/>
              <a:t>2-electron </a:t>
            </a:r>
            <a:r>
              <a:rPr lang="en-US" sz="3300" dirty="0" smtClean="0"/>
              <a:t>configurations </a:t>
            </a:r>
            <a:r>
              <a:rPr lang="en-US" sz="3300" b="1" dirty="0" smtClean="0"/>
              <a:t> </a:t>
            </a:r>
          </a:p>
          <a:p>
            <a:r>
              <a:rPr lang="en-US" sz="3300" dirty="0" smtClean="0"/>
              <a:t>A very elegant decomposition of a many body problem into two-body problems</a:t>
            </a:r>
            <a:endParaRPr lang="en-US" sz="3300" dirty="0"/>
          </a:p>
        </p:txBody>
      </p:sp>
      <p:pic>
        <p:nvPicPr>
          <p:cNvPr id="11" name="Picture 4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55" y="3771269"/>
            <a:ext cx="6260081" cy="253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מלבן 6"/>
          <p:cNvSpPr/>
          <p:nvPr/>
        </p:nvSpPr>
        <p:spPr>
          <a:xfrm>
            <a:off x="3983520" y="3906401"/>
            <a:ext cx="1514493" cy="405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מלבן 12"/>
          <p:cNvSpPr/>
          <p:nvPr/>
        </p:nvSpPr>
        <p:spPr>
          <a:xfrm>
            <a:off x="4667497" y="4635030"/>
            <a:ext cx="1239130" cy="405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מלבן 13"/>
          <p:cNvSpPr/>
          <p:nvPr/>
        </p:nvSpPr>
        <p:spPr>
          <a:xfrm>
            <a:off x="3242445" y="5383811"/>
            <a:ext cx="3187301" cy="405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לבן 14"/>
          <p:cNvSpPr/>
          <p:nvPr/>
        </p:nvSpPr>
        <p:spPr>
          <a:xfrm>
            <a:off x="5525554" y="3906401"/>
            <a:ext cx="559990" cy="40539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מלבן 15"/>
          <p:cNvSpPr/>
          <p:nvPr/>
        </p:nvSpPr>
        <p:spPr>
          <a:xfrm>
            <a:off x="5925030" y="4635030"/>
            <a:ext cx="454279" cy="40539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16"/>
          <p:cNvSpPr/>
          <p:nvPr/>
        </p:nvSpPr>
        <p:spPr>
          <a:xfrm>
            <a:off x="6452626" y="5383811"/>
            <a:ext cx="1028133" cy="40539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89167" y="3501008"/>
            <a:ext cx="1436387" cy="34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body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8298" y="3508035"/>
            <a:ext cx="1436387" cy="34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Two-body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18</a:t>
            </a:fld>
            <a:endParaRPr lang="en-US"/>
          </a:p>
        </p:txBody>
      </p:sp>
      <p:sp>
        <p:nvSpPr>
          <p:cNvPr id="20" name="מלבן 19"/>
          <p:cNvSpPr/>
          <p:nvPr/>
        </p:nvSpPr>
        <p:spPr>
          <a:xfrm>
            <a:off x="0" y="6396335"/>
            <a:ext cx="399894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Bauche-Arnoult</a:t>
            </a:r>
            <a:r>
              <a:rPr lang="en-US" sz="1200" dirty="0"/>
              <a:t>, C., J. </a:t>
            </a:r>
            <a:r>
              <a:rPr lang="en-US" sz="1200" dirty="0" err="1"/>
              <a:t>Bauche</a:t>
            </a:r>
            <a:r>
              <a:rPr lang="en-US" sz="1200" dirty="0"/>
              <a:t>, and M. </a:t>
            </a:r>
            <a:r>
              <a:rPr lang="en-US" sz="1200" dirty="0" err="1"/>
              <a:t>Klapisch</a:t>
            </a:r>
            <a:r>
              <a:rPr lang="en-US" sz="1200" dirty="0"/>
              <a:t>. </a:t>
            </a:r>
            <a:r>
              <a:rPr lang="en-US" sz="1200" i="1" dirty="0" smtClean="0"/>
              <a:t>PRA 1979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Bar-Shalom, A., J. </a:t>
            </a:r>
            <a:r>
              <a:rPr lang="en-US" sz="1200" dirty="0" err="1"/>
              <a:t>Oreg</a:t>
            </a:r>
            <a:r>
              <a:rPr lang="en-US" sz="1200" dirty="0"/>
              <a:t>, and W. H. Goldstein. </a:t>
            </a:r>
            <a:r>
              <a:rPr lang="en-US" sz="1200" dirty="0" smtClean="0"/>
              <a:t> </a:t>
            </a:r>
            <a:r>
              <a:rPr lang="en-US" sz="1200" i="1" dirty="0" smtClean="0"/>
              <a:t>PRE 1995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0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19</a:t>
            </a:fld>
            <a:endParaRPr lang="en-US"/>
          </a:p>
        </p:txBody>
      </p:sp>
      <p:grpSp>
        <p:nvGrpSpPr>
          <p:cNvPr id="4" name="קבוצה 3"/>
          <p:cNvGrpSpPr/>
          <p:nvPr/>
        </p:nvGrpSpPr>
        <p:grpSpPr>
          <a:xfrm>
            <a:off x="1" y="44624"/>
            <a:ext cx="9052251" cy="7047248"/>
            <a:chOff x="1" y="54160"/>
            <a:chExt cx="9052251" cy="7047248"/>
          </a:xfrm>
        </p:grpSpPr>
        <p:grpSp>
          <p:nvGrpSpPr>
            <p:cNvPr id="2" name="קבוצה 1"/>
            <p:cNvGrpSpPr/>
            <p:nvPr/>
          </p:nvGrpSpPr>
          <p:grpSpPr>
            <a:xfrm>
              <a:off x="1" y="908720"/>
              <a:ext cx="4572000" cy="5904656"/>
              <a:chOff x="35496" y="332656"/>
              <a:chExt cx="4133215" cy="5688632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32656"/>
                <a:ext cx="4133215" cy="3507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874340"/>
                <a:ext cx="3801439" cy="2146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" name="קבוצה 2"/>
            <p:cNvGrpSpPr/>
            <p:nvPr/>
          </p:nvGrpSpPr>
          <p:grpSpPr>
            <a:xfrm>
              <a:off x="4572000" y="908720"/>
              <a:ext cx="4392488" cy="6192688"/>
              <a:chOff x="5004048" y="764704"/>
              <a:chExt cx="3672408" cy="5953952"/>
            </a:xfrm>
          </p:grpSpPr>
          <p:pic>
            <p:nvPicPr>
              <p:cNvPr id="10244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4048" y="764704"/>
                <a:ext cx="3668381" cy="4248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3914" y="4941168"/>
                <a:ext cx="3472542" cy="1777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34454"/>
              <a:ext cx="3403515" cy="333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450765"/>
              <a:ext cx="4912300" cy="333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038327" y="54160"/>
              <a:ext cx="31155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>
                  <a:solidFill>
                    <a:srgbClr val="FF0000"/>
                  </a:solidFill>
                </a:rPr>
                <a:t>Non-Equivalent Electrons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3568" y="81433"/>
              <a:ext cx="2195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>
                  <a:solidFill>
                    <a:srgbClr val="FF0000"/>
                  </a:solidFill>
                </a:rPr>
                <a:t>Equivalent Electrons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35764" y="5661248"/>
            <a:ext cx="8728724" cy="12464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500" dirty="0"/>
              <a:t>M. </a:t>
            </a:r>
            <a:r>
              <a:rPr lang="en-US" sz="1500" dirty="0" err="1"/>
              <a:t>Krief</a:t>
            </a:r>
            <a:r>
              <a:rPr lang="en-US" sz="1500" dirty="0"/>
              <a:t>, A. </a:t>
            </a:r>
            <a:r>
              <a:rPr lang="en-US" sz="1500" dirty="0" err="1"/>
              <a:t>Feigel</a:t>
            </a:r>
            <a:r>
              <a:rPr lang="en-US" sz="1500" dirty="0"/>
              <a:t> </a:t>
            </a:r>
            <a:r>
              <a:rPr lang="en-US" sz="1500" i="1" dirty="0"/>
              <a:t>“Variance and shift of transition arrays for electric and magnetic </a:t>
            </a:r>
            <a:r>
              <a:rPr lang="en-US" sz="1500" i="1" dirty="0" err="1"/>
              <a:t>multipole</a:t>
            </a:r>
            <a:r>
              <a:rPr lang="en-US" sz="1500" i="1" dirty="0"/>
              <a:t> transitions”, </a:t>
            </a:r>
            <a:r>
              <a:rPr lang="en-US" sz="1500" dirty="0"/>
              <a:t>HEDP 17 2015 </a:t>
            </a:r>
            <a:r>
              <a:rPr lang="en-US" sz="1500" dirty="0" smtClean="0"/>
              <a:t>254–262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err="1"/>
              <a:t>Bauche-Arnoult</a:t>
            </a:r>
            <a:r>
              <a:rPr lang="en-US" sz="1500" dirty="0"/>
              <a:t>, C., J. </a:t>
            </a:r>
            <a:r>
              <a:rPr lang="en-US" sz="1500" dirty="0" err="1"/>
              <a:t>Bauche</a:t>
            </a:r>
            <a:r>
              <a:rPr lang="en-US" sz="1500" dirty="0"/>
              <a:t>, and M. </a:t>
            </a:r>
            <a:r>
              <a:rPr lang="en-US" sz="1500" dirty="0" err="1"/>
              <a:t>Klapisch</a:t>
            </a:r>
            <a:r>
              <a:rPr lang="en-US" sz="1500" dirty="0"/>
              <a:t>. </a:t>
            </a:r>
            <a:r>
              <a:rPr lang="en-US" sz="1500" i="1" dirty="0" smtClean="0"/>
              <a:t>Physical </a:t>
            </a:r>
            <a:r>
              <a:rPr lang="en-US" sz="1500" i="1" dirty="0"/>
              <a:t>Review A</a:t>
            </a:r>
            <a:r>
              <a:rPr lang="en-US" sz="1500" dirty="0"/>
              <a:t> 31.4 (1985): 2248.‏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Bar-Shalom, A., J. </a:t>
            </a:r>
            <a:r>
              <a:rPr lang="en-US" sz="1500" dirty="0" err="1"/>
              <a:t>Oreg</a:t>
            </a:r>
            <a:r>
              <a:rPr lang="en-US" sz="1500" dirty="0"/>
              <a:t>, and W. H. Goldstein. </a:t>
            </a:r>
            <a:r>
              <a:rPr lang="en-US" sz="1500" i="1" dirty="0" smtClean="0"/>
              <a:t>Physical </a:t>
            </a:r>
            <a:r>
              <a:rPr lang="en-US" sz="1500" i="1" dirty="0"/>
              <a:t>Review E</a:t>
            </a:r>
            <a:r>
              <a:rPr lang="en-US" sz="1500" dirty="0"/>
              <a:t> 51.5 (1995): 4882.</a:t>
            </a:r>
            <a:r>
              <a:rPr lang="en-US" sz="1500" dirty="0" smtClean="0"/>
              <a:t>‏</a:t>
            </a:r>
          </a:p>
          <a:p>
            <a:pPr marL="342900" indent="-342900">
              <a:buFont typeface="+mj-lt"/>
              <a:buAutoNum type="arabicPeriod"/>
            </a:pPr>
            <a:endParaRPr lang="en-US" sz="1500" dirty="0"/>
          </a:p>
        </p:txBody>
      </p:sp>
      <p:sp>
        <p:nvSpPr>
          <p:cNvPr id="9" name="Rectangle 8"/>
          <p:cNvSpPr/>
          <p:nvPr/>
        </p:nvSpPr>
        <p:spPr>
          <a:xfrm>
            <a:off x="899592" y="536392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...</a:t>
            </a:r>
            <a:endParaRPr lang="he-IL" dirty="0"/>
          </a:p>
        </p:txBody>
      </p:sp>
      <p:sp>
        <p:nvSpPr>
          <p:cNvPr id="18" name="Rectangle 17"/>
          <p:cNvSpPr/>
          <p:nvPr/>
        </p:nvSpPr>
        <p:spPr>
          <a:xfrm>
            <a:off x="8710324" y="531406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...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188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r>
              <a:rPr lang="en-US" dirty="0" smtClean="0"/>
              <a:t>Radiative transfer in the solar interior</a:t>
            </a:r>
            <a:endParaRPr lang="he-IL" dirty="0"/>
          </a:p>
          <a:p>
            <a:r>
              <a:rPr lang="en-US" dirty="0" smtClean="0"/>
              <a:t>The role of atomic physics in solar modelling</a:t>
            </a:r>
            <a:endParaRPr lang="he-IL" dirty="0"/>
          </a:p>
          <a:p>
            <a:r>
              <a:rPr lang="en-US" dirty="0" smtClean="0"/>
              <a:t>State of the art atomic models for hot dense plasmas</a:t>
            </a:r>
          </a:p>
          <a:p>
            <a:r>
              <a:rPr lang="en-US" dirty="0" smtClean="0"/>
              <a:t>A current problem in solar physics may be solved with more “precise” atomic physics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1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61"/>
    </mc:Choice>
    <mc:Fallback>
      <p:transition spd="slow" advTm="1936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44624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700" dirty="0" smtClean="0"/>
              <a:t>A Huge Number of Configurations In The Solar Interior</a:t>
            </a:r>
            <a:endParaRPr lang="en-US" sz="2700" dirty="0"/>
          </a:p>
          <a:p>
            <a:pPr algn="ctr" rtl="1"/>
            <a:endParaRPr lang="en-US" sz="2700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88" y="554996"/>
            <a:ext cx="5154848" cy="318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48" y="3725537"/>
            <a:ext cx="4758073" cy="285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10" y="1459681"/>
            <a:ext cx="2587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dirty="0" smtClean="0">
                <a:solidFill>
                  <a:srgbClr val="0000FF"/>
                </a:solidFill>
              </a:rPr>
              <a:t>Most abundant elements across the sun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013176"/>
            <a:ext cx="2515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000" dirty="0" smtClean="0"/>
              <a:t>@Convection</a:t>
            </a:r>
            <a:r>
              <a:rPr lang="en-US" sz="2000" dirty="0"/>
              <a:t> </a:t>
            </a:r>
            <a:r>
              <a:rPr lang="en-US" sz="2000" dirty="0" smtClean="0"/>
              <a:t>Zone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97677"/>
            <a:ext cx="2587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dirty="0" smtClean="0">
                <a:solidFill>
                  <a:srgbClr val="0000FF"/>
                </a:solidFill>
              </a:rPr>
              <a:t>All elements</a:t>
            </a:r>
          </a:p>
          <a:p>
            <a:pPr algn="ctr" rtl="1"/>
            <a:r>
              <a:rPr lang="en-US" sz="2400" dirty="0" smtClean="0">
                <a:solidFill>
                  <a:srgbClr val="0000FF"/>
                </a:solidFill>
              </a:rPr>
              <a:t>at the CZ boundary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20</a:t>
            </a:fld>
            <a:endParaRPr lang="en-US"/>
          </a:p>
        </p:txBody>
      </p:sp>
      <p:sp>
        <p:nvSpPr>
          <p:cNvPr id="2" name="מלבן 1"/>
          <p:cNvSpPr/>
          <p:nvPr/>
        </p:nvSpPr>
        <p:spPr>
          <a:xfrm>
            <a:off x="107504" y="6577607"/>
            <a:ext cx="896448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M. </a:t>
            </a:r>
            <a:r>
              <a:rPr lang="en-US" sz="1400" dirty="0" err="1"/>
              <a:t>Krief</a:t>
            </a:r>
            <a:r>
              <a:rPr lang="en-US" sz="1400" dirty="0"/>
              <a:t>, A. </a:t>
            </a:r>
            <a:r>
              <a:rPr lang="en-US" sz="1400" dirty="0" err="1"/>
              <a:t>Feigel</a:t>
            </a:r>
            <a:r>
              <a:rPr lang="en-US" sz="1400" dirty="0"/>
              <a:t>, and D. </a:t>
            </a:r>
            <a:r>
              <a:rPr lang="en-US" sz="1400" dirty="0" err="1"/>
              <a:t>Gazit</a:t>
            </a:r>
            <a:r>
              <a:rPr lang="en-US" sz="1400" dirty="0"/>
              <a:t>, </a:t>
            </a:r>
            <a:r>
              <a:rPr lang="en-US" sz="1400" i="1" dirty="0"/>
              <a:t>“Solar opacity calculations using the super-transition-array method”</a:t>
            </a:r>
            <a:r>
              <a:rPr lang="en-US" sz="1400" dirty="0"/>
              <a:t> </a:t>
            </a:r>
            <a:r>
              <a:rPr lang="en-US" sz="1400" dirty="0" err="1"/>
              <a:t>ApJ</a:t>
            </a:r>
            <a:r>
              <a:rPr lang="en-US" sz="1400" dirty="0"/>
              <a:t> , 821:45, 2016</a:t>
            </a:r>
          </a:p>
        </p:txBody>
      </p:sp>
    </p:spTree>
    <p:extLst>
      <p:ext uri="{BB962C8B-B14F-4D97-AF65-F5344CB8AC3E}">
        <p14:creationId xmlns:p14="http://schemas.microsoft.com/office/powerpoint/2010/main" val="28787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98461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98461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חץ ימינה 5"/>
          <p:cNvSpPr/>
          <p:nvPr/>
        </p:nvSpPr>
        <p:spPr>
          <a:xfrm>
            <a:off x="3428373" y="1772816"/>
            <a:ext cx="1134002" cy="388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7" name="אובייקט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499555"/>
              </p:ext>
            </p:extLst>
          </p:nvPr>
        </p:nvGraphicFramePr>
        <p:xfrm>
          <a:off x="539552" y="2096408"/>
          <a:ext cx="2682044" cy="60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8" name="Equation" r:id="rId3" imgW="1079280" imgH="241200" progId="Equation.DSMT4">
                  <p:embed/>
                </p:oleObj>
              </mc:Choice>
              <mc:Fallback>
                <p:oleObj name="Equation" r:id="rId3" imgW="1079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096408"/>
                        <a:ext cx="2682044" cy="600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אובייקט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611081"/>
              </p:ext>
            </p:extLst>
          </p:nvPr>
        </p:nvGraphicFramePr>
        <p:xfrm>
          <a:off x="4889854" y="1676495"/>
          <a:ext cx="3426562" cy="10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9" name="Equation" r:id="rId5" imgW="1587240" imgH="507960" progId="Equation.DSMT4">
                  <p:embed/>
                </p:oleObj>
              </mc:Choice>
              <mc:Fallback>
                <p:oleObj name="Equation" r:id="rId5" imgW="15872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854" y="1676495"/>
                        <a:ext cx="3426562" cy="10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9020" y="1208511"/>
            <a:ext cx="2981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Shells (1s,2p etc.)</a:t>
            </a:r>
          </a:p>
          <a:p>
            <a:r>
              <a:rPr lang="en-US" sz="2500" dirty="0" smtClean="0"/>
              <a:t>Configurations</a:t>
            </a:r>
            <a:endParaRPr lang="en-US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839034"/>
            <a:ext cx="4133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Super</a:t>
            </a:r>
            <a:r>
              <a:rPr lang="en-US" sz="2500" dirty="0" smtClean="0"/>
              <a:t>-Shells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Super</a:t>
            </a:r>
            <a:r>
              <a:rPr lang="en-US" sz="2500" dirty="0" smtClean="0"/>
              <a:t>-Configurations</a:t>
            </a:r>
            <a:endParaRPr lang="en-US" sz="25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4" y="2685393"/>
            <a:ext cx="8200662" cy="76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אובייקט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017514"/>
              </p:ext>
            </p:extLst>
          </p:nvPr>
        </p:nvGraphicFramePr>
        <p:xfrm>
          <a:off x="6610041" y="836712"/>
          <a:ext cx="1624742" cy="479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0" name="Equation" r:id="rId8" imgW="774360" imgH="228600" progId="Equation.DSMT4">
                  <p:embed/>
                </p:oleObj>
              </mc:Choice>
              <mc:Fallback>
                <p:oleObj name="Equation" r:id="rId8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041" y="836712"/>
                        <a:ext cx="1624742" cy="479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קבוצה 1"/>
          <p:cNvGrpSpPr/>
          <p:nvPr/>
        </p:nvGrpSpPr>
        <p:grpSpPr>
          <a:xfrm>
            <a:off x="1088740" y="3429001"/>
            <a:ext cx="6867636" cy="2952328"/>
            <a:chOff x="701824" y="3497061"/>
            <a:chExt cx="7739358" cy="3388323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24" y="3497061"/>
              <a:ext cx="7470576" cy="3388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464518" y="3601891"/>
              <a:ext cx="2232248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rtl="1"/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Superconfiguration</a:t>
              </a:r>
              <a:endParaRPr lang="en-US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08934" y="3621141"/>
              <a:ext cx="2232248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rtl="1"/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#Configurations</a:t>
              </a:r>
              <a:endParaRPr lang="en-US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כותרת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Solution – </a:t>
            </a:r>
            <a:r>
              <a:rPr lang="en-US" sz="3600" dirty="0" err="1" smtClean="0">
                <a:solidFill>
                  <a:srgbClr val="FF0000"/>
                </a:solidFill>
              </a:rPr>
              <a:t>Super</a:t>
            </a:r>
            <a:r>
              <a:rPr lang="en-US" sz="3600" dirty="0" err="1" smtClean="0"/>
              <a:t>Configurations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/>
              <a:t>The Super Transition Array Model (</a:t>
            </a:r>
            <a:r>
              <a:rPr lang="en-US" sz="2000" b="1" dirty="0" smtClean="0"/>
              <a:t>STA</a:t>
            </a:r>
            <a:r>
              <a:rPr lang="en-US" sz="2000" dirty="0" smtClean="0"/>
              <a:t>)</a:t>
            </a:r>
            <a:endParaRPr lang="en-US" sz="3600" dirty="0"/>
          </a:p>
        </p:txBody>
      </p:sp>
      <p:sp>
        <p:nvSpPr>
          <p:cNvPr id="17" name="מלבן 16"/>
          <p:cNvSpPr/>
          <p:nvPr/>
        </p:nvSpPr>
        <p:spPr>
          <a:xfrm>
            <a:off x="2230" y="6381328"/>
            <a:ext cx="22128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Bar-Shalom, A., et </a:t>
            </a:r>
            <a:r>
              <a:rPr lang="en-US" sz="1200" dirty="0" smtClean="0"/>
              <a:t>al PRA (1989)</a:t>
            </a:r>
            <a:endParaRPr lang="en-US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24, 2016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486075" y="2512244"/>
            <a:ext cx="5884877" cy="3887438"/>
            <a:chOff x="2496527" y="2933683"/>
            <a:chExt cx="5224046" cy="3556841"/>
          </a:xfrm>
        </p:grpSpPr>
        <p:pic>
          <p:nvPicPr>
            <p:cNvPr id="3175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527" y="2933683"/>
              <a:ext cx="2067843" cy="3556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361" name="Picture 2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936" y="4278238"/>
              <a:ext cx="1290637" cy="2124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362" name="Picture 2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412" y="3549860"/>
              <a:ext cx="2072524" cy="2833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276112" y="6199172"/>
            <a:ext cx="23982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Coarse Graining</a:t>
            </a:r>
            <a:endParaRPr lang="en-US" sz="2700" dirty="0"/>
          </a:p>
        </p:txBody>
      </p:sp>
      <p:cxnSp>
        <p:nvCxnSpPr>
          <p:cNvPr id="13" name="מחבר חץ ישר 12"/>
          <p:cNvCxnSpPr/>
          <p:nvPr/>
        </p:nvCxnSpPr>
        <p:spPr>
          <a:xfrm flipH="1">
            <a:off x="1475656" y="6453336"/>
            <a:ext cx="27105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/>
          <p:nvPr/>
        </p:nvCxnSpPr>
        <p:spPr>
          <a:xfrm flipH="1">
            <a:off x="3419872" y="2334938"/>
            <a:ext cx="211722" cy="5238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/>
          <p:nvPr/>
        </p:nvCxnSpPr>
        <p:spPr>
          <a:xfrm flipH="1">
            <a:off x="4544283" y="2657311"/>
            <a:ext cx="102711" cy="7766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אובייקט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288627"/>
              </p:ext>
            </p:extLst>
          </p:nvPr>
        </p:nvGraphicFramePr>
        <p:xfrm>
          <a:off x="783158" y="785103"/>
          <a:ext cx="7461250" cy="1260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05" name="Equation" r:id="rId7" imgW="3009600" imgH="507960" progId="Equation.DSMT4">
                  <p:embed/>
                </p:oleObj>
              </mc:Choice>
              <mc:Fallback>
                <p:oleObj name="Equation" r:id="rId7" imgW="30096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3158" y="785103"/>
                        <a:ext cx="7461250" cy="1260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קבוצה 19"/>
          <p:cNvGrpSpPr/>
          <p:nvPr/>
        </p:nvGrpSpPr>
        <p:grpSpPr>
          <a:xfrm>
            <a:off x="2816225" y="1735138"/>
            <a:ext cx="2614613" cy="850165"/>
            <a:chOff x="2935238" y="3586947"/>
            <a:chExt cx="2614613" cy="850165"/>
          </a:xfrm>
        </p:grpSpPr>
        <p:graphicFrame>
          <p:nvGraphicFramePr>
            <p:cNvPr id="31" name="אובייקט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2368368"/>
                </p:ext>
              </p:extLst>
            </p:nvPr>
          </p:nvGraphicFramePr>
          <p:xfrm>
            <a:off x="2935238" y="3586947"/>
            <a:ext cx="1277938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06" name="Equation" r:id="rId9" imgW="965160" imgH="279360" progId="Equation.DSMT4">
                    <p:embed/>
                  </p:oleObj>
                </mc:Choice>
                <mc:Fallback>
                  <p:oleObj name="Equation" r:id="rId9" imgW="96516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5238" y="3586947"/>
                          <a:ext cx="1277938" cy="369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אובייקט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9835068"/>
                </p:ext>
              </p:extLst>
            </p:nvPr>
          </p:nvGraphicFramePr>
          <p:xfrm>
            <a:off x="4289376" y="3828247"/>
            <a:ext cx="1260475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07" name="Equation" r:id="rId11" imgW="952200" imgH="279360" progId="Equation.DSMT4">
                    <p:embed/>
                  </p:oleObj>
                </mc:Choice>
                <mc:Fallback>
                  <p:oleObj name="Equation" r:id="rId11" imgW="95220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9376" y="3828247"/>
                          <a:ext cx="1260475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4560594" y="4129335"/>
              <a:ext cx="752968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Levels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87824" y="3878970"/>
              <a:ext cx="15573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Configurations:</a:t>
              </a:r>
              <a:endParaRPr lang="en-US" sz="14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9" name="כותרת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Coarse-Graining Hierarchy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2"/>
            <a:ext cx="87484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100" dirty="0" smtClean="0"/>
              <a:t>Missing Opacity – </a:t>
            </a:r>
            <a:r>
              <a:rPr lang="en-US" sz="3100" dirty="0"/>
              <a:t>a “Solar </a:t>
            </a:r>
            <a:r>
              <a:rPr lang="en-US" sz="3100" b="1" dirty="0" smtClean="0"/>
              <a:t>OPACITY </a:t>
            </a:r>
            <a:r>
              <a:rPr lang="en-US" sz="3100" dirty="0" smtClean="0"/>
              <a:t>Problem”</a:t>
            </a:r>
            <a:endParaRPr lang="en-US" sz="3100" dirty="0"/>
          </a:p>
          <a:p>
            <a:pPr algn="ctr" rtl="1"/>
            <a:endParaRPr lang="en-US" sz="3100" dirty="0"/>
          </a:p>
        </p:txBody>
      </p:sp>
      <p:grpSp>
        <p:nvGrpSpPr>
          <p:cNvPr id="2" name="קבוצה 1"/>
          <p:cNvGrpSpPr/>
          <p:nvPr/>
        </p:nvGrpSpPr>
        <p:grpSpPr>
          <a:xfrm>
            <a:off x="683568" y="764704"/>
            <a:ext cx="7128792" cy="5400600"/>
            <a:chOff x="611560" y="868635"/>
            <a:chExt cx="7724775" cy="5800725"/>
          </a:xfrm>
        </p:grpSpPr>
        <p:pic>
          <p:nvPicPr>
            <p:cNvPr id="808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868635"/>
              <a:ext cx="7724775" cy="580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488699" y="2025348"/>
              <a:ext cx="2833272" cy="776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400" b="1" dirty="0" smtClean="0"/>
                <a:t>The Sun</a:t>
              </a:r>
            </a:p>
            <a:p>
              <a:pPr algn="r" rtl="1"/>
              <a:r>
                <a:rPr lang="en-US" sz="1700" b="1" dirty="0" smtClean="0"/>
                <a:t>Helioseismology, neutrinos</a:t>
              </a:r>
              <a:endParaRPr lang="en-US" sz="1700" b="1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24,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Krief@PSAS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23</a:t>
            </a:fld>
            <a:endParaRPr lang="en-US"/>
          </a:p>
        </p:txBody>
      </p:sp>
      <p:sp>
        <p:nvSpPr>
          <p:cNvPr id="9" name="מלבן 8"/>
          <p:cNvSpPr/>
          <p:nvPr/>
        </p:nvSpPr>
        <p:spPr>
          <a:xfrm>
            <a:off x="35496" y="6237312"/>
            <a:ext cx="729351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M. </a:t>
            </a:r>
            <a:r>
              <a:rPr lang="en-US" sz="1400" dirty="0" err="1"/>
              <a:t>Krief</a:t>
            </a:r>
            <a:r>
              <a:rPr lang="en-US" sz="1400" dirty="0"/>
              <a:t>, A. </a:t>
            </a:r>
            <a:r>
              <a:rPr lang="en-US" sz="1400" dirty="0" err="1"/>
              <a:t>Feigel</a:t>
            </a:r>
            <a:r>
              <a:rPr lang="en-US" sz="1400" dirty="0"/>
              <a:t>, and D. </a:t>
            </a:r>
            <a:r>
              <a:rPr lang="en-US" sz="1400" dirty="0" err="1"/>
              <a:t>Gazit</a:t>
            </a:r>
            <a:r>
              <a:rPr lang="en-US" sz="1400" dirty="0"/>
              <a:t>, “</a:t>
            </a:r>
            <a:r>
              <a:rPr lang="en-US" sz="1400" i="1" dirty="0"/>
              <a:t>Line broadening and the solar opacity problem”</a:t>
            </a:r>
            <a:r>
              <a:rPr lang="en-US" sz="1400" dirty="0"/>
              <a:t>, </a:t>
            </a:r>
            <a:r>
              <a:rPr lang="en-US" sz="1400" dirty="0" err="1"/>
              <a:t>ApJ</a:t>
            </a:r>
            <a:r>
              <a:rPr lang="en-US" sz="1400" dirty="0"/>
              <a:t> </a:t>
            </a:r>
            <a:r>
              <a:rPr lang="en-US" sz="1400" dirty="0" smtClean="0"/>
              <a:t>2016</a:t>
            </a:r>
          </a:p>
          <a:p>
            <a:r>
              <a:rPr lang="en-US" sz="1400" dirty="0" err="1"/>
              <a:t>Blancard</a:t>
            </a:r>
            <a:r>
              <a:rPr lang="en-US" sz="1400" dirty="0"/>
              <a:t>, et. Al </a:t>
            </a:r>
            <a:r>
              <a:rPr lang="en-US" sz="1400" dirty="0" err="1"/>
              <a:t>ApJ</a:t>
            </a:r>
            <a:r>
              <a:rPr lang="en-US" sz="1400" dirty="0"/>
              <a:t> 745.1 (2011): 10 &amp; Iglesias et al.  </a:t>
            </a:r>
            <a:r>
              <a:rPr lang="en-US" sz="1400" dirty="0" err="1"/>
              <a:t>ApJ</a:t>
            </a:r>
            <a:r>
              <a:rPr lang="en-US" sz="1400" dirty="0"/>
              <a:t> 464 (1996): 943.</a:t>
            </a:r>
          </a:p>
          <a:p>
            <a:endParaRPr lang="en-US" sz="1400" dirty="0"/>
          </a:p>
        </p:txBody>
      </p:sp>
      <p:cxnSp>
        <p:nvCxnSpPr>
          <p:cNvPr id="10" name="מחבר חץ ישר 9"/>
          <p:cNvCxnSpPr/>
          <p:nvPr/>
        </p:nvCxnSpPr>
        <p:spPr>
          <a:xfrm flipV="1">
            <a:off x="6372200" y="2872870"/>
            <a:ext cx="0" cy="20682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53635" y="3487294"/>
            <a:ext cx="936104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rtl="1"/>
            <a:r>
              <a:rPr lang="en-US" b="1" dirty="0" smtClean="0"/>
              <a:t>Missing</a:t>
            </a:r>
          </a:p>
          <a:p>
            <a:pPr rtl="1"/>
            <a:r>
              <a:rPr lang="en-US" b="1" dirty="0" smtClean="0"/>
              <a:t>Opacity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06837" y="5178678"/>
            <a:ext cx="73291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79372" y="3636803"/>
            <a:ext cx="804923" cy="523220"/>
          </a:xfrm>
          <a:prstGeom prst="rect">
            <a:avLst/>
          </a:prstGeom>
          <a:solidFill>
            <a:schemeClr val="bg1"/>
          </a:solidFill>
          <a:ln w="34925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OpacityModels</a:t>
            </a:r>
            <a:endParaRPr lang="en-US" sz="1400" b="1" dirty="0"/>
          </a:p>
        </p:txBody>
      </p:sp>
      <p:cxnSp>
        <p:nvCxnSpPr>
          <p:cNvPr id="14" name="מחבר חץ ישר 13"/>
          <p:cNvCxnSpPr/>
          <p:nvPr/>
        </p:nvCxnSpPr>
        <p:spPr>
          <a:xfrm>
            <a:off x="3848286" y="4160023"/>
            <a:ext cx="0" cy="387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56376" y="5373216"/>
            <a:ext cx="720079" cy="523220"/>
          </a:xfrm>
          <a:prstGeom prst="rect">
            <a:avLst/>
          </a:prstGeom>
          <a:solidFill>
            <a:schemeClr val="bg1"/>
          </a:solidFill>
          <a:ln w="349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Our</a:t>
            </a:r>
          </a:p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Model</a:t>
            </a:r>
            <a:endParaRPr lang="en-US" sz="1400" b="1" dirty="0">
              <a:solidFill>
                <a:srgbClr val="0000FF"/>
              </a:solidFill>
            </a:endParaRPr>
          </a:p>
        </p:txBody>
      </p:sp>
      <p:cxnSp>
        <p:nvCxnSpPr>
          <p:cNvPr id="16" name="מחבר חץ ישר 13"/>
          <p:cNvCxnSpPr/>
          <p:nvPr/>
        </p:nvCxnSpPr>
        <p:spPr>
          <a:xfrm flipH="1" flipV="1">
            <a:off x="7670702" y="5517232"/>
            <a:ext cx="285674" cy="7200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מציין מיקום תוכן 2"/>
          <p:cNvSpPr>
            <a:spLocks noGrp="1"/>
          </p:cNvSpPr>
          <p:nvPr>
            <p:ph idx="1"/>
          </p:nvPr>
        </p:nvSpPr>
        <p:spPr>
          <a:xfrm>
            <a:off x="7759682" y="3975961"/>
            <a:ext cx="1329282" cy="1202717"/>
          </a:xfrm>
          <a:noFill/>
          <a:ln w="34925">
            <a:solidFill>
              <a:srgbClr val="0000FF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We have developed a STA atomic code (STAR</a:t>
            </a:r>
            <a:r>
              <a:rPr lang="en-US" sz="1800" dirty="0"/>
              <a:t>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287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explanations?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6276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explanations?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8679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25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300191" y="4225360"/>
            <a:ext cx="2571412" cy="1723920"/>
            <a:chOff x="6300191" y="4225360"/>
            <a:chExt cx="2571412" cy="1723920"/>
          </a:xfrm>
        </p:grpSpPr>
        <p:sp>
          <p:nvSpPr>
            <p:cNvPr id="7" name="מציין מיקום תוכן 2"/>
            <p:cNvSpPr txBox="1">
              <a:spLocks/>
            </p:cNvSpPr>
            <p:nvPr/>
          </p:nvSpPr>
          <p:spPr>
            <a:xfrm>
              <a:off x="6300191" y="4725144"/>
              <a:ext cx="2571412" cy="1224136"/>
            </a:xfrm>
            <a:prstGeom prst="rect">
              <a:avLst/>
            </a:prstGeom>
            <a:noFill/>
            <a:ln w="34925">
              <a:solidFill>
                <a:srgbClr val="0000FF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 smtClean="0"/>
                <a:t>STA calculations of solar opacities show a very good agreement with DETAILED calculations</a:t>
              </a:r>
              <a:endParaRPr lang="en-US" sz="1800" b="1" dirty="0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7308304" y="4225360"/>
              <a:ext cx="216024" cy="432048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1" name="Multiply 10"/>
          <p:cNvSpPr/>
          <p:nvPr/>
        </p:nvSpPr>
        <p:spPr>
          <a:xfrm>
            <a:off x="5811771" y="2132856"/>
            <a:ext cx="3059832" cy="2308528"/>
          </a:xfrm>
          <a:prstGeom prst="mathMultiply">
            <a:avLst>
              <a:gd name="adj1" fmla="val 759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3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explanations?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9904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26</a:t>
            </a:fld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5811771" y="2132856"/>
            <a:ext cx="3059832" cy="2308528"/>
          </a:xfrm>
          <a:prstGeom prst="mathMultiply">
            <a:avLst>
              <a:gd name="adj1" fmla="val 759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25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6856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Effect of heavy elements?</a:t>
            </a:r>
            <a:endParaRPr lang="en-US" dirty="0"/>
          </a:p>
        </p:txBody>
      </p:sp>
      <p:sp>
        <p:nvSpPr>
          <p:cNvPr id="4" name="מלבן 3"/>
          <p:cNvSpPr/>
          <p:nvPr/>
        </p:nvSpPr>
        <p:spPr>
          <a:xfrm>
            <a:off x="-36512" y="6021288"/>
            <a:ext cx="91450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300" dirty="0" smtClean="0"/>
              <a:t>M</a:t>
            </a:r>
            <a:r>
              <a:rPr lang="en-US" sz="1300" dirty="0"/>
              <a:t>. </a:t>
            </a:r>
            <a:r>
              <a:rPr lang="en-US" sz="1300" dirty="0" err="1"/>
              <a:t>Krief</a:t>
            </a:r>
            <a:r>
              <a:rPr lang="en-US" sz="1300" dirty="0"/>
              <a:t>, A. </a:t>
            </a:r>
            <a:r>
              <a:rPr lang="en-US" sz="1300" dirty="0" err="1"/>
              <a:t>Feigel</a:t>
            </a:r>
            <a:r>
              <a:rPr lang="en-US" sz="1300" dirty="0"/>
              <a:t>, and D. </a:t>
            </a:r>
            <a:r>
              <a:rPr lang="en-US" sz="1300" dirty="0" err="1"/>
              <a:t>Gazit</a:t>
            </a:r>
            <a:r>
              <a:rPr lang="en-US" sz="1300" dirty="0"/>
              <a:t>, </a:t>
            </a:r>
            <a:r>
              <a:rPr lang="en-US" sz="1300" i="1" dirty="0"/>
              <a:t>“Solar opacity calculations using the super-transition-array method”</a:t>
            </a:r>
            <a:r>
              <a:rPr lang="en-US" sz="1300" dirty="0"/>
              <a:t> </a:t>
            </a:r>
            <a:r>
              <a:rPr lang="en-US" sz="1300" dirty="0" err="1"/>
              <a:t>ApJ</a:t>
            </a:r>
            <a:r>
              <a:rPr lang="en-US" sz="1300" dirty="0"/>
              <a:t> , 821:45, </a:t>
            </a:r>
            <a:r>
              <a:rPr lang="en-US" sz="1300" dirty="0" smtClean="0"/>
              <a:t>2016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/>
              <a:t>Iglesias, C. A., Wilson, B. G., Rogers, F. J., Goldstein, W. H., Bar-Shalom, A., &amp; </a:t>
            </a:r>
            <a:r>
              <a:rPr lang="en-US" sz="1300" dirty="0" err="1"/>
              <a:t>Oreg</a:t>
            </a:r>
            <a:r>
              <a:rPr lang="en-US" sz="1300" dirty="0"/>
              <a:t>, J. (1995). APJ, 445, 855-860.</a:t>
            </a:r>
          </a:p>
          <a:p>
            <a:pPr marL="342900" indent="-342900">
              <a:buFont typeface="+mj-lt"/>
              <a:buAutoNum type="arabicPeriod"/>
            </a:pPr>
            <a:endParaRPr lang="en-US" sz="1300" dirty="0"/>
          </a:p>
          <a:p>
            <a:endParaRPr lang="en-US" sz="13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44087" y="3628298"/>
            <a:ext cx="96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Fraction</a:t>
            </a:r>
            <a:endParaRPr lang="en-US" b="1" dirty="0"/>
          </a:p>
        </p:txBody>
      </p:sp>
      <p:grpSp>
        <p:nvGrpSpPr>
          <p:cNvPr id="13" name="קבוצה 12"/>
          <p:cNvGrpSpPr/>
          <p:nvPr/>
        </p:nvGrpSpPr>
        <p:grpSpPr>
          <a:xfrm>
            <a:off x="917848" y="1556792"/>
            <a:ext cx="7380312" cy="4423918"/>
            <a:chOff x="1097868" y="1194605"/>
            <a:chExt cx="7380312" cy="4423918"/>
          </a:xfrm>
        </p:grpSpPr>
        <p:pic>
          <p:nvPicPr>
            <p:cNvPr id="100397" name="Picture 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868" y="1194605"/>
              <a:ext cx="7380312" cy="442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107620" y="2564904"/>
              <a:ext cx="2200684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rtl="1"/>
              <a:r>
                <a:rPr lang="en-US" sz="1700" b="1" dirty="0" smtClean="0">
                  <a:solidFill>
                    <a:srgbClr val="0000FF"/>
                  </a:solidFill>
                </a:rPr>
                <a:t>Opacity fraction</a:t>
              </a:r>
              <a:endParaRPr lang="en-US" sz="1700" b="1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88793" y="3900100"/>
              <a:ext cx="2016224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rtl="1"/>
              <a:r>
                <a:rPr lang="en-US" sz="1700" b="1" dirty="0" smtClean="0">
                  <a:solidFill>
                    <a:srgbClr val="FF0000"/>
                  </a:solidFill>
                </a:rPr>
                <a:t>Number fraction</a:t>
              </a:r>
              <a:endParaRPr lang="en-US" sz="17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11" name="אובייקט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042476"/>
              </p:ext>
            </p:extLst>
          </p:nvPr>
        </p:nvGraphicFramePr>
        <p:xfrm>
          <a:off x="3491880" y="1358917"/>
          <a:ext cx="2631732" cy="395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8" name="Equation" r:id="rId4" imgW="1854000" imgH="279360" progId="Equation.DSMT4">
                  <p:embed/>
                </p:oleObj>
              </mc:Choice>
              <mc:Fallback>
                <p:oleObj name="Equation" r:id="rId4" imgW="1854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358917"/>
                        <a:ext cx="2631732" cy="395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99792" y="908720"/>
            <a:ext cx="432048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1"/>
            <a:r>
              <a:rPr lang="en-US" sz="2100" b="1" u="sng" dirty="0" smtClean="0"/>
              <a:t>Calculation is possible only with STA</a:t>
            </a:r>
            <a:endParaRPr lang="en-US" sz="2100" b="1" u="sng" dirty="0"/>
          </a:p>
        </p:txBody>
      </p:sp>
    </p:spTree>
    <p:extLst>
      <p:ext uri="{BB962C8B-B14F-4D97-AF65-F5344CB8AC3E}">
        <p14:creationId xmlns:p14="http://schemas.microsoft.com/office/powerpoint/2010/main" val="26491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Possible explanations?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892637"/>
              </p:ext>
            </p:extLst>
          </p:nvPr>
        </p:nvGraphicFramePr>
        <p:xfrm>
          <a:off x="1259632" y="1168152"/>
          <a:ext cx="7200800" cy="34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28</a:t>
            </a:fld>
            <a:endParaRPr lang="en-US"/>
          </a:p>
        </p:txBody>
      </p:sp>
      <p:grpSp>
        <p:nvGrpSpPr>
          <p:cNvPr id="14" name="קבוצה 13"/>
          <p:cNvGrpSpPr/>
          <p:nvPr/>
        </p:nvGrpSpPr>
        <p:grpSpPr>
          <a:xfrm>
            <a:off x="3718484" y="4695364"/>
            <a:ext cx="4093876" cy="1612584"/>
            <a:chOff x="1785833" y="4198858"/>
            <a:chExt cx="5608962" cy="216066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4198858"/>
              <a:ext cx="2246731" cy="2120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חץ למטה 9"/>
            <p:cNvSpPr/>
            <p:nvPr/>
          </p:nvSpPr>
          <p:spPr>
            <a:xfrm rot="16200000">
              <a:off x="4850095" y="5159762"/>
              <a:ext cx="159350" cy="36711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קבוצה 10"/>
            <p:cNvGrpSpPr/>
            <p:nvPr/>
          </p:nvGrpSpPr>
          <p:grpSpPr>
            <a:xfrm>
              <a:off x="1785833" y="4229328"/>
              <a:ext cx="2925812" cy="2130196"/>
              <a:chOff x="3446388" y="3531478"/>
              <a:chExt cx="2925812" cy="2130196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6388" y="3531478"/>
                <a:ext cx="2925812" cy="2130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אליפסה 12"/>
              <p:cNvSpPr/>
              <p:nvPr/>
            </p:nvSpPr>
            <p:spPr>
              <a:xfrm>
                <a:off x="4423792" y="4221088"/>
                <a:ext cx="601464" cy="588764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Multiply 14"/>
          <p:cNvSpPr/>
          <p:nvPr/>
        </p:nvSpPr>
        <p:spPr>
          <a:xfrm>
            <a:off x="1763688" y="1556792"/>
            <a:ext cx="1954796" cy="1588448"/>
          </a:xfrm>
          <a:prstGeom prst="mathMultiply">
            <a:avLst>
              <a:gd name="adj1" fmla="val 759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Multiply 15"/>
          <p:cNvSpPr/>
          <p:nvPr/>
        </p:nvSpPr>
        <p:spPr>
          <a:xfrm>
            <a:off x="5940152" y="1700808"/>
            <a:ext cx="2081722" cy="1588448"/>
          </a:xfrm>
          <a:prstGeom prst="mathMultiply">
            <a:avLst>
              <a:gd name="adj1" fmla="val 759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ציין מיקום תוכן 2"/>
          <p:cNvSpPr txBox="1">
            <a:spLocks/>
          </p:cNvSpPr>
          <p:nvPr/>
        </p:nvSpPr>
        <p:spPr>
          <a:xfrm>
            <a:off x="71292" y="4684479"/>
            <a:ext cx="3492596" cy="1984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Line Shapes</a:t>
            </a:r>
          </a:p>
          <a:p>
            <a:r>
              <a:rPr lang="en-US" sz="2400" dirty="0" smtClean="0"/>
              <a:t>Level populations</a:t>
            </a:r>
          </a:p>
          <a:p>
            <a:r>
              <a:rPr lang="en-US" sz="2400" dirty="0" smtClean="0"/>
              <a:t>Line-Shifts (screening)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54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4320" y="908720"/>
            <a:ext cx="91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/>
              <a:t>A complex many body phenomena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/>
              <a:t>Different models show large differences (between x2 to x15)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/>
              <a:t>Was never directly measured at stellar interior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/>
              <a:t>Comparisons with OP (Detailed) shows at least a factor of x15</a:t>
            </a:r>
          </a:p>
        </p:txBody>
      </p:sp>
      <p:sp>
        <p:nvSpPr>
          <p:cNvPr id="6" name="מלבן 5"/>
          <p:cNvSpPr/>
          <p:nvPr/>
        </p:nvSpPr>
        <p:spPr>
          <a:xfrm>
            <a:off x="5364088" y="5980345"/>
            <a:ext cx="8712968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500" dirty="0"/>
              <a:t>M. </a:t>
            </a:r>
            <a:r>
              <a:rPr lang="en-US" sz="1500" dirty="0" err="1"/>
              <a:t>Krief</a:t>
            </a:r>
            <a:r>
              <a:rPr lang="en-US" sz="1500" dirty="0"/>
              <a:t>, A. </a:t>
            </a:r>
            <a:r>
              <a:rPr lang="en-US" sz="1500" dirty="0" err="1"/>
              <a:t>Feigel</a:t>
            </a:r>
            <a:r>
              <a:rPr lang="en-US" sz="1500" dirty="0"/>
              <a:t>, D. </a:t>
            </a:r>
            <a:r>
              <a:rPr lang="en-US" sz="1500" dirty="0" err="1"/>
              <a:t>Gazit</a:t>
            </a:r>
            <a:r>
              <a:rPr lang="en-US" sz="1500" dirty="0"/>
              <a:t>, </a:t>
            </a:r>
            <a:r>
              <a:rPr lang="en-US" sz="1500" dirty="0" err="1"/>
              <a:t>ApJ</a:t>
            </a:r>
            <a:r>
              <a:rPr lang="en-US" sz="1500" dirty="0"/>
              <a:t> </a:t>
            </a:r>
            <a:r>
              <a:rPr lang="en-US" sz="1500" dirty="0" smtClean="0"/>
              <a:t>2016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E. </a:t>
            </a:r>
            <a:r>
              <a:rPr lang="en-US" sz="1500" dirty="0" err="1" smtClean="0"/>
              <a:t>Stambulchik</a:t>
            </a:r>
            <a:r>
              <a:rPr lang="en-US" sz="1500" dirty="0" smtClean="0"/>
              <a:t> 2013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S. </a:t>
            </a:r>
            <a:r>
              <a:rPr lang="en-US" sz="1600" dirty="0" err="1"/>
              <a:t>Ferri</a:t>
            </a:r>
            <a:r>
              <a:rPr lang="en-US" sz="1600" dirty="0"/>
              <a:t> et al. 2014</a:t>
            </a:r>
          </a:p>
          <a:p>
            <a:pPr marL="342900" indent="-342900">
              <a:buFont typeface="+mj-lt"/>
              <a:buAutoNum type="arabicPeriod"/>
            </a:pPr>
            <a:endParaRPr lang="en-US" sz="1500" dirty="0" smtClean="0"/>
          </a:p>
          <a:p>
            <a:pPr marL="342900" indent="-342900">
              <a:buFont typeface="+mj-lt"/>
              <a:buAutoNum type="arabicPeriod"/>
            </a:pPr>
            <a:endParaRPr lang="en-US" sz="1500" dirty="0" smtClean="0"/>
          </a:p>
          <a:p>
            <a:pPr marL="342900" indent="-342900">
              <a:buFont typeface="+mj-lt"/>
              <a:buAutoNum type="arabicPeriod"/>
            </a:pPr>
            <a:endParaRPr lang="en-US" sz="1500" dirty="0" smtClean="0"/>
          </a:p>
          <a:p>
            <a:pPr marL="342900" indent="-342900">
              <a:buFont typeface="+mj-lt"/>
              <a:buAutoNum type="arabicPeriod"/>
            </a:pPr>
            <a:endParaRPr lang="en-US" sz="1500" dirty="0" smtClean="0"/>
          </a:p>
          <a:p>
            <a:pPr marL="342900" indent="-342900">
              <a:buFont typeface="+mj-lt"/>
              <a:buAutoNum type="arabicPeriod"/>
            </a:pPr>
            <a:endParaRPr lang="en-US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" y="116632"/>
            <a:ext cx="907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000" dirty="0" smtClean="0"/>
              <a:t>Uncertainties in collisional line broadening</a:t>
            </a:r>
            <a:endParaRPr lang="en-US" sz="4000" dirty="0"/>
          </a:p>
          <a:p>
            <a:pPr algn="ctr" rtl="1"/>
            <a:endParaRPr lang="en-US" sz="4000" dirty="0"/>
          </a:p>
        </p:txBody>
      </p:sp>
      <p:grpSp>
        <p:nvGrpSpPr>
          <p:cNvPr id="13" name="קבוצה 12"/>
          <p:cNvGrpSpPr/>
          <p:nvPr/>
        </p:nvGrpSpPr>
        <p:grpSpPr>
          <a:xfrm>
            <a:off x="237188" y="2708920"/>
            <a:ext cx="4766860" cy="3505150"/>
            <a:chOff x="3971554" y="1340768"/>
            <a:chExt cx="5146241" cy="3874482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130" y="1686858"/>
              <a:ext cx="4745665" cy="3528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מחבר חץ ישר 3"/>
            <p:cNvCxnSpPr/>
            <p:nvPr/>
          </p:nvCxnSpPr>
          <p:spPr>
            <a:xfrm>
              <a:off x="4547995" y="1734483"/>
              <a:ext cx="4104456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מלבן 9"/>
            <p:cNvSpPr/>
            <p:nvPr/>
          </p:nvSpPr>
          <p:spPr>
            <a:xfrm>
              <a:off x="5882239" y="1340768"/>
              <a:ext cx="14109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Various Lines</a:t>
              </a:r>
              <a:endParaRPr lang="en-US" dirty="0"/>
            </a:p>
          </p:txBody>
        </p:sp>
        <p:sp>
          <p:nvSpPr>
            <p:cNvPr id="15" name="מלבן 14"/>
            <p:cNvSpPr/>
            <p:nvPr/>
          </p:nvSpPr>
          <p:spPr>
            <a:xfrm rot="16200000">
              <a:off x="3530311" y="3280229"/>
              <a:ext cx="12518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Width ratio</a:t>
              </a:r>
              <a:endParaRPr lang="en-US" dirty="0"/>
            </a:p>
          </p:txBody>
        </p:sp>
        <p:sp>
          <p:nvSpPr>
            <p:cNvPr id="18" name="מלבן 17"/>
            <p:cNvSpPr/>
            <p:nvPr/>
          </p:nvSpPr>
          <p:spPr>
            <a:xfrm rot="16200000">
              <a:off x="3769862" y="3490795"/>
              <a:ext cx="14161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cxnSp>
          <p:nvCxnSpPr>
            <p:cNvPr id="17" name="מחבר חץ ישר 16"/>
            <p:cNvCxnSpPr/>
            <p:nvPr/>
          </p:nvCxnSpPr>
          <p:spPr>
            <a:xfrm flipV="1">
              <a:off x="4509284" y="2262922"/>
              <a:ext cx="0" cy="2435904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1380" y="6380087"/>
            <a:ext cx="2133600" cy="365125"/>
          </a:xfrm>
        </p:spPr>
        <p:txBody>
          <a:bodyPr/>
          <a:lstStyle/>
          <a:p>
            <a:r>
              <a:rPr lang="en-US" dirty="0" smtClean="0"/>
              <a:t>May 24,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23732"/>
            <a:ext cx="2895600" cy="365125"/>
          </a:xfrm>
        </p:spPr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23732"/>
            <a:ext cx="2133600" cy="365125"/>
          </a:xfrm>
        </p:spPr>
        <p:txBody>
          <a:bodyPr/>
          <a:lstStyle/>
          <a:p>
            <a:fld id="{04A28A84-EAD7-4053-B155-34D12F93E575}" type="slidenum">
              <a:rPr lang="en-US" smtClean="0"/>
              <a:t>29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076056" y="2735054"/>
            <a:ext cx="3816424" cy="3142218"/>
            <a:chOff x="4644008" y="770219"/>
            <a:chExt cx="3600400" cy="3005252"/>
          </a:xfrm>
        </p:grpSpPr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770219"/>
              <a:ext cx="3600400" cy="300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724128" y="1995474"/>
              <a:ext cx="1080120" cy="5298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rtl="1"/>
              <a:r>
                <a:rPr lang="en-US" sz="1500" b="1" dirty="0" smtClean="0"/>
                <a:t>Magnesium</a:t>
              </a:r>
              <a:endParaRPr lang="en-US" sz="1500" b="1" dirty="0"/>
            </a:p>
            <a:p>
              <a:pPr rtl="1"/>
              <a:r>
                <a:rPr lang="en-US" sz="1500" b="1" dirty="0"/>
                <a:t>R=0.72Rs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7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/>
              <a:t>The Solar Interior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64704"/>
                <a:ext cx="9741768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Radiative Zone – Energy transport by </a:t>
                </a:r>
                <a:r>
                  <a:rPr lang="en-US" sz="2800" b="1" dirty="0" smtClean="0"/>
                  <a:t>radiation</a:t>
                </a:r>
              </a:p>
              <a:p>
                <a:r>
                  <a:rPr lang="en-US" sz="2800" dirty="0" smtClean="0"/>
                  <a:t>Photon </a:t>
                </a:r>
                <a:r>
                  <a:rPr lang="en-US" sz="2800" dirty="0"/>
                  <a:t>Mean Free Path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𝑐𝑚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&lt;&lt; </a:t>
                </a:r>
                <a:r>
                  <a:rPr lang="en-US" sz="2800" dirty="0" err="1" smtClean="0"/>
                  <a:t>Rsun</a:t>
                </a:r>
                <a:r>
                  <a:rPr lang="en-US" sz="2800" dirty="0" smtClean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~</m:t>
                        </m:r>
                        <m:r>
                          <m:rPr>
                            <m:nor/>
                          </m:rPr>
                          <a:rPr lang="en-US" sz="2800" dirty="0"/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11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en-US" sz="2800" dirty="0" smtClean="0"/>
                  <a:t>)</a:t>
                </a:r>
              </a:p>
              <a:p>
                <a:r>
                  <a:rPr lang="en-US" sz="2800" dirty="0" smtClean="0"/>
                  <a:t>Atomic spectra -&gt; </a:t>
                </a:r>
                <a:r>
                  <a:rPr lang="en-US" sz="2800" dirty="0"/>
                  <a:t>Photon Mean Free </a:t>
                </a:r>
                <a:r>
                  <a:rPr lang="en-US" sz="2800" dirty="0" smtClean="0"/>
                  <a:t>Path &lt;-&gt; </a:t>
                </a:r>
                <a:r>
                  <a:rPr lang="en-US" sz="2800" b="1" dirty="0" smtClean="0"/>
                  <a:t>Opacity</a:t>
                </a:r>
                <a:endParaRPr lang="en-US" sz="2800" dirty="0"/>
              </a:p>
              <a:p>
                <a:r>
                  <a:rPr lang="en-US" sz="2800" dirty="0"/>
                  <a:t>Atomic physics at </a:t>
                </a:r>
                <a:r>
                  <a:rPr lang="en-US" sz="2800" u="sng" dirty="0" smtClean="0"/>
                  <a:t>extreme conditions</a:t>
                </a:r>
                <a:endParaRPr lang="en-US" sz="2800" u="sng" dirty="0"/>
              </a:p>
              <a:p>
                <a:r>
                  <a:rPr lang="en-US" sz="2800" dirty="0" smtClean="0"/>
                  <a:t>Photon </a:t>
                </a:r>
                <a:r>
                  <a:rPr lang="en-US" sz="2800" b="1" dirty="0" smtClean="0"/>
                  <a:t>diffusion</a:t>
                </a:r>
              </a:p>
              <a:p>
                <a:r>
                  <a:rPr lang="en-US" sz="2800" dirty="0" smtClean="0"/>
                  <a:t>Convection </a:t>
                </a:r>
                <a:r>
                  <a:rPr lang="en-US" sz="2800" dirty="0" smtClean="0"/>
                  <a:t>Zone </a:t>
                </a:r>
              </a:p>
              <a:p>
                <a:r>
                  <a:rPr lang="en-US" sz="2200" dirty="0" smtClean="0"/>
                  <a:t>Energy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transport  by convection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64704"/>
                <a:ext cx="9741768" cy="4525963"/>
              </a:xfrm>
              <a:blipFill rotWithShape="1">
                <a:blip r:embed="rId2"/>
                <a:stretch>
                  <a:fillRect l="-1126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www.astronomy.ohio-state.edu/~pogge/TeachRes/Ast162/Stars/SunInteri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0419"/>
            <a:ext cx="4176464" cy="36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0" y="1268760"/>
            <a:ext cx="828622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43808" y="2276872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b="1" dirty="0"/>
              <a:t>Iron K shell near the solar core</a:t>
            </a:r>
          </a:p>
          <a:p>
            <a:pPr algn="ctr" rtl="1"/>
            <a:endParaRPr lang="en-US" b="1" dirty="0"/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46856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Broadening affects opacity windows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44624"/>
            <a:ext cx="87484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100" dirty="0" smtClean="0"/>
              <a:t>Opacity variations resulting from uncertainties in collisional line broadening</a:t>
            </a:r>
            <a:endParaRPr lang="en-US" sz="3100" dirty="0"/>
          </a:p>
        </p:txBody>
      </p:sp>
      <p:sp>
        <p:nvSpPr>
          <p:cNvPr id="3" name="מלבן 2"/>
          <p:cNvSpPr/>
          <p:nvPr/>
        </p:nvSpPr>
        <p:spPr>
          <a:xfrm>
            <a:off x="35496" y="6309320"/>
            <a:ext cx="8856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M. </a:t>
            </a:r>
            <a:r>
              <a:rPr lang="en-US" sz="1400" dirty="0" err="1"/>
              <a:t>Krief</a:t>
            </a:r>
            <a:r>
              <a:rPr lang="en-US" sz="1400" dirty="0"/>
              <a:t>, A. </a:t>
            </a:r>
            <a:r>
              <a:rPr lang="en-US" sz="1400" dirty="0" err="1"/>
              <a:t>Feigel</a:t>
            </a:r>
            <a:r>
              <a:rPr lang="en-US" sz="1400" dirty="0"/>
              <a:t>, and D. </a:t>
            </a:r>
            <a:r>
              <a:rPr lang="en-US" sz="1400" dirty="0" err="1"/>
              <a:t>Gazit</a:t>
            </a:r>
            <a:r>
              <a:rPr lang="en-US" sz="1400" dirty="0"/>
              <a:t>, “</a:t>
            </a:r>
            <a:r>
              <a:rPr lang="en-US" sz="1400" i="1" dirty="0"/>
              <a:t>Line broadening and the solar opacity problem”</a:t>
            </a:r>
            <a:r>
              <a:rPr lang="en-US" sz="1400" dirty="0"/>
              <a:t>, </a:t>
            </a:r>
            <a:r>
              <a:rPr lang="en-US" sz="1400" dirty="0" err="1"/>
              <a:t>ApJ</a:t>
            </a:r>
            <a:r>
              <a:rPr lang="en-US" sz="1400" dirty="0"/>
              <a:t> 2016</a:t>
            </a:r>
          </a:p>
        </p:txBody>
      </p:sp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67916" y="5517232"/>
            <a:ext cx="8856984" cy="722750"/>
          </a:xfrm>
        </p:spPr>
        <p:txBody>
          <a:bodyPr>
            <a:noAutofit/>
          </a:bodyPr>
          <a:lstStyle/>
          <a:p>
            <a:r>
              <a:rPr lang="en-US" sz="2000" dirty="0" smtClean="0"/>
              <a:t>No </a:t>
            </a:r>
            <a:r>
              <a:rPr lang="en-US" sz="2000" dirty="0"/>
              <a:t>experimental </a:t>
            </a:r>
            <a:r>
              <a:rPr lang="en-US" sz="2000" dirty="0" smtClean="0"/>
              <a:t>data - </a:t>
            </a:r>
            <a:r>
              <a:rPr lang="en-US" sz="2000" u="sng" dirty="0" smtClean="0"/>
              <a:t>what is the actual uncertainty of current models</a:t>
            </a:r>
            <a:r>
              <a:rPr lang="en-US" sz="2000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Krief@PSAS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31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63688" y="1148311"/>
            <a:ext cx="5628477" cy="4368921"/>
            <a:chOff x="1763688" y="999803"/>
            <a:chExt cx="5628477" cy="4368921"/>
          </a:xfrm>
        </p:grpSpPr>
        <p:pic>
          <p:nvPicPr>
            <p:cNvPr id="1136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999803"/>
              <a:ext cx="5628477" cy="4368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299840" y="2564904"/>
              <a:ext cx="236039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b="1" dirty="0" smtClean="0"/>
                <a:t>The sun</a:t>
              </a:r>
            </a:p>
            <a:p>
              <a:pPr algn="ctr" rtl="1"/>
              <a:r>
                <a:rPr lang="en-US" sz="1300" b="1" dirty="0" smtClean="0"/>
                <a:t>Helioseismology, neutrinos</a:t>
              </a:r>
              <a:endParaRPr lang="en-US" sz="13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16216" y="3184263"/>
              <a:ext cx="5040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1"/>
              <a:r>
                <a:rPr lang="en-US" sz="1500" b="1" dirty="0" smtClean="0"/>
                <a:t>x15</a:t>
              </a:r>
              <a:endParaRPr lang="en-US" sz="15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42388" y="3501008"/>
              <a:ext cx="5040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b="1" dirty="0" smtClean="0">
                  <a:solidFill>
                    <a:srgbClr val="FF0000"/>
                  </a:solidFill>
                </a:rPr>
                <a:t>x10</a:t>
              </a:r>
              <a:endParaRPr lang="en-US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72200" y="3789040"/>
              <a:ext cx="5040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1"/>
              <a:r>
                <a:rPr lang="en-US" sz="1500" b="1" dirty="0" smtClean="0">
                  <a:solidFill>
                    <a:srgbClr val="0000FF"/>
                  </a:solidFill>
                </a:rPr>
                <a:t>x2</a:t>
              </a:r>
              <a:endParaRPr lang="en-US" sz="15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03" y="1022682"/>
            <a:ext cx="5616117" cy="435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4624"/>
            <a:ext cx="874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A factor of </a:t>
            </a:r>
            <a:r>
              <a:rPr lang="en-US" sz="3000" dirty="0" smtClean="0"/>
              <a:t>~100 </a:t>
            </a:r>
            <a:r>
              <a:rPr lang="en-US" sz="3000" dirty="0"/>
              <a:t>is needed to solve the problem </a:t>
            </a:r>
            <a:r>
              <a:rPr lang="en-US" sz="3000" b="1" dirty="0"/>
              <a:t>quantitatively</a:t>
            </a:r>
            <a:r>
              <a:rPr lang="en-US" sz="3000" dirty="0"/>
              <a:t> and </a:t>
            </a:r>
            <a:r>
              <a:rPr lang="en-US" sz="3000" b="1" dirty="0"/>
              <a:t>qualitatively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9840" y="2571581"/>
            <a:ext cx="236039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 smtClean="0"/>
              <a:t>The sun</a:t>
            </a:r>
          </a:p>
          <a:p>
            <a:pPr algn="ctr" rtl="1"/>
            <a:r>
              <a:rPr lang="en-US" sz="1300" b="1" dirty="0" smtClean="0"/>
              <a:t>Helioseismology, neutrinos</a:t>
            </a:r>
            <a:endParaRPr lang="en-US" sz="1300" b="1" dirty="0"/>
          </a:p>
        </p:txBody>
      </p:sp>
      <p:sp>
        <p:nvSpPr>
          <p:cNvPr id="3" name="מלבן 2"/>
          <p:cNvSpPr/>
          <p:nvPr/>
        </p:nvSpPr>
        <p:spPr>
          <a:xfrm>
            <a:off x="35496" y="6309320"/>
            <a:ext cx="8856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M. </a:t>
            </a:r>
            <a:r>
              <a:rPr lang="en-US" sz="1400" dirty="0" err="1"/>
              <a:t>Krief</a:t>
            </a:r>
            <a:r>
              <a:rPr lang="en-US" sz="1400" dirty="0"/>
              <a:t>, A. </a:t>
            </a:r>
            <a:r>
              <a:rPr lang="en-US" sz="1400" dirty="0" err="1"/>
              <a:t>Feigel</a:t>
            </a:r>
            <a:r>
              <a:rPr lang="en-US" sz="1400" dirty="0"/>
              <a:t>, and D. </a:t>
            </a:r>
            <a:r>
              <a:rPr lang="en-US" sz="1400" dirty="0" err="1"/>
              <a:t>Gazit</a:t>
            </a:r>
            <a:r>
              <a:rPr lang="en-US" sz="1400" dirty="0"/>
              <a:t>, “</a:t>
            </a:r>
            <a:r>
              <a:rPr lang="en-US" sz="1400" i="1" dirty="0"/>
              <a:t>Line broadening and the solar opacity problem”</a:t>
            </a:r>
            <a:r>
              <a:rPr lang="en-US" sz="1400" dirty="0"/>
              <a:t>, </a:t>
            </a:r>
            <a:r>
              <a:rPr lang="en-US" sz="1400" dirty="0" err="1" smtClean="0"/>
              <a:t>ApJ</a:t>
            </a:r>
            <a:r>
              <a:rPr lang="en-US" sz="1400" dirty="0"/>
              <a:t> </a:t>
            </a:r>
            <a:r>
              <a:rPr lang="en-US" sz="1400" dirty="0" smtClean="0"/>
              <a:t>2016</a:t>
            </a:r>
            <a:endParaRPr lang="en-US" sz="1400" dirty="0"/>
          </a:p>
        </p:txBody>
      </p:sp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-26987" y="5265203"/>
            <a:ext cx="9170987" cy="1404157"/>
          </a:xfrm>
        </p:spPr>
        <p:txBody>
          <a:bodyPr>
            <a:noAutofit/>
          </a:bodyPr>
          <a:lstStyle/>
          <a:p>
            <a:r>
              <a:rPr lang="en-US" sz="2000" dirty="0" smtClean="0"/>
              <a:t>x100 </a:t>
            </a:r>
            <a:r>
              <a:rPr lang="en-US" sz="2000" dirty="0"/>
              <a:t>is not that big considering the fact that OP and STAR </a:t>
            </a:r>
            <a:r>
              <a:rPr lang="en-US" sz="2000" dirty="0" smtClean="0"/>
              <a:t>show x15 in </a:t>
            </a:r>
            <a:r>
              <a:rPr lang="en-US" sz="2000" dirty="0"/>
              <a:t>the K-shell</a:t>
            </a:r>
            <a:r>
              <a:rPr lang="en-US" sz="2000" dirty="0" smtClean="0"/>
              <a:t>…</a:t>
            </a:r>
            <a:endParaRPr lang="en-US" sz="2000" u="sng" dirty="0" smtClean="0"/>
          </a:p>
          <a:p>
            <a:r>
              <a:rPr lang="en-US" sz="2000" dirty="0" smtClean="0"/>
              <a:t>The uncertainty may depend on the line, atomic number, temperature and density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24,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Krief@PSAS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32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3068960"/>
            <a:ext cx="6840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1500" b="1" dirty="0" smtClean="0"/>
              <a:t>x200</a:t>
            </a:r>
            <a:endParaRPr lang="en-US" sz="1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27783" y="3212976"/>
            <a:ext cx="6819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FF0000"/>
                </a:solidFill>
              </a:rPr>
              <a:t>x100</a:t>
            </a:r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8753" y="3627457"/>
            <a:ext cx="504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1500" b="1" dirty="0" smtClean="0">
                <a:solidFill>
                  <a:srgbClr val="0000FF"/>
                </a:solidFill>
              </a:rPr>
              <a:t>x50</a:t>
            </a:r>
            <a:endParaRPr lang="en-US" sz="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1600200"/>
            <a:ext cx="914501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Precise atomic calculations </a:t>
            </a:r>
            <a:r>
              <a:rPr lang="en-US" u="sng" dirty="0" smtClean="0"/>
              <a:t>at solar conditions</a:t>
            </a:r>
            <a:r>
              <a:rPr lang="en-US" dirty="0" smtClean="0"/>
              <a:t> are required to understand the solar problem</a:t>
            </a:r>
            <a:endParaRPr lang="he-IL" dirty="0" smtClean="0"/>
          </a:p>
          <a:p>
            <a:r>
              <a:rPr lang="en-US" dirty="0" smtClean="0"/>
              <a:t>Collisional line broadening - a complicated effect which was </a:t>
            </a:r>
            <a:r>
              <a:rPr lang="en-US" u="sng" dirty="0" smtClean="0"/>
              <a:t>never tested at solar conditions</a:t>
            </a:r>
            <a:r>
              <a:rPr lang="en-US" dirty="0" smtClean="0"/>
              <a:t> - may reduce some of the missing opacity</a:t>
            </a:r>
          </a:p>
          <a:p>
            <a:pPr lvl="1"/>
            <a:r>
              <a:rPr lang="en-US" dirty="0" smtClean="0"/>
              <a:t>Better theory is called for</a:t>
            </a:r>
            <a:r>
              <a:rPr lang="is-IS" dirty="0" smtClean="0"/>
              <a:t>… or at least better uncertainty estimate.</a:t>
            </a:r>
            <a:endParaRPr lang="he-IL" dirty="0" smtClean="0"/>
          </a:p>
          <a:p>
            <a:r>
              <a:rPr lang="en-US" dirty="0" smtClean="0"/>
              <a:t>Future work: other plasma effects?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3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625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77225"/>
            <a:ext cx="5646274" cy="5664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Holy grail of precision physics:</a:t>
            </a:r>
            <a:br>
              <a:rPr lang="en-US" dirty="0" smtClean="0"/>
            </a:br>
            <a:r>
              <a:rPr lang="en-US" dirty="0" smtClean="0"/>
              <a:t>precision theory does not match precision experiment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148064" y="3501008"/>
            <a:ext cx="2232248" cy="22322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5371951" cy="281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63" y="4024644"/>
            <a:ext cx="3885605" cy="78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08214"/>
            <a:ext cx="5238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484" y="5810941"/>
            <a:ext cx="29051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94583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Configurations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Distribution is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Binomial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90225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Fluctuations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In shell occupation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numbers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5904896"/>
            <a:ext cx="597666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 smtClean="0">
                <a:solidFill>
                  <a:srgbClr val="0000FF"/>
                </a:solidFill>
              </a:rPr>
              <a:t>“Width” of the </a:t>
            </a:r>
          </a:p>
          <a:p>
            <a:pPr algn="just"/>
            <a:r>
              <a:rPr lang="en-US" sz="1700" b="1" dirty="0" smtClean="0">
                <a:solidFill>
                  <a:srgbClr val="0000FF"/>
                </a:solidFill>
              </a:rPr>
              <a:t>distribution – The number </a:t>
            </a:r>
          </a:p>
          <a:p>
            <a:pPr algn="just"/>
            <a:r>
              <a:rPr lang="en-US" sz="1700" b="1" dirty="0" smtClean="0">
                <a:solidFill>
                  <a:srgbClr val="0000FF"/>
                </a:solidFill>
              </a:rPr>
              <a:t>of occupied configurations </a:t>
            </a:r>
            <a:endParaRPr lang="en-US" sz="1700" b="1" dirty="0">
              <a:solidFill>
                <a:srgbClr val="0000FF"/>
              </a:solidFill>
            </a:endParaRP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-108520" y="-18256"/>
            <a:ext cx="936104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Number of Configurations  in a Hot plasma 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319879" y="2420888"/>
            <a:ext cx="7039322" cy="4248472"/>
            <a:chOff x="124966" y="1364010"/>
            <a:chExt cx="8964488" cy="5547402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66" y="1364010"/>
              <a:ext cx="8964488" cy="554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2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505" y="1578165"/>
              <a:ext cx="1080120" cy="265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קבוצה 3"/>
          <p:cNvGrpSpPr/>
          <p:nvPr/>
        </p:nvGrpSpPr>
        <p:grpSpPr>
          <a:xfrm>
            <a:off x="150937" y="1019958"/>
            <a:ext cx="9144000" cy="1328922"/>
            <a:chOff x="995" y="6166"/>
            <a:chExt cx="9144000" cy="1328922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995" y="6166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995" y="6166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8" name="מחבר ישר 7"/>
            <p:cNvCxnSpPr/>
            <p:nvPr/>
          </p:nvCxnSpPr>
          <p:spPr>
            <a:xfrm>
              <a:off x="3518396" y="54923"/>
              <a:ext cx="751670" cy="885825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מחבר ישר 8"/>
            <p:cNvCxnSpPr/>
            <p:nvPr/>
          </p:nvCxnSpPr>
          <p:spPr>
            <a:xfrm flipV="1">
              <a:off x="3331679" y="54923"/>
              <a:ext cx="1005223" cy="83639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/>
            <p:cNvCxnSpPr/>
            <p:nvPr/>
          </p:nvCxnSpPr>
          <p:spPr>
            <a:xfrm>
              <a:off x="4689598" y="62155"/>
              <a:ext cx="751670" cy="885825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ישר 10"/>
            <p:cNvCxnSpPr/>
            <p:nvPr/>
          </p:nvCxnSpPr>
          <p:spPr>
            <a:xfrm flipV="1">
              <a:off x="4502881" y="62155"/>
              <a:ext cx="1005223" cy="83639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" name="אובייקט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3617771"/>
                </p:ext>
              </p:extLst>
            </p:nvPr>
          </p:nvGraphicFramePr>
          <p:xfrm>
            <a:off x="228600" y="74613"/>
            <a:ext cx="8405813" cy="1260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89" name="Equation" r:id="rId5" imgW="3390840" imgH="507960" progId="Equation.DSMT4">
                    <p:embed/>
                  </p:oleObj>
                </mc:Choice>
                <mc:Fallback>
                  <p:oleObj name="Equation" r:id="rId5" imgW="339084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28600" y="74613"/>
                          <a:ext cx="8405813" cy="1260475"/>
                        </a:xfrm>
                        <a:prstGeom prst="rect">
                          <a:avLst/>
                        </a:prstGeom>
                        <a:ln w="50800">
                          <a:solidFill>
                            <a:schemeClr val="tx2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Super-Transition-Array (STA) Method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00" y="404664"/>
            <a:ext cx="602070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150243" y="1844824"/>
            <a:ext cx="29437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Very) </a:t>
            </a:r>
            <a:r>
              <a:rPr lang="en-US" dirty="0"/>
              <a:t>recent </a:t>
            </a:r>
            <a:r>
              <a:rPr lang="en-US" dirty="0" smtClean="0"/>
              <a:t>progress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smtClean="0"/>
              <a:t>Opacity is being measured</a:t>
            </a:r>
            <a:r>
              <a:rPr lang="en-US" dirty="0"/>
              <a:t> </a:t>
            </a:r>
            <a:r>
              <a:rPr lang="en-US" dirty="0" smtClean="0"/>
              <a:t>at stellar</a:t>
            </a:r>
            <a:r>
              <a:rPr lang="en-US" dirty="0"/>
              <a:t> </a:t>
            </a:r>
            <a:r>
              <a:rPr lang="en-US" dirty="0" smtClean="0"/>
              <a:t>interiors</a:t>
            </a:r>
            <a:endParaRPr lang="en-US" dirty="0"/>
          </a:p>
          <a:p>
            <a:r>
              <a:rPr lang="en-US" dirty="0" smtClean="0"/>
              <a:t>Conditions (see</a:t>
            </a:r>
            <a:r>
              <a:rPr lang="en-US" dirty="0"/>
              <a:t> </a:t>
            </a:r>
            <a:r>
              <a:rPr lang="en-US" dirty="0" smtClean="0"/>
              <a:t>Bailey</a:t>
            </a:r>
            <a:r>
              <a:rPr lang="en-US" dirty="0"/>
              <a:t> </a:t>
            </a:r>
            <a:r>
              <a:rPr lang="en-US" dirty="0" smtClean="0"/>
              <a:t>et</a:t>
            </a:r>
            <a:r>
              <a:rPr lang="en-US" dirty="0"/>
              <a:t> </a:t>
            </a:r>
            <a:r>
              <a:rPr lang="en-US" dirty="0" smtClean="0"/>
              <a:t>al., Nature</a:t>
            </a:r>
            <a:r>
              <a:rPr lang="en-US" dirty="0"/>
              <a:t> </a:t>
            </a:r>
            <a:r>
              <a:rPr lang="en-US" dirty="0" smtClean="0"/>
              <a:t>2015).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 smtClean="0"/>
              <a:t>Monochromaic</a:t>
            </a:r>
            <a:r>
              <a:rPr lang="en-US" dirty="0" smtClean="0"/>
              <a:t> opacity is higher than expected for iron up to a factor of two!</a:t>
            </a:r>
            <a:endParaRPr lang="en-US" dirty="0"/>
          </a:p>
        </p:txBody>
      </p:sp>
      <p:sp>
        <p:nvSpPr>
          <p:cNvPr id="3" name="מלבן 2"/>
          <p:cNvSpPr/>
          <p:nvPr/>
        </p:nvSpPr>
        <p:spPr>
          <a:xfrm>
            <a:off x="22894" y="116632"/>
            <a:ext cx="598926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dirty="0" smtClean="0">
                <a:solidFill>
                  <a:srgbClr val="FF0000"/>
                </a:solidFill>
              </a:rPr>
              <a:t>Wrong opacity?</a:t>
            </a:r>
            <a:endParaRPr lang="en-US" sz="3900" dirty="0">
              <a:solidFill>
                <a:srgbClr val="FF0000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635896" y="6304002"/>
            <a:ext cx="7704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Fe @ 182eV (!!!) 0.17g/cc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0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1956" y="467241"/>
            <a:ext cx="8229600" cy="6553200"/>
          </a:xfrm>
        </p:spPr>
        <p:txBody>
          <a:bodyPr>
            <a:normAutofit/>
          </a:bodyPr>
          <a:lstStyle/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אובייקט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618186"/>
              </p:ext>
            </p:extLst>
          </p:nvPr>
        </p:nvGraphicFramePr>
        <p:xfrm>
          <a:off x="115191" y="2259958"/>
          <a:ext cx="4160974" cy="2099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7" name="Equation" r:id="rId3" imgW="2781000" imgH="1409400" progId="Equation.DSMT4">
                  <p:embed/>
                </p:oleObj>
              </mc:Choice>
              <mc:Fallback>
                <p:oleObj name="Equation" r:id="rId3" imgW="2781000" imgH="140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91" y="2259958"/>
                        <a:ext cx="4160974" cy="2099122"/>
                      </a:xfrm>
                      <a:prstGeom prst="rect">
                        <a:avLst/>
                      </a:prstGeom>
                      <a:noFill/>
                      <a:ln w="539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28" name="חץ ימינה 7627"/>
          <p:cNvSpPr/>
          <p:nvPr/>
        </p:nvSpPr>
        <p:spPr>
          <a:xfrm rot="2520566">
            <a:off x="4282441" y="3065611"/>
            <a:ext cx="785976" cy="194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626" name="TextBox 7625"/>
          <p:cNvSpPr txBox="1"/>
          <p:nvPr/>
        </p:nvSpPr>
        <p:spPr>
          <a:xfrm>
            <a:off x="5032428" y="2583366"/>
            <a:ext cx="39755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Super configuration averaging</a:t>
            </a:r>
          </a:p>
          <a:p>
            <a:r>
              <a:rPr lang="en-US" sz="2400" dirty="0" smtClean="0"/>
              <a:t>Partition function algebra</a:t>
            </a:r>
            <a:endParaRPr lang="he-IL" sz="2400" dirty="0"/>
          </a:p>
        </p:txBody>
      </p:sp>
      <p:graphicFrame>
        <p:nvGraphicFramePr>
          <p:cNvPr id="7630" name="אובייקט 76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468316"/>
              </p:ext>
            </p:extLst>
          </p:nvPr>
        </p:nvGraphicFramePr>
        <p:xfrm>
          <a:off x="4532313" y="3568700"/>
          <a:ext cx="4457700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8" name="Equation" r:id="rId5" imgW="2895480" imgH="1625400" progId="Equation.DSMT4">
                  <p:embed/>
                </p:oleObj>
              </mc:Choice>
              <mc:Fallback>
                <p:oleObj name="Equation" r:id="rId5" imgW="2895480" imgH="162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3568700"/>
                        <a:ext cx="4457700" cy="2497138"/>
                      </a:xfrm>
                      <a:prstGeom prst="rect">
                        <a:avLst/>
                      </a:prstGeom>
                      <a:noFill/>
                      <a:ln w="412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33" name="אובייקט 76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503347"/>
              </p:ext>
            </p:extLst>
          </p:nvPr>
        </p:nvGraphicFramePr>
        <p:xfrm>
          <a:off x="207934" y="5230136"/>
          <a:ext cx="3594301" cy="1089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9" name="Equation" r:id="rId7" imgW="1676160" imgH="507960" progId="Equation.DSMT4">
                  <p:embed/>
                </p:oleObj>
              </mc:Choice>
              <mc:Fallback>
                <p:oleObj name="Equation" r:id="rId7" imgW="16761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7934" y="5230136"/>
                        <a:ext cx="3594301" cy="1089182"/>
                      </a:xfrm>
                      <a:prstGeom prst="rect">
                        <a:avLst/>
                      </a:prstGeom>
                      <a:ln w="47625">
                        <a:solidFill>
                          <a:srgbClr val="2CF42C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36" name="חץ ימינה 7635"/>
          <p:cNvSpPr/>
          <p:nvPr/>
        </p:nvSpPr>
        <p:spPr>
          <a:xfrm rot="8748258">
            <a:off x="3706721" y="4745615"/>
            <a:ext cx="785976" cy="194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637" name="TextBox 7636"/>
          <p:cNvSpPr txBox="1"/>
          <p:nvPr/>
        </p:nvSpPr>
        <p:spPr>
          <a:xfrm>
            <a:off x="518548" y="4596508"/>
            <a:ext cx="276574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600" b="1" dirty="0" smtClean="0"/>
              <a:t>Partition Function</a:t>
            </a:r>
            <a:endParaRPr lang="he-IL" sz="2600" b="1" dirty="0"/>
          </a:p>
        </p:txBody>
      </p:sp>
      <p:sp>
        <p:nvSpPr>
          <p:cNvPr id="7638" name="TextBox 7637"/>
          <p:cNvSpPr txBox="1"/>
          <p:nvPr/>
        </p:nvSpPr>
        <p:spPr>
          <a:xfrm>
            <a:off x="51143" y="1001164"/>
            <a:ext cx="434326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UTA moments</a:t>
            </a:r>
          </a:p>
          <a:p>
            <a:r>
              <a:rPr lang="en-US" sz="2200" dirty="0" smtClean="0"/>
              <a:t>Occupation numbers</a:t>
            </a:r>
          </a:p>
          <a:p>
            <a:r>
              <a:rPr lang="en-US" sz="2200" dirty="0"/>
              <a:t>polynomials</a:t>
            </a:r>
            <a:endParaRPr lang="he-IL" sz="2200" dirty="0"/>
          </a:p>
          <a:p>
            <a:endParaRPr lang="he-IL" sz="2200" b="1" dirty="0"/>
          </a:p>
        </p:txBody>
      </p:sp>
      <p:pic>
        <p:nvPicPr>
          <p:cNvPr id="64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6632"/>
            <a:ext cx="46672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" name="חץ ימינה 649"/>
          <p:cNvSpPr/>
          <p:nvPr/>
        </p:nvSpPr>
        <p:spPr>
          <a:xfrm rot="10800000">
            <a:off x="5580112" y="1151318"/>
            <a:ext cx="785976" cy="194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4624"/>
            <a:ext cx="83529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700" dirty="0" smtClean="0"/>
              <a:t>Mid-Z Elements in The Solar Composition</a:t>
            </a:r>
            <a:endParaRPr lang="en-US" sz="3700" dirty="0"/>
          </a:p>
          <a:p>
            <a:pPr algn="ctr" rtl="1"/>
            <a:endParaRPr lang="en-US" sz="3700" dirty="0"/>
          </a:p>
        </p:txBody>
      </p:sp>
      <p:grpSp>
        <p:nvGrpSpPr>
          <p:cNvPr id="16" name="קבוצה 15"/>
          <p:cNvGrpSpPr/>
          <p:nvPr/>
        </p:nvGrpSpPr>
        <p:grpSpPr>
          <a:xfrm>
            <a:off x="4148754" y="746586"/>
            <a:ext cx="4815734" cy="2826429"/>
            <a:chOff x="4014564" y="2029572"/>
            <a:chExt cx="4280247" cy="2490425"/>
          </a:xfrm>
        </p:grpSpPr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564" y="2029572"/>
              <a:ext cx="4280247" cy="249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202034" y="2287610"/>
              <a:ext cx="2825261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900" b="1" dirty="0" smtClean="0"/>
                <a:t>Solar mixture abundances</a:t>
              </a:r>
              <a:endParaRPr lang="en-US" sz="1900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 rot="16200000">
            <a:off x="3753475" y="1930391"/>
            <a:ext cx="976638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fraction</a:t>
            </a:r>
            <a:endParaRPr lang="en-US" sz="1300" dirty="0"/>
          </a:p>
        </p:txBody>
      </p:sp>
      <p:sp>
        <p:nvSpPr>
          <p:cNvPr id="28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1215833"/>
            <a:ext cx="4032447" cy="559754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98% </a:t>
            </a:r>
            <a:r>
              <a:rPr lang="en-US" sz="3000" dirty="0" err="1" smtClean="0"/>
              <a:t>H+He</a:t>
            </a:r>
            <a:endParaRPr lang="en-US" sz="30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Other ~2% – </a:t>
            </a:r>
            <a:r>
              <a:rPr lang="en-US" sz="3000" dirty="0"/>
              <a:t>“</a:t>
            </a:r>
            <a:r>
              <a:rPr lang="en-US" sz="3000" b="1" u="sng" dirty="0"/>
              <a:t>Metals</a:t>
            </a:r>
            <a:r>
              <a:rPr lang="en-US" sz="3000" dirty="0" smtClean="0"/>
              <a:t>”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Most metals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Extreme Conditions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A </a:t>
            </a:r>
            <a:r>
              <a:rPr lang="en-US" sz="3000" b="1" dirty="0" smtClean="0"/>
              <a:t>Hot</a:t>
            </a:r>
            <a:r>
              <a:rPr lang="en-US" sz="3000" dirty="0" smtClean="0"/>
              <a:t>-</a:t>
            </a:r>
            <a:r>
              <a:rPr lang="en-US" sz="3000" b="1" dirty="0" smtClean="0"/>
              <a:t>Dense</a:t>
            </a:r>
            <a:r>
              <a:rPr lang="en-US" sz="3000" dirty="0" smtClean="0"/>
              <a:t> </a:t>
            </a:r>
            <a:r>
              <a:rPr lang="en-US" sz="3000" dirty="0"/>
              <a:t>Plasma</a:t>
            </a:r>
            <a:endParaRPr lang="en-US" sz="30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graphicFrame>
        <p:nvGraphicFramePr>
          <p:cNvPr id="29" name="אובייקט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106595"/>
              </p:ext>
            </p:extLst>
          </p:nvPr>
        </p:nvGraphicFramePr>
        <p:xfrm>
          <a:off x="2555776" y="2442783"/>
          <a:ext cx="952361" cy="372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7" name="Equation" r:id="rId4" imgW="457200" imgH="177480" progId="Equation.DSMT4">
                  <p:embed/>
                </p:oleObj>
              </mc:Choice>
              <mc:Fallback>
                <p:oleObj name="Equation" r:id="rId4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442783"/>
                        <a:ext cx="952361" cy="372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184" name="קבוצה 93183"/>
          <p:cNvGrpSpPr/>
          <p:nvPr/>
        </p:nvGrpSpPr>
        <p:grpSpPr>
          <a:xfrm>
            <a:off x="4424549" y="3678891"/>
            <a:ext cx="4578748" cy="2880320"/>
            <a:chOff x="4424549" y="3678891"/>
            <a:chExt cx="4578748" cy="2880320"/>
          </a:xfrm>
        </p:grpSpPr>
        <p:grpSp>
          <p:nvGrpSpPr>
            <p:cNvPr id="3" name="קבוצה 2"/>
            <p:cNvGrpSpPr/>
            <p:nvPr/>
          </p:nvGrpSpPr>
          <p:grpSpPr>
            <a:xfrm>
              <a:off x="4424549" y="3678891"/>
              <a:ext cx="4578748" cy="2880320"/>
              <a:chOff x="-94921" y="764704"/>
              <a:chExt cx="4638248" cy="2880320"/>
            </a:xfrm>
          </p:grpSpPr>
          <p:grpSp>
            <p:nvGrpSpPr>
              <p:cNvPr id="13" name="קבוצה 12"/>
              <p:cNvGrpSpPr/>
              <p:nvPr/>
            </p:nvGrpSpPr>
            <p:grpSpPr>
              <a:xfrm>
                <a:off x="-94921" y="764704"/>
                <a:ext cx="4638248" cy="2880320"/>
                <a:chOff x="82819" y="3861048"/>
                <a:chExt cx="4642635" cy="2880320"/>
              </a:xfrm>
              <a:solidFill>
                <a:schemeClr val="bg1"/>
              </a:solidFill>
            </p:grpSpPr>
            <p:grpSp>
              <p:nvGrpSpPr>
                <p:cNvPr id="14" name="קבוצה 13"/>
                <p:cNvGrpSpPr/>
                <p:nvPr/>
              </p:nvGrpSpPr>
              <p:grpSpPr>
                <a:xfrm>
                  <a:off x="82819" y="3861048"/>
                  <a:ext cx="4642635" cy="2880320"/>
                  <a:chOff x="4522455" y="399500"/>
                  <a:chExt cx="4455447" cy="2673752"/>
                </a:xfrm>
                <a:grpFill/>
              </p:grpSpPr>
              <p:pic>
                <p:nvPicPr>
                  <p:cNvPr id="2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22455" y="399500"/>
                    <a:ext cx="4206501" cy="267375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3" name="TextBox 22"/>
                  <p:cNvSpPr txBox="1"/>
                  <p:nvPr/>
                </p:nvSpPr>
                <p:spPr>
                  <a:xfrm rot="16200000">
                    <a:off x="8270208" y="1362901"/>
                    <a:ext cx="1123000" cy="292388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300" dirty="0" smtClean="0"/>
                      <a:t>Density (g/cc)</a:t>
                    </a:r>
                    <a:endParaRPr lang="en-US" sz="1300" dirty="0"/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2495722" y="4871701"/>
                  <a:ext cx="906017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b="1" dirty="0" smtClean="0">
                      <a:solidFill>
                        <a:srgbClr val="0000FF"/>
                      </a:solidFill>
                    </a:rPr>
                    <a:t>Density</a:t>
                  </a:r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837748" y="5647264"/>
                  <a:ext cx="1406924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b="1" dirty="0" smtClean="0">
                      <a:solidFill>
                        <a:srgbClr val="FF0000"/>
                      </a:solidFill>
                    </a:rPr>
                    <a:t>Temperature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213473" y="5437032"/>
                  <a:ext cx="566439" cy="18359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882975" y="5335075"/>
                  <a:ext cx="880713" cy="18466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 rot="16200000">
                <a:off x="-401608" y="1865183"/>
                <a:ext cx="955326" cy="292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/>
                  <a:t>Temp.  (eV)</a:t>
                </a:r>
                <a:endParaRPr lang="en-US" sz="1300" dirty="0"/>
              </a:p>
            </p:txBody>
          </p:sp>
        </p:grpSp>
        <p:cxnSp>
          <p:nvCxnSpPr>
            <p:cNvPr id="30" name="מחבר ישר 29"/>
            <p:cNvCxnSpPr/>
            <p:nvPr/>
          </p:nvCxnSpPr>
          <p:spPr>
            <a:xfrm>
              <a:off x="7791444" y="3779613"/>
              <a:ext cx="0" cy="237626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7756902" y="377974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CZ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996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61925" y="609600"/>
            <a:ext cx="908685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627844"/>
              </p:ext>
            </p:extLst>
          </p:nvPr>
        </p:nvGraphicFramePr>
        <p:xfrm>
          <a:off x="1331640" y="0"/>
          <a:ext cx="6768752" cy="1777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31" name="Equation" r:id="rId3" imgW="3771720" imgH="990360" progId="Equation.DSMT4">
                  <p:embed/>
                </p:oleObj>
              </mc:Choice>
              <mc:Fallback>
                <p:oleObj name="Equation" r:id="rId3" imgW="377172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0"/>
                        <a:ext cx="6768752" cy="1777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אובייקט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206727"/>
              </p:ext>
            </p:extLst>
          </p:nvPr>
        </p:nvGraphicFramePr>
        <p:xfrm>
          <a:off x="107504" y="2924944"/>
          <a:ext cx="4320480" cy="5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32" name="Equation" r:id="rId5" imgW="2349360" imgH="279360" progId="Equation.DSMT4">
                  <p:embed/>
                </p:oleObj>
              </mc:Choice>
              <mc:Fallback>
                <p:oleObj name="Equation" r:id="rId5" imgW="2349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2924944"/>
                        <a:ext cx="4320480" cy="514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אובייקט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61830"/>
              </p:ext>
            </p:extLst>
          </p:nvPr>
        </p:nvGraphicFramePr>
        <p:xfrm>
          <a:off x="175992" y="4370709"/>
          <a:ext cx="2798584" cy="2370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33" name="Equation" r:id="rId7" imgW="1892160" imgH="1600200" progId="Equation.DSMT4">
                  <p:embed/>
                </p:oleObj>
              </mc:Choice>
              <mc:Fallback>
                <p:oleObj name="Equation" r:id="rId7" imgW="189216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992" y="4370709"/>
                        <a:ext cx="2798584" cy="2370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87624" y="1988840"/>
            <a:ext cx="151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Zero Order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74502" y="1808820"/>
            <a:ext cx="151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Interactions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560" y="2492896"/>
            <a:ext cx="274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Single particle states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512" y="3717032"/>
            <a:ext cx="232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Slater Determinants</a:t>
            </a:r>
          </a:p>
        </p:txBody>
      </p:sp>
      <p:cxnSp>
        <p:nvCxnSpPr>
          <p:cNvPr id="22" name="מחבר חץ ישר 21"/>
          <p:cNvCxnSpPr/>
          <p:nvPr/>
        </p:nvCxnSpPr>
        <p:spPr>
          <a:xfrm>
            <a:off x="1619672" y="2311586"/>
            <a:ext cx="0" cy="2512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>
            <a:off x="1331640" y="3356992"/>
            <a:ext cx="0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35696" y="6023029"/>
            <a:ext cx="154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Huge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Degeneracy</a:t>
            </a:r>
          </a:p>
        </p:txBody>
      </p:sp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27" y="4351679"/>
            <a:ext cx="5707098" cy="166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מחבר חץ ישר 26"/>
          <p:cNvCxnSpPr/>
          <p:nvPr/>
        </p:nvCxnSpPr>
        <p:spPr>
          <a:xfrm>
            <a:off x="6156176" y="2276872"/>
            <a:ext cx="0" cy="18875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16216" y="279045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Term splitting</a:t>
            </a:r>
          </a:p>
        </p:txBody>
      </p:sp>
      <p:cxnSp>
        <p:nvCxnSpPr>
          <p:cNvPr id="35" name="מחבר חץ ישר 34"/>
          <p:cNvCxnSpPr/>
          <p:nvPr/>
        </p:nvCxnSpPr>
        <p:spPr>
          <a:xfrm flipH="1">
            <a:off x="2047300" y="1628800"/>
            <a:ext cx="916698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501308" y="331218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Huge number lines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71267" y="3915053"/>
            <a:ext cx="232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Configurations</a:t>
            </a:r>
          </a:p>
        </p:txBody>
      </p:sp>
      <p:cxnSp>
        <p:nvCxnSpPr>
          <p:cNvPr id="42" name="מחבר חץ ישר 41"/>
          <p:cNvCxnSpPr/>
          <p:nvPr/>
        </p:nvCxnSpPr>
        <p:spPr>
          <a:xfrm flipV="1">
            <a:off x="2196661" y="4653137"/>
            <a:ext cx="863171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-3525947" y="2806062"/>
            <a:ext cx="3513139" cy="1938992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2400" i="1" dirty="0" smtClean="0">
                <a:cs typeface="Times" charset="0"/>
              </a:rPr>
              <a:t>Example:   C=(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smtClean="0">
                <a:cs typeface="Times" charset="0"/>
              </a:rPr>
              <a:t>)</a:t>
            </a:r>
            <a:r>
              <a:rPr lang="en-US" altLang="en-US" sz="2400" i="1" baseline="4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i="1" dirty="0" smtClean="0">
                <a:cs typeface="Times" charset="0"/>
              </a:rPr>
              <a:t>(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4f</a:t>
            </a:r>
            <a:r>
              <a:rPr lang="en-US" altLang="en-US" sz="2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>
                <a:cs typeface="Times" charset="0"/>
              </a:rPr>
              <a:t>)</a:t>
            </a:r>
            <a:r>
              <a:rPr lang="en-US" altLang="en-US" sz="2400" i="1" baseline="4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2400" dirty="0" smtClean="0"/>
              <a:t>g=2.3 million slater determinants</a:t>
            </a:r>
          </a:p>
          <a:p>
            <a:r>
              <a:rPr lang="en-US" sz="2400" dirty="0" smtClean="0"/>
              <a:t>34,748 Levels </a:t>
            </a:r>
          </a:p>
          <a:p>
            <a:r>
              <a:rPr lang="en-US" sz="2400" dirty="0" smtClean="0"/>
              <a:t>FAC: 48 minutes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7112" y="622207"/>
            <a:ext cx="5163193" cy="165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8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627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73" y="152400"/>
            <a:ext cx="6905763" cy="201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668" y="2542215"/>
            <a:ext cx="3513139" cy="1938992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2400" i="1" dirty="0" smtClean="0">
                <a:cs typeface="Times" charset="0"/>
              </a:rPr>
              <a:t>Example:   C=(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smtClean="0">
                <a:cs typeface="Times" charset="0"/>
              </a:rPr>
              <a:t>)</a:t>
            </a:r>
            <a:r>
              <a:rPr lang="en-US" altLang="en-US" sz="2400" i="1" baseline="4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i="1" dirty="0" smtClean="0">
                <a:cs typeface="Times" charset="0"/>
              </a:rPr>
              <a:t>(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4f</a:t>
            </a:r>
            <a:r>
              <a:rPr lang="en-US" altLang="en-US" sz="2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>
                <a:cs typeface="Times" charset="0"/>
              </a:rPr>
              <a:t>)</a:t>
            </a:r>
            <a:r>
              <a:rPr lang="en-US" altLang="en-US" sz="2400" i="1" baseline="4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en-US" sz="2400" dirty="0" smtClean="0"/>
              <a:t>g=2.3 million slater determinants</a:t>
            </a:r>
          </a:p>
          <a:p>
            <a:r>
              <a:rPr lang="en-US" sz="2400" dirty="0" smtClean="0"/>
              <a:t>34,748 Levels </a:t>
            </a:r>
          </a:p>
          <a:p>
            <a:r>
              <a:rPr lang="en-US" sz="2400" dirty="0" smtClean="0"/>
              <a:t>FAC: 48 minutes</a:t>
            </a:r>
          </a:p>
        </p:txBody>
      </p:sp>
      <p:grpSp>
        <p:nvGrpSpPr>
          <p:cNvPr id="11" name="קבוצה 10"/>
          <p:cNvGrpSpPr/>
          <p:nvPr/>
        </p:nvGrpSpPr>
        <p:grpSpPr>
          <a:xfrm>
            <a:off x="5291635" y="2522336"/>
            <a:ext cx="3351067" cy="2264391"/>
            <a:chOff x="3089930" y="3685159"/>
            <a:chExt cx="3423090" cy="2716942"/>
          </a:xfrm>
        </p:grpSpPr>
        <p:graphicFrame>
          <p:nvGraphicFramePr>
            <p:cNvPr id="12" name="אובייקט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2281306"/>
                </p:ext>
              </p:extLst>
            </p:nvPr>
          </p:nvGraphicFramePr>
          <p:xfrm>
            <a:off x="3089930" y="5104015"/>
            <a:ext cx="367506" cy="428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71" name="משוואה" r:id="rId4" imgW="152280" imgH="177480" progId="Equation.3">
                    <p:embed/>
                  </p:oleObj>
                </mc:Choice>
                <mc:Fallback>
                  <p:oleObj name="משוואה" r:id="rId4" imgW="15228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89930" y="5104015"/>
                          <a:ext cx="367506" cy="4287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קבוצה 12"/>
            <p:cNvGrpSpPr/>
            <p:nvPr/>
          </p:nvGrpSpPr>
          <p:grpSpPr>
            <a:xfrm>
              <a:off x="3273683" y="3685159"/>
              <a:ext cx="3239337" cy="2716942"/>
              <a:chOff x="5917291" y="330868"/>
              <a:chExt cx="3239337" cy="2716942"/>
            </a:xfrm>
          </p:grpSpPr>
          <p:grpSp>
            <p:nvGrpSpPr>
              <p:cNvPr id="14" name="קבוצה 13"/>
              <p:cNvGrpSpPr/>
              <p:nvPr/>
            </p:nvGrpSpPr>
            <p:grpSpPr>
              <a:xfrm>
                <a:off x="5917291" y="330868"/>
                <a:ext cx="2728218" cy="2126518"/>
                <a:chOff x="3100388" y="2392363"/>
                <a:chExt cx="1609725" cy="1008062"/>
              </a:xfrm>
            </p:grpSpPr>
            <p:sp>
              <p:nvSpPr>
                <p:cNvPr id="356" name="Line 727"/>
                <p:cNvSpPr>
                  <a:spLocks noChangeShapeType="1"/>
                </p:cNvSpPr>
                <p:nvPr/>
              </p:nvSpPr>
              <p:spPr bwMode="auto">
                <a:xfrm>
                  <a:off x="3290888" y="3306763"/>
                  <a:ext cx="596900" cy="15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728"/>
                <p:cNvSpPr>
                  <a:spLocks noChangeShapeType="1"/>
                </p:cNvSpPr>
                <p:nvPr/>
              </p:nvSpPr>
              <p:spPr bwMode="auto">
                <a:xfrm>
                  <a:off x="3290888" y="3216275"/>
                  <a:ext cx="5969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729"/>
                <p:cNvSpPr>
                  <a:spLocks noChangeShapeType="1"/>
                </p:cNvSpPr>
                <p:nvPr/>
              </p:nvSpPr>
              <p:spPr bwMode="auto">
                <a:xfrm>
                  <a:off x="3290888" y="3124200"/>
                  <a:ext cx="596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730"/>
                <p:cNvSpPr>
                  <a:spLocks noChangeShapeType="1"/>
                </p:cNvSpPr>
                <p:nvPr/>
              </p:nvSpPr>
              <p:spPr bwMode="auto">
                <a:xfrm>
                  <a:off x="3290888" y="3398838"/>
                  <a:ext cx="596900" cy="15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731"/>
                <p:cNvSpPr>
                  <a:spLocks noChangeShapeType="1"/>
                </p:cNvSpPr>
                <p:nvPr/>
              </p:nvSpPr>
              <p:spPr bwMode="auto">
                <a:xfrm>
                  <a:off x="3290888" y="3032125"/>
                  <a:ext cx="596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732"/>
                <p:cNvSpPr>
                  <a:spLocks noChangeShapeType="1"/>
                </p:cNvSpPr>
                <p:nvPr/>
              </p:nvSpPr>
              <p:spPr bwMode="auto">
                <a:xfrm>
                  <a:off x="3290888" y="2941638"/>
                  <a:ext cx="596900" cy="15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Rectangle 733"/>
                <p:cNvSpPr>
                  <a:spLocks noChangeArrowheads="1"/>
                </p:cNvSpPr>
                <p:nvPr/>
              </p:nvSpPr>
              <p:spPr bwMode="auto">
                <a:xfrm>
                  <a:off x="3100388" y="2959100"/>
                  <a:ext cx="241300" cy="368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eaLnBrk="0" hangingPunct="0"/>
                  <a:endParaRPr kumimoji="0" lang="en-US" altLang="en-US" sz="23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3" name="Line 734"/>
                <p:cNvSpPr>
                  <a:spLocks noChangeShapeType="1"/>
                </p:cNvSpPr>
                <p:nvPr/>
              </p:nvSpPr>
              <p:spPr bwMode="auto">
                <a:xfrm>
                  <a:off x="4114800" y="2849563"/>
                  <a:ext cx="595313" cy="15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735"/>
                <p:cNvSpPr>
                  <a:spLocks noChangeShapeType="1"/>
                </p:cNvSpPr>
                <p:nvPr/>
              </p:nvSpPr>
              <p:spPr bwMode="auto">
                <a:xfrm>
                  <a:off x="4114800" y="2667000"/>
                  <a:ext cx="595313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736"/>
                <p:cNvSpPr>
                  <a:spLocks noChangeShapeType="1"/>
                </p:cNvSpPr>
                <p:nvPr/>
              </p:nvSpPr>
              <p:spPr bwMode="auto">
                <a:xfrm>
                  <a:off x="4114800" y="2574925"/>
                  <a:ext cx="595313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737"/>
                <p:cNvSpPr>
                  <a:spLocks noChangeShapeType="1"/>
                </p:cNvSpPr>
                <p:nvPr/>
              </p:nvSpPr>
              <p:spPr bwMode="auto">
                <a:xfrm>
                  <a:off x="4114800" y="2484438"/>
                  <a:ext cx="595313" cy="15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738"/>
                <p:cNvSpPr>
                  <a:spLocks noChangeShapeType="1"/>
                </p:cNvSpPr>
                <p:nvPr/>
              </p:nvSpPr>
              <p:spPr bwMode="auto">
                <a:xfrm>
                  <a:off x="4114800" y="2392363"/>
                  <a:ext cx="595313" cy="15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740"/>
                <p:cNvSpPr>
                  <a:spLocks noChangeShapeType="1"/>
                </p:cNvSpPr>
                <p:nvPr/>
              </p:nvSpPr>
              <p:spPr bwMode="auto">
                <a:xfrm>
                  <a:off x="4114800" y="2759075"/>
                  <a:ext cx="59531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741"/>
                <p:cNvSpPr>
                  <a:spLocks noChangeShapeType="1"/>
                </p:cNvSpPr>
                <p:nvPr/>
              </p:nvSpPr>
              <p:spPr bwMode="auto">
                <a:xfrm flipV="1">
                  <a:off x="3690938" y="2787650"/>
                  <a:ext cx="571500" cy="3302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Freeform 742"/>
                <p:cNvSpPr>
                  <a:spLocks/>
                </p:cNvSpPr>
                <p:nvPr/>
              </p:nvSpPr>
              <p:spPr bwMode="auto">
                <a:xfrm>
                  <a:off x="4216400" y="2743200"/>
                  <a:ext cx="101600" cy="76200"/>
                </a:xfrm>
                <a:custGeom>
                  <a:avLst/>
                  <a:gdLst>
                    <a:gd name="T0" fmla="*/ 0 w 20000"/>
                    <a:gd name="T1" fmla="*/ 6667 h 20000"/>
                    <a:gd name="T2" fmla="*/ 7500 w 20000"/>
                    <a:gd name="T3" fmla="*/ 20000 h 20000"/>
                    <a:gd name="T4" fmla="*/ 20000 w 20000"/>
                    <a:gd name="T5" fmla="*/ 0 h 20000"/>
                    <a:gd name="T6" fmla="*/ 0 w 20000"/>
                    <a:gd name="T7" fmla="*/ 6667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000" h="20000">
                      <a:moveTo>
                        <a:pt x="0" y="6667"/>
                      </a:moveTo>
                      <a:lnTo>
                        <a:pt x="7500" y="20000"/>
                      </a:lnTo>
                      <a:lnTo>
                        <a:pt x="20000" y="0"/>
                      </a:lnTo>
                      <a:lnTo>
                        <a:pt x="0" y="666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743"/>
                <p:cNvSpPr>
                  <a:spLocks noChangeShapeType="1"/>
                </p:cNvSpPr>
                <p:nvPr/>
              </p:nvSpPr>
              <p:spPr bwMode="auto">
                <a:xfrm>
                  <a:off x="4216400" y="2768600"/>
                  <a:ext cx="39688" cy="523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744"/>
                <p:cNvSpPr>
                  <a:spLocks noChangeShapeType="1"/>
                </p:cNvSpPr>
                <p:nvPr/>
              </p:nvSpPr>
              <p:spPr bwMode="auto">
                <a:xfrm flipV="1">
                  <a:off x="4254500" y="2743200"/>
                  <a:ext cx="65088" cy="777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745"/>
                <p:cNvSpPr>
                  <a:spLocks noChangeShapeType="1"/>
                </p:cNvSpPr>
                <p:nvPr/>
              </p:nvSpPr>
              <p:spPr bwMode="auto">
                <a:xfrm flipH="1">
                  <a:off x="4216400" y="2743200"/>
                  <a:ext cx="103188" cy="269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747"/>
                <p:cNvSpPr>
                  <a:spLocks noChangeShapeType="1"/>
                </p:cNvSpPr>
                <p:nvPr/>
              </p:nvSpPr>
              <p:spPr bwMode="auto">
                <a:xfrm flipV="1">
                  <a:off x="4260850" y="2749550"/>
                  <a:ext cx="65088" cy="777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קבוצה 14"/>
              <p:cNvGrpSpPr/>
              <p:nvPr/>
            </p:nvGrpSpPr>
            <p:grpSpPr>
              <a:xfrm>
                <a:off x="7433558" y="1522476"/>
                <a:ext cx="1698732" cy="1525334"/>
                <a:chOff x="5475288" y="2616200"/>
                <a:chExt cx="901700" cy="787400"/>
              </a:xfrm>
            </p:grpSpPr>
            <p:grpSp>
              <p:nvGrpSpPr>
                <p:cNvPr id="19" name="Group 390"/>
                <p:cNvGrpSpPr>
                  <a:grpSpLocks/>
                </p:cNvGrpSpPr>
                <p:nvPr/>
              </p:nvGrpSpPr>
              <p:grpSpPr bwMode="auto">
                <a:xfrm>
                  <a:off x="5475288" y="3200400"/>
                  <a:ext cx="444500" cy="203200"/>
                  <a:chOff x="0" y="36"/>
                  <a:chExt cx="19975" cy="19902"/>
                </a:xfrm>
              </p:grpSpPr>
              <p:sp>
                <p:nvSpPr>
                  <p:cNvPr id="298" name="Line 391"/>
                  <p:cNvSpPr>
                    <a:spLocks noChangeShapeType="1"/>
                  </p:cNvSpPr>
                  <p:nvPr/>
                </p:nvSpPr>
                <p:spPr bwMode="auto">
                  <a:xfrm>
                    <a:off x="0" y="19814"/>
                    <a:ext cx="599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570" y="19814"/>
                    <a:ext cx="599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0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1140" y="19814"/>
                    <a:ext cx="599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" name="Line 394"/>
                  <p:cNvSpPr>
                    <a:spLocks noChangeShapeType="1"/>
                  </p:cNvSpPr>
                  <p:nvPr/>
                </p:nvSpPr>
                <p:spPr bwMode="auto">
                  <a:xfrm>
                    <a:off x="1710" y="19814"/>
                    <a:ext cx="599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2280" y="19814"/>
                    <a:ext cx="599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2850" y="19814"/>
                    <a:ext cx="599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" name="Line 397"/>
                  <p:cNvSpPr>
                    <a:spLocks noChangeShapeType="1"/>
                  </p:cNvSpPr>
                  <p:nvPr/>
                </p:nvSpPr>
                <p:spPr bwMode="auto">
                  <a:xfrm>
                    <a:off x="3420" y="19814"/>
                    <a:ext cx="599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" name="Line 398"/>
                  <p:cNvSpPr>
                    <a:spLocks noChangeShapeType="1"/>
                  </p:cNvSpPr>
                  <p:nvPr/>
                </p:nvSpPr>
                <p:spPr bwMode="auto">
                  <a:xfrm>
                    <a:off x="3990" y="19814"/>
                    <a:ext cx="599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9814"/>
                    <a:ext cx="599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" name="Line 400"/>
                  <p:cNvSpPr>
                    <a:spLocks noChangeShapeType="1"/>
                  </p:cNvSpPr>
                  <p:nvPr/>
                </p:nvSpPr>
                <p:spPr bwMode="auto">
                  <a:xfrm>
                    <a:off x="5130" y="19814"/>
                    <a:ext cx="599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" name="Line 4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00" y="18574"/>
                    <a:ext cx="58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5701" y="18574"/>
                    <a:ext cx="599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" name="Line 4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71" y="17334"/>
                    <a:ext cx="58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6272" y="17334"/>
                    <a:ext cx="599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" name="Line 4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42" y="16156"/>
                    <a:ext cx="58" cy="124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" name="Line 406"/>
                  <p:cNvSpPr>
                    <a:spLocks noChangeShapeType="1"/>
                  </p:cNvSpPr>
                  <p:nvPr/>
                </p:nvSpPr>
                <p:spPr bwMode="auto">
                  <a:xfrm>
                    <a:off x="6843" y="16156"/>
                    <a:ext cx="599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" name="Line 4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413" y="14916"/>
                    <a:ext cx="58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" name="Line 4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414" y="13676"/>
                    <a:ext cx="57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" name="Line 4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414" y="12436"/>
                    <a:ext cx="570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" name="Line 4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5" y="11196"/>
                    <a:ext cx="58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" name="Line 4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6" y="9956"/>
                    <a:ext cx="57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" name="Line 4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6" y="8716"/>
                    <a:ext cx="599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" name="Line 4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526" y="7476"/>
                    <a:ext cx="58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" name="Line 4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527" y="6236"/>
                    <a:ext cx="599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" name="Line 4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097" y="4996"/>
                    <a:ext cx="58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" name="Line 4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098" y="3756"/>
                    <a:ext cx="57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" name="Line 4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098" y="2516"/>
                    <a:ext cx="57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" name="Line 418"/>
                  <p:cNvSpPr>
                    <a:spLocks noChangeShapeType="1"/>
                  </p:cNvSpPr>
                  <p:nvPr/>
                </p:nvSpPr>
                <p:spPr bwMode="auto">
                  <a:xfrm>
                    <a:off x="9098" y="2516"/>
                    <a:ext cx="599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" name="Line 4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68" y="1276"/>
                    <a:ext cx="58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" name="Line 420"/>
                  <p:cNvSpPr>
                    <a:spLocks noChangeShapeType="1"/>
                  </p:cNvSpPr>
                  <p:nvPr/>
                </p:nvSpPr>
                <p:spPr bwMode="auto">
                  <a:xfrm>
                    <a:off x="9669" y="1276"/>
                    <a:ext cx="599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" name="Line 4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39" y="36"/>
                    <a:ext cx="58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10240" y="36"/>
                    <a:ext cx="57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10240" y="1276"/>
                    <a:ext cx="599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1" name="Line 424"/>
                  <p:cNvSpPr>
                    <a:spLocks noChangeShapeType="1"/>
                  </p:cNvSpPr>
                  <p:nvPr/>
                </p:nvSpPr>
                <p:spPr bwMode="auto">
                  <a:xfrm>
                    <a:off x="10810" y="1276"/>
                    <a:ext cx="58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2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10811" y="2516"/>
                    <a:ext cx="599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3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11381" y="3756"/>
                    <a:ext cx="58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4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11382" y="4996"/>
                    <a:ext cx="57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5" name="Line 428"/>
                  <p:cNvSpPr>
                    <a:spLocks noChangeShapeType="1"/>
                  </p:cNvSpPr>
                  <p:nvPr/>
                </p:nvSpPr>
                <p:spPr bwMode="auto">
                  <a:xfrm>
                    <a:off x="11382" y="6236"/>
                    <a:ext cx="57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6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11382" y="7476"/>
                    <a:ext cx="599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11952" y="8716"/>
                    <a:ext cx="58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" name="Line 431"/>
                  <p:cNvSpPr>
                    <a:spLocks noChangeShapeType="1"/>
                  </p:cNvSpPr>
                  <p:nvPr/>
                </p:nvSpPr>
                <p:spPr bwMode="auto">
                  <a:xfrm>
                    <a:off x="11953" y="9956"/>
                    <a:ext cx="599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12523" y="11196"/>
                    <a:ext cx="58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12524" y="12436"/>
                    <a:ext cx="57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12524" y="13676"/>
                    <a:ext cx="599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" name="Line 435"/>
                  <p:cNvSpPr>
                    <a:spLocks noChangeShapeType="1"/>
                  </p:cNvSpPr>
                  <p:nvPr/>
                </p:nvSpPr>
                <p:spPr bwMode="auto">
                  <a:xfrm>
                    <a:off x="13094" y="14916"/>
                    <a:ext cx="58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3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13095" y="16156"/>
                    <a:ext cx="599" cy="124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" name="Line 437"/>
                  <p:cNvSpPr>
                    <a:spLocks noChangeShapeType="1"/>
                  </p:cNvSpPr>
                  <p:nvPr/>
                </p:nvSpPr>
                <p:spPr bwMode="auto">
                  <a:xfrm>
                    <a:off x="13665" y="17334"/>
                    <a:ext cx="600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5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14236" y="18574"/>
                    <a:ext cx="600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14807" y="18574"/>
                    <a:ext cx="58" cy="130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7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14808" y="19814"/>
                    <a:ext cx="599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15378" y="19814"/>
                    <a:ext cx="600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" name="Line 442"/>
                  <p:cNvSpPr>
                    <a:spLocks noChangeShapeType="1"/>
                  </p:cNvSpPr>
                  <p:nvPr/>
                </p:nvSpPr>
                <p:spPr bwMode="auto">
                  <a:xfrm>
                    <a:off x="15949" y="19814"/>
                    <a:ext cx="600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16520" y="19814"/>
                    <a:ext cx="600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17091" y="19814"/>
                    <a:ext cx="600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" name="Line 445"/>
                  <p:cNvSpPr>
                    <a:spLocks noChangeShapeType="1"/>
                  </p:cNvSpPr>
                  <p:nvPr/>
                </p:nvSpPr>
                <p:spPr bwMode="auto">
                  <a:xfrm>
                    <a:off x="17662" y="19814"/>
                    <a:ext cx="600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18233" y="19814"/>
                    <a:ext cx="600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4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18804" y="19814"/>
                    <a:ext cx="600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5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19375" y="19814"/>
                    <a:ext cx="600" cy="124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449"/>
                <p:cNvGrpSpPr>
                  <a:grpSpLocks/>
                </p:cNvGrpSpPr>
                <p:nvPr/>
              </p:nvGrpSpPr>
              <p:grpSpPr bwMode="auto">
                <a:xfrm>
                  <a:off x="5564188" y="2984500"/>
                  <a:ext cx="457200" cy="393700"/>
                  <a:chOff x="0" y="-183"/>
                  <a:chExt cx="19980" cy="20151"/>
                </a:xfrm>
              </p:grpSpPr>
              <p:sp>
                <p:nvSpPr>
                  <p:cNvPr id="229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0" y="19903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555" y="19903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1110" y="19903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Line 453"/>
                  <p:cNvSpPr>
                    <a:spLocks noChangeShapeType="1"/>
                  </p:cNvSpPr>
                  <p:nvPr/>
                </p:nvSpPr>
                <p:spPr bwMode="auto">
                  <a:xfrm>
                    <a:off x="1665" y="19903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3" name="Line 454"/>
                  <p:cNvSpPr>
                    <a:spLocks noChangeShapeType="1"/>
                  </p:cNvSpPr>
                  <p:nvPr/>
                </p:nvSpPr>
                <p:spPr bwMode="auto">
                  <a:xfrm>
                    <a:off x="2220" y="19903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Line 455"/>
                  <p:cNvSpPr>
                    <a:spLocks noChangeShapeType="1"/>
                  </p:cNvSpPr>
                  <p:nvPr/>
                </p:nvSpPr>
                <p:spPr bwMode="auto">
                  <a:xfrm>
                    <a:off x="2775" y="19903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3330" y="19903"/>
                    <a:ext cx="555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3857" y="19903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4412" y="19903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Line 4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67" y="19285"/>
                    <a:ext cx="56" cy="651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4967" y="19285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Line 4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22" y="18635"/>
                    <a:ext cx="56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Line 462"/>
                  <p:cNvSpPr>
                    <a:spLocks noChangeShapeType="1"/>
                  </p:cNvSpPr>
                  <p:nvPr/>
                </p:nvSpPr>
                <p:spPr bwMode="auto">
                  <a:xfrm>
                    <a:off x="5522" y="18635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Line 4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77" y="17985"/>
                    <a:ext cx="56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Line 4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77" y="17335"/>
                    <a:ext cx="56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6077" y="17335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Line 4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32" y="16685"/>
                    <a:ext cx="56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Line 4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32" y="16035"/>
                    <a:ext cx="56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Line 4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32" y="15385"/>
                    <a:ext cx="583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Line 4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87" y="14085"/>
                    <a:ext cx="56" cy="13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Line 4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87" y="13435"/>
                    <a:ext cx="56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Line 4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87" y="12135"/>
                    <a:ext cx="56" cy="13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Line 4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87" y="11485"/>
                    <a:ext cx="583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Line 4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42" y="10185"/>
                    <a:ext cx="56" cy="13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Line 4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42" y="8885"/>
                    <a:ext cx="56" cy="13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" name="Line 4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42" y="7585"/>
                    <a:ext cx="583" cy="13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" name="Line 4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297" y="6285"/>
                    <a:ext cx="56" cy="13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Line 4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297" y="5635"/>
                    <a:ext cx="56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" name="Line 4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297" y="4367"/>
                    <a:ext cx="583" cy="1301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Line 4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852" y="3067"/>
                    <a:ext cx="56" cy="13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" name="Line 4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852" y="2417"/>
                    <a:ext cx="56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Line 4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852" y="1767"/>
                    <a:ext cx="56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" name="Line 4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852" y="1117"/>
                    <a:ext cx="583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" name="Line 4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07" y="467"/>
                    <a:ext cx="56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" name="Line 4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07" y="-183"/>
                    <a:ext cx="56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9407" y="-183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5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9962" y="-183"/>
                    <a:ext cx="56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9962" y="467"/>
                    <a:ext cx="583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7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0517" y="1117"/>
                    <a:ext cx="56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0517" y="1767"/>
                    <a:ext cx="56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0517" y="2417"/>
                    <a:ext cx="56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0517" y="3067"/>
                    <a:ext cx="583" cy="13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11072" y="4367"/>
                    <a:ext cx="56" cy="130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11072" y="5635"/>
                    <a:ext cx="56" cy="68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11072" y="6285"/>
                    <a:ext cx="583" cy="13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11627" y="7585"/>
                    <a:ext cx="56" cy="13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11627" y="8885"/>
                    <a:ext cx="56" cy="13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11627" y="10185"/>
                    <a:ext cx="583" cy="13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2182" y="11485"/>
                    <a:ext cx="56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2182" y="12135"/>
                    <a:ext cx="56" cy="13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2182" y="13435"/>
                    <a:ext cx="56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12182" y="14085"/>
                    <a:ext cx="583" cy="13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2737" y="15385"/>
                    <a:ext cx="56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2737" y="16035"/>
                    <a:ext cx="56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2737" y="16685"/>
                    <a:ext cx="583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13292" y="17335"/>
                    <a:ext cx="56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5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13292" y="17985"/>
                    <a:ext cx="583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" name="Line 507"/>
                  <p:cNvSpPr>
                    <a:spLocks noChangeShapeType="1"/>
                  </p:cNvSpPr>
                  <p:nvPr/>
                </p:nvSpPr>
                <p:spPr bwMode="auto">
                  <a:xfrm>
                    <a:off x="13847" y="18635"/>
                    <a:ext cx="56" cy="68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" name="Line 508"/>
                  <p:cNvSpPr>
                    <a:spLocks noChangeShapeType="1"/>
                  </p:cNvSpPr>
                  <p:nvPr/>
                </p:nvSpPr>
                <p:spPr bwMode="auto">
                  <a:xfrm>
                    <a:off x="13847" y="19285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14402" y="19285"/>
                    <a:ext cx="583" cy="65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14957" y="19903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5512" y="19903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6067" y="19903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6622" y="19903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7177" y="19903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7732" y="19903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18287" y="19903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8842" y="19903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19397" y="19903"/>
                    <a:ext cx="583" cy="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519"/>
                <p:cNvGrpSpPr>
                  <a:grpSpLocks/>
                </p:cNvGrpSpPr>
                <p:nvPr/>
              </p:nvGrpSpPr>
              <p:grpSpPr bwMode="auto">
                <a:xfrm>
                  <a:off x="5767388" y="2705100"/>
                  <a:ext cx="457200" cy="647700"/>
                  <a:chOff x="0" y="89"/>
                  <a:chExt cx="19981" cy="19891"/>
                </a:xfrm>
              </p:grpSpPr>
              <p:sp>
                <p:nvSpPr>
                  <p:cNvPr id="156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0" y="19941"/>
                    <a:ext cx="583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Line 521"/>
                  <p:cNvSpPr>
                    <a:spLocks noChangeShapeType="1"/>
                  </p:cNvSpPr>
                  <p:nvPr/>
                </p:nvSpPr>
                <p:spPr bwMode="auto">
                  <a:xfrm>
                    <a:off x="555" y="19941"/>
                    <a:ext cx="583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Line 522"/>
                  <p:cNvSpPr>
                    <a:spLocks noChangeShapeType="1"/>
                  </p:cNvSpPr>
                  <p:nvPr/>
                </p:nvSpPr>
                <p:spPr bwMode="auto">
                  <a:xfrm>
                    <a:off x="1110" y="19941"/>
                    <a:ext cx="583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Line 523"/>
                  <p:cNvSpPr>
                    <a:spLocks noChangeShapeType="1"/>
                  </p:cNvSpPr>
                  <p:nvPr/>
                </p:nvSpPr>
                <p:spPr bwMode="auto">
                  <a:xfrm>
                    <a:off x="1665" y="19941"/>
                    <a:ext cx="583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2220" y="19941"/>
                    <a:ext cx="583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2775" y="19941"/>
                    <a:ext cx="583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3330" y="19941"/>
                    <a:ext cx="583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3885" y="19941"/>
                    <a:ext cx="583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" name="Line 5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40" y="19551"/>
                    <a:ext cx="56" cy="41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440" y="19551"/>
                    <a:ext cx="583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995" y="19551"/>
                    <a:ext cx="583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Line 5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50" y="19161"/>
                    <a:ext cx="56" cy="41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Line 5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50" y="18771"/>
                    <a:ext cx="56" cy="41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Line 5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50" y="18381"/>
                    <a:ext cx="583" cy="41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Line 5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05" y="17991"/>
                    <a:ext cx="56" cy="41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Line 5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05" y="17601"/>
                    <a:ext cx="56" cy="41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Line 5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05" y="17211"/>
                    <a:ext cx="583" cy="41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Line 5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60" y="16821"/>
                    <a:ext cx="56" cy="41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Line 5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60" y="16041"/>
                    <a:ext cx="56" cy="80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Line 5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60" y="15261"/>
                    <a:ext cx="583" cy="80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Line 5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15" y="14481"/>
                    <a:ext cx="56" cy="80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Line 5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15" y="13311"/>
                    <a:ext cx="56" cy="119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Line 5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15" y="12531"/>
                    <a:ext cx="56" cy="80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Line 5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15" y="11380"/>
                    <a:ext cx="583" cy="1171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Line 5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70" y="10210"/>
                    <a:ext cx="56" cy="119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Line 5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70" y="9040"/>
                    <a:ext cx="56" cy="119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Line 5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70" y="7870"/>
                    <a:ext cx="583" cy="119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" name="Line 5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325" y="6700"/>
                    <a:ext cx="56" cy="119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Line 5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325" y="5530"/>
                    <a:ext cx="56" cy="119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Line 5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325" y="4360"/>
                    <a:ext cx="583" cy="119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" name="Line 5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880" y="3190"/>
                    <a:ext cx="56" cy="119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Line 5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880" y="2429"/>
                    <a:ext cx="56" cy="781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Line 5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880" y="1649"/>
                    <a:ext cx="56" cy="80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Line 5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880" y="869"/>
                    <a:ext cx="583" cy="80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" name="Line 5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35" y="479"/>
                    <a:ext cx="56" cy="41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Line 5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35" y="89"/>
                    <a:ext cx="56" cy="41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9435" y="89"/>
                    <a:ext cx="583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Line 557"/>
                  <p:cNvSpPr>
                    <a:spLocks noChangeShapeType="1"/>
                  </p:cNvSpPr>
                  <p:nvPr/>
                </p:nvSpPr>
                <p:spPr bwMode="auto">
                  <a:xfrm>
                    <a:off x="9990" y="89"/>
                    <a:ext cx="56" cy="41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Line 558"/>
                  <p:cNvSpPr>
                    <a:spLocks noChangeShapeType="1"/>
                  </p:cNvSpPr>
                  <p:nvPr/>
                </p:nvSpPr>
                <p:spPr bwMode="auto">
                  <a:xfrm>
                    <a:off x="9990" y="479"/>
                    <a:ext cx="583" cy="41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Line 559"/>
                  <p:cNvSpPr>
                    <a:spLocks noChangeShapeType="1"/>
                  </p:cNvSpPr>
                  <p:nvPr/>
                </p:nvSpPr>
                <p:spPr bwMode="auto">
                  <a:xfrm>
                    <a:off x="10545" y="869"/>
                    <a:ext cx="56" cy="80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Line 560"/>
                  <p:cNvSpPr>
                    <a:spLocks noChangeShapeType="1"/>
                  </p:cNvSpPr>
                  <p:nvPr/>
                </p:nvSpPr>
                <p:spPr bwMode="auto">
                  <a:xfrm>
                    <a:off x="10545" y="1649"/>
                    <a:ext cx="56" cy="80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Line 561"/>
                  <p:cNvSpPr>
                    <a:spLocks noChangeShapeType="1"/>
                  </p:cNvSpPr>
                  <p:nvPr/>
                </p:nvSpPr>
                <p:spPr bwMode="auto">
                  <a:xfrm>
                    <a:off x="10545" y="2429"/>
                    <a:ext cx="56" cy="78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Line 562"/>
                  <p:cNvSpPr>
                    <a:spLocks noChangeShapeType="1"/>
                  </p:cNvSpPr>
                  <p:nvPr/>
                </p:nvSpPr>
                <p:spPr bwMode="auto">
                  <a:xfrm>
                    <a:off x="10545" y="3190"/>
                    <a:ext cx="583" cy="118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Line 563"/>
                  <p:cNvSpPr>
                    <a:spLocks noChangeShapeType="1"/>
                  </p:cNvSpPr>
                  <p:nvPr/>
                </p:nvSpPr>
                <p:spPr bwMode="auto">
                  <a:xfrm>
                    <a:off x="11100" y="4360"/>
                    <a:ext cx="56" cy="118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0" name="Line 564"/>
                  <p:cNvSpPr>
                    <a:spLocks noChangeShapeType="1"/>
                  </p:cNvSpPr>
                  <p:nvPr/>
                </p:nvSpPr>
                <p:spPr bwMode="auto">
                  <a:xfrm>
                    <a:off x="11100" y="5530"/>
                    <a:ext cx="56" cy="118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1" name="Line 565"/>
                  <p:cNvSpPr>
                    <a:spLocks noChangeShapeType="1"/>
                  </p:cNvSpPr>
                  <p:nvPr/>
                </p:nvSpPr>
                <p:spPr bwMode="auto">
                  <a:xfrm>
                    <a:off x="11100" y="6700"/>
                    <a:ext cx="583" cy="118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Line 566"/>
                  <p:cNvSpPr>
                    <a:spLocks noChangeShapeType="1"/>
                  </p:cNvSpPr>
                  <p:nvPr/>
                </p:nvSpPr>
                <p:spPr bwMode="auto">
                  <a:xfrm>
                    <a:off x="11655" y="7870"/>
                    <a:ext cx="56" cy="118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Line 567"/>
                  <p:cNvSpPr>
                    <a:spLocks noChangeShapeType="1"/>
                  </p:cNvSpPr>
                  <p:nvPr/>
                </p:nvSpPr>
                <p:spPr bwMode="auto">
                  <a:xfrm>
                    <a:off x="11655" y="9040"/>
                    <a:ext cx="56" cy="119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Line 568"/>
                  <p:cNvSpPr>
                    <a:spLocks noChangeShapeType="1"/>
                  </p:cNvSpPr>
                  <p:nvPr/>
                </p:nvSpPr>
                <p:spPr bwMode="auto">
                  <a:xfrm>
                    <a:off x="11655" y="10210"/>
                    <a:ext cx="556" cy="119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Line 569"/>
                  <p:cNvSpPr>
                    <a:spLocks noChangeShapeType="1"/>
                  </p:cNvSpPr>
                  <p:nvPr/>
                </p:nvSpPr>
                <p:spPr bwMode="auto">
                  <a:xfrm>
                    <a:off x="12183" y="11380"/>
                    <a:ext cx="56" cy="117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Line 570"/>
                  <p:cNvSpPr>
                    <a:spLocks noChangeShapeType="1"/>
                  </p:cNvSpPr>
                  <p:nvPr/>
                </p:nvSpPr>
                <p:spPr bwMode="auto">
                  <a:xfrm>
                    <a:off x="12183" y="12531"/>
                    <a:ext cx="56" cy="79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Line 571"/>
                  <p:cNvSpPr>
                    <a:spLocks noChangeShapeType="1"/>
                  </p:cNvSpPr>
                  <p:nvPr/>
                </p:nvSpPr>
                <p:spPr bwMode="auto">
                  <a:xfrm>
                    <a:off x="12183" y="13311"/>
                    <a:ext cx="56" cy="118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Line 572"/>
                  <p:cNvSpPr>
                    <a:spLocks noChangeShapeType="1"/>
                  </p:cNvSpPr>
                  <p:nvPr/>
                </p:nvSpPr>
                <p:spPr bwMode="auto">
                  <a:xfrm>
                    <a:off x="12183" y="14481"/>
                    <a:ext cx="583" cy="79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Line 573"/>
                  <p:cNvSpPr>
                    <a:spLocks noChangeShapeType="1"/>
                  </p:cNvSpPr>
                  <p:nvPr/>
                </p:nvSpPr>
                <p:spPr bwMode="auto">
                  <a:xfrm>
                    <a:off x="12738" y="15261"/>
                    <a:ext cx="56" cy="79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Line 574"/>
                  <p:cNvSpPr>
                    <a:spLocks noChangeShapeType="1"/>
                  </p:cNvSpPr>
                  <p:nvPr/>
                </p:nvSpPr>
                <p:spPr bwMode="auto">
                  <a:xfrm>
                    <a:off x="12738" y="16041"/>
                    <a:ext cx="56" cy="79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" name="Line 575"/>
                  <p:cNvSpPr>
                    <a:spLocks noChangeShapeType="1"/>
                  </p:cNvSpPr>
                  <p:nvPr/>
                </p:nvSpPr>
                <p:spPr bwMode="auto">
                  <a:xfrm>
                    <a:off x="12738" y="16821"/>
                    <a:ext cx="583" cy="40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Line 576"/>
                  <p:cNvSpPr>
                    <a:spLocks noChangeShapeType="1"/>
                  </p:cNvSpPr>
                  <p:nvPr/>
                </p:nvSpPr>
                <p:spPr bwMode="auto">
                  <a:xfrm>
                    <a:off x="13293" y="17211"/>
                    <a:ext cx="56" cy="40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Line 577"/>
                  <p:cNvSpPr>
                    <a:spLocks noChangeShapeType="1"/>
                  </p:cNvSpPr>
                  <p:nvPr/>
                </p:nvSpPr>
                <p:spPr bwMode="auto">
                  <a:xfrm>
                    <a:off x="13293" y="17601"/>
                    <a:ext cx="56" cy="40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Line 578"/>
                  <p:cNvSpPr>
                    <a:spLocks noChangeShapeType="1"/>
                  </p:cNvSpPr>
                  <p:nvPr/>
                </p:nvSpPr>
                <p:spPr bwMode="auto">
                  <a:xfrm>
                    <a:off x="13293" y="17991"/>
                    <a:ext cx="583" cy="40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" name="Line 579"/>
                  <p:cNvSpPr>
                    <a:spLocks noChangeShapeType="1"/>
                  </p:cNvSpPr>
                  <p:nvPr/>
                </p:nvSpPr>
                <p:spPr bwMode="auto">
                  <a:xfrm>
                    <a:off x="13848" y="18381"/>
                    <a:ext cx="56" cy="40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" name="Line 580"/>
                  <p:cNvSpPr>
                    <a:spLocks noChangeShapeType="1"/>
                  </p:cNvSpPr>
                  <p:nvPr/>
                </p:nvSpPr>
                <p:spPr bwMode="auto">
                  <a:xfrm>
                    <a:off x="13848" y="18771"/>
                    <a:ext cx="56" cy="40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13848" y="19161"/>
                    <a:ext cx="583" cy="40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" name="Line 582"/>
                  <p:cNvSpPr>
                    <a:spLocks noChangeShapeType="1"/>
                  </p:cNvSpPr>
                  <p:nvPr/>
                </p:nvSpPr>
                <p:spPr bwMode="auto">
                  <a:xfrm>
                    <a:off x="14403" y="19551"/>
                    <a:ext cx="583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Line 583"/>
                  <p:cNvSpPr>
                    <a:spLocks noChangeShapeType="1"/>
                  </p:cNvSpPr>
                  <p:nvPr/>
                </p:nvSpPr>
                <p:spPr bwMode="auto">
                  <a:xfrm>
                    <a:off x="14958" y="19551"/>
                    <a:ext cx="56" cy="40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" name="Line 584"/>
                  <p:cNvSpPr>
                    <a:spLocks noChangeShapeType="1"/>
                  </p:cNvSpPr>
                  <p:nvPr/>
                </p:nvSpPr>
                <p:spPr bwMode="auto">
                  <a:xfrm>
                    <a:off x="14958" y="19941"/>
                    <a:ext cx="583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Line 585"/>
                  <p:cNvSpPr>
                    <a:spLocks noChangeShapeType="1"/>
                  </p:cNvSpPr>
                  <p:nvPr/>
                </p:nvSpPr>
                <p:spPr bwMode="auto">
                  <a:xfrm>
                    <a:off x="15513" y="19941"/>
                    <a:ext cx="583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16068" y="19941"/>
                    <a:ext cx="583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Line 587"/>
                  <p:cNvSpPr>
                    <a:spLocks noChangeShapeType="1"/>
                  </p:cNvSpPr>
                  <p:nvPr/>
                </p:nvSpPr>
                <p:spPr bwMode="auto">
                  <a:xfrm>
                    <a:off x="16623" y="19941"/>
                    <a:ext cx="583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" name="Line 588"/>
                  <p:cNvSpPr>
                    <a:spLocks noChangeShapeType="1"/>
                  </p:cNvSpPr>
                  <p:nvPr/>
                </p:nvSpPr>
                <p:spPr bwMode="auto">
                  <a:xfrm>
                    <a:off x="17178" y="19941"/>
                    <a:ext cx="583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Line 589"/>
                  <p:cNvSpPr>
                    <a:spLocks noChangeShapeType="1"/>
                  </p:cNvSpPr>
                  <p:nvPr/>
                </p:nvSpPr>
                <p:spPr bwMode="auto">
                  <a:xfrm>
                    <a:off x="17733" y="19941"/>
                    <a:ext cx="583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18288" y="19941"/>
                    <a:ext cx="583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18843" y="19941"/>
                    <a:ext cx="583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19398" y="19941"/>
                    <a:ext cx="583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593"/>
                <p:cNvGrpSpPr>
                  <a:grpSpLocks/>
                </p:cNvGrpSpPr>
                <p:nvPr/>
              </p:nvGrpSpPr>
              <p:grpSpPr bwMode="auto">
                <a:xfrm>
                  <a:off x="5932488" y="3213100"/>
                  <a:ext cx="444500" cy="190500"/>
                  <a:chOff x="0" y="-83"/>
                  <a:chExt cx="19974" cy="20017"/>
                </a:xfrm>
              </p:grpSpPr>
              <p:sp>
                <p:nvSpPr>
                  <p:cNvPr id="100" name="Line 594"/>
                  <p:cNvSpPr>
                    <a:spLocks noChangeShapeType="1"/>
                  </p:cNvSpPr>
                  <p:nvPr/>
                </p:nvSpPr>
                <p:spPr bwMode="auto">
                  <a:xfrm>
                    <a:off x="0" y="19801"/>
                    <a:ext cx="599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Line 595"/>
                  <p:cNvSpPr>
                    <a:spLocks noChangeShapeType="1"/>
                  </p:cNvSpPr>
                  <p:nvPr/>
                </p:nvSpPr>
                <p:spPr bwMode="auto">
                  <a:xfrm>
                    <a:off x="570" y="19801"/>
                    <a:ext cx="599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Line 596"/>
                  <p:cNvSpPr>
                    <a:spLocks noChangeShapeType="1"/>
                  </p:cNvSpPr>
                  <p:nvPr/>
                </p:nvSpPr>
                <p:spPr bwMode="auto">
                  <a:xfrm>
                    <a:off x="1140" y="19801"/>
                    <a:ext cx="599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Line 597"/>
                  <p:cNvSpPr>
                    <a:spLocks noChangeShapeType="1"/>
                  </p:cNvSpPr>
                  <p:nvPr/>
                </p:nvSpPr>
                <p:spPr bwMode="auto">
                  <a:xfrm>
                    <a:off x="1710" y="19801"/>
                    <a:ext cx="599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Line 598"/>
                  <p:cNvSpPr>
                    <a:spLocks noChangeShapeType="1"/>
                  </p:cNvSpPr>
                  <p:nvPr/>
                </p:nvSpPr>
                <p:spPr bwMode="auto">
                  <a:xfrm>
                    <a:off x="2280" y="19801"/>
                    <a:ext cx="599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Line 599"/>
                  <p:cNvSpPr>
                    <a:spLocks noChangeShapeType="1"/>
                  </p:cNvSpPr>
                  <p:nvPr/>
                </p:nvSpPr>
                <p:spPr bwMode="auto">
                  <a:xfrm>
                    <a:off x="2850" y="19801"/>
                    <a:ext cx="599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Line 600"/>
                  <p:cNvSpPr>
                    <a:spLocks noChangeShapeType="1"/>
                  </p:cNvSpPr>
                  <p:nvPr/>
                </p:nvSpPr>
                <p:spPr bwMode="auto">
                  <a:xfrm>
                    <a:off x="3420" y="19801"/>
                    <a:ext cx="599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Line 601"/>
                  <p:cNvSpPr>
                    <a:spLocks noChangeShapeType="1"/>
                  </p:cNvSpPr>
                  <p:nvPr/>
                </p:nvSpPr>
                <p:spPr bwMode="auto">
                  <a:xfrm>
                    <a:off x="3990" y="19801"/>
                    <a:ext cx="599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Line 602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9801"/>
                    <a:ext cx="571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Line 603"/>
                  <p:cNvSpPr>
                    <a:spLocks noChangeShapeType="1"/>
                  </p:cNvSpPr>
                  <p:nvPr/>
                </p:nvSpPr>
                <p:spPr bwMode="auto">
                  <a:xfrm>
                    <a:off x="5102" y="19801"/>
                    <a:ext cx="599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Line 604"/>
                  <p:cNvSpPr>
                    <a:spLocks noChangeShapeType="1"/>
                  </p:cNvSpPr>
                  <p:nvPr/>
                </p:nvSpPr>
                <p:spPr bwMode="auto">
                  <a:xfrm>
                    <a:off x="5672" y="19801"/>
                    <a:ext cx="599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Line 6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2" y="18471"/>
                    <a:ext cx="58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Line 606"/>
                  <p:cNvSpPr>
                    <a:spLocks noChangeShapeType="1"/>
                  </p:cNvSpPr>
                  <p:nvPr/>
                </p:nvSpPr>
                <p:spPr bwMode="auto">
                  <a:xfrm>
                    <a:off x="6243" y="18471"/>
                    <a:ext cx="599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Line 6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3" y="17141"/>
                    <a:ext cx="58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Line 6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4" y="15877"/>
                    <a:ext cx="599" cy="1331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Line 6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4" y="14547"/>
                    <a:ext cx="58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Line 6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5" y="13217"/>
                    <a:ext cx="57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Line 611"/>
                  <p:cNvSpPr>
                    <a:spLocks noChangeShapeType="1"/>
                  </p:cNvSpPr>
                  <p:nvPr/>
                </p:nvSpPr>
                <p:spPr bwMode="auto">
                  <a:xfrm>
                    <a:off x="7385" y="13217"/>
                    <a:ext cx="599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Line 6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5" y="11887"/>
                    <a:ext cx="58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Line 6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6" y="10557"/>
                    <a:ext cx="57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Line 6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6" y="9227"/>
                    <a:ext cx="599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Line 6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526" y="7897"/>
                    <a:ext cx="58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Line 6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527" y="6567"/>
                    <a:ext cx="57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Line 6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527" y="5237"/>
                    <a:ext cx="599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Line 6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097" y="3907"/>
                    <a:ext cx="58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Line 6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098" y="2577"/>
                    <a:ext cx="57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Line 6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098" y="1247"/>
                    <a:ext cx="599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Line 6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68" y="-83"/>
                    <a:ext cx="58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Line 622"/>
                  <p:cNvSpPr>
                    <a:spLocks noChangeShapeType="1"/>
                  </p:cNvSpPr>
                  <p:nvPr/>
                </p:nvSpPr>
                <p:spPr bwMode="auto">
                  <a:xfrm>
                    <a:off x="9669" y="-83"/>
                    <a:ext cx="599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10239" y="-83"/>
                    <a:ext cx="599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10809" y="1247"/>
                    <a:ext cx="58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10810" y="2577"/>
                    <a:ext cx="599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11380" y="3907"/>
                    <a:ext cx="58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Line 627"/>
                  <p:cNvSpPr>
                    <a:spLocks noChangeShapeType="1"/>
                  </p:cNvSpPr>
                  <p:nvPr/>
                </p:nvSpPr>
                <p:spPr bwMode="auto">
                  <a:xfrm>
                    <a:off x="11381" y="5237"/>
                    <a:ext cx="57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Line 628"/>
                  <p:cNvSpPr>
                    <a:spLocks noChangeShapeType="1"/>
                  </p:cNvSpPr>
                  <p:nvPr/>
                </p:nvSpPr>
                <p:spPr bwMode="auto">
                  <a:xfrm>
                    <a:off x="11381" y="6567"/>
                    <a:ext cx="599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11951" y="7897"/>
                    <a:ext cx="58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Line 630"/>
                  <p:cNvSpPr>
                    <a:spLocks noChangeShapeType="1"/>
                  </p:cNvSpPr>
                  <p:nvPr/>
                </p:nvSpPr>
                <p:spPr bwMode="auto">
                  <a:xfrm>
                    <a:off x="11952" y="9227"/>
                    <a:ext cx="57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Line 631"/>
                  <p:cNvSpPr>
                    <a:spLocks noChangeShapeType="1"/>
                  </p:cNvSpPr>
                  <p:nvPr/>
                </p:nvSpPr>
                <p:spPr bwMode="auto">
                  <a:xfrm>
                    <a:off x="11952" y="10557"/>
                    <a:ext cx="599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Line 632"/>
                  <p:cNvSpPr>
                    <a:spLocks noChangeShapeType="1"/>
                  </p:cNvSpPr>
                  <p:nvPr/>
                </p:nvSpPr>
                <p:spPr bwMode="auto">
                  <a:xfrm>
                    <a:off x="12522" y="11887"/>
                    <a:ext cx="58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Line 633"/>
                  <p:cNvSpPr>
                    <a:spLocks noChangeShapeType="1"/>
                  </p:cNvSpPr>
                  <p:nvPr/>
                </p:nvSpPr>
                <p:spPr bwMode="auto">
                  <a:xfrm>
                    <a:off x="12523" y="13217"/>
                    <a:ext cx="599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Line 634"/>
                  <p:cNvSpPr>
                    <a:spLocks noChangeShapeType="1"/>
                  </p:cNvSpPr>
                  <p:nvPr/>
                </p:nvSpPr>
                <p:spPr bwMode="auto">
                  <a:xfrm>
                    <a:off x="13093" y="14547"/>
                    <a:ext cx="58" cy="1397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Line 635"/>
                  <p:cNvSpPr>
                    <a:spLocks noChangeShapeType="1"/>
                  </p:cNvSpPr>
                  <p:nvPr/>
                </p:nvSpPr>
                <p:spPr bwMode="auto">
                  <a:xfrm>
                    <a:off x="13094" y="15877"/>
                    <a:ext cx="57" cy="133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Line 636"/>
                  <p:cNvSpPr>
                    <a:spLocks noChangeShapeType="1"/>
                  </p:cNvSpPr>
                  <p:nvPr/>
                </p:nvSpPr>
                <p:spPr bwMode="auto">
                  <a:xfrm>
                    <a:off x="13094" y="17141"/>
                    <a:ext cx="599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Line 637"/>
                  <p:cNvSpPr>
                    <a:spLocks noChangeShapeType="1"/>
                  </p:cNvSpPr>
                  <p:nvPr/>
                </p:nvSpPr>
                <p:spPr bwMode="auto">
                  <a:xfrm>
                    <a:off x="13664" y="17141"/>
                    <a:ext cx="58" cy="139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Line 638"/>
                  <p:cNvSpPr>
                    <a:spLocks noChangeShapeType="1"/>
                  </p:cNvSpPr>
                  <p:nvPr/>
                </p:nvSpPr>
                <p:spPr bwMode="auto">
                  <a:xfrm>
                    <a:off x="13665" y="18471"/>
                    <a:ext cx="599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Line 639"/>
                  <p:cNvSpPr>
                    <a:spLocks noChangeShapeType="1"/>
                  </p:cNvSpPr>
                  <p:nvPr/>
                </p:nvSpPr>
                <p:spPr bwMode="auto">
                  <a:xfrm>
                    <a:off x="14235" y="18471"/>
                    <a:ext cx="58" cy="139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Line 640"/>
                  <p:cNvSpPr>
                    <a:spLocks noChangeShapeType="1"/>
                  </p:cNvSpPr>
                  <p:nvPr/>
                </p:nvSpPr>
                <p:spPr bwMode="auto">
                  <a:xfrm>
                    <a:off x="14236" y="19801"/>
                    <a:ext cx="599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Line 641"/>
                  <p:cNvSpPr>
                    <a:spLocks noChangeShapeType="1"/>
                  </p:cNvSpPr>
                  <p:nvPr/>
                </p:nvSpPr>
                <p:spPr bwMode="auto">
                  <a:xfrm>
                    <a:off x="14806" y="19801"/>
                    <a:ext cx="600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Line 642"/>
                  <p:cNvSpPr>
                    <a:spLocks noChangeShapeType="1"/>
                  </p:cNvSpPr>
                  <p:nvPr/>
                </p:nvSpPr>
                <p:spPr bwMode="auto">
                  <a:xfrm>
                    <a:off x="15377" y="19801"/>
                    <a:ext cx="600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Line 643"/>
                  <p:cNvSpPr>
                    <a:spLocks noChangeShapeType="1"/>
                  </p:cNvSpPr>
                  <p:nvPr/>
                </p:nvSpPr>
                <p:spPr bwMode="auto">
                  <a:xfrm>
                    <a:off x="15948" y="19801"/>
                    <a:ext cx="600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Line 644"/>
                  <p:cNvSpPr>
                    <a:spLocks noChangeShapeType="1"/>
                  </p:cNvSpPr>
                  <p:nvPr/>
                </p:nvSpPr>
                <p:spPr bwMode="auto">
                  <a:xfrm>
                    <a:off x="16519" y="19801"/>
                    <a:ext cx="600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Line 645"/>
                  <p:cNvSpPr>
                    <a:spLocks noChangeShapeType="1"/>
                  </p:cNvSpPr>
                  <p:nvPr/>
                </p:nvSpPr>
                <p:spPr bwMode="auto">
                  <a:xfrm>
                    <a:off x="17090" y="19801"/>
                    <a:ext cx="600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Line 646"/>
                  <p:cNvSpPr>
                    <a:spLocks noChangeShapeType="1"/>
                  </p:cNvSpPr>
                  <p:nvPr/>
                </p:nvSpPr>
                <p:spPr bwMode="auto">
                  <a:xfrm>
                    <a:off x="17661" y="19801"/>
                    <a:ext cx="600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Line 647"/>
                  <p:cNvSpPr>
                    <a:spLocks noChangeShapeType="1"/>
                  </p:cNvSpPr>
                  <p:nvPr/>
                </p:nvSpPr>
                <p:spPr bwMode="auto">
                  <a:xfrm>
                    <a:off x="18232" y="19801"/>
                    <a:ext cx="600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Line 648"/>
                  <p:cNvSpPr>
                    <a:spLocks noChangeShapeType="1"/>
                  </p:cNvSpPr>
                  <p:nvPr/>
                </p:nvSpPr>
                <p:spPr bwMode="auto">
                  <a:xfrm>
                    <a:off x="18803" y="19801"/>
                    <a:ext cx="600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Line 649"/>
                  <p:cNvSpPr>
                    <a:spLocks noChangeShapeType="1"/>
                  </p:cNvSpPr>
                  <p:nvPr/>
                </p:nvSpPr>
                <p:spPr bwMode="auto">
                  <a:xfrm>
                    <a:off x="19374" y="19801"/>
                    <a:ext cx="600" cy="133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650"/>
                <p:cNvGrpSpPr>
                  <a:grpSpLocks/>
                </p:cNvGrpSpPr>
                <p:nvPr/>
              </p:nvGrpSpPr>
              <p:grpSpPr bwMode="auto">
                <a:xfrm>
                  <a:off x="5703888" y="2616200"/>
                  <a:ext cx="457200" cy="787400"/>
                  <a:chOff x="0" y="160"/>
                  <a:chExt cx="19981" cy="19824"/>
                </a:xfrm>
              </p:grpSpPr>
              <p:sp>
                <p:nvSpPr>
                  <p:cNvPr id="24" name="Line 651"/>
                  <p:cNvSpPr>
                    <a:spLocks noChangeShapeType="1"/>
                  </p:cNvSpPr>
                  <p:nvPr/>
                </p:nvSpPr>
                <p:spPr bwMode="auto">
                  <a:xfrm>
                    <a:off x="0" y="19952"/>
                    <a:ext cx="583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Line 652"/>
                  <p:cNvSpPr>
                    <a:spLocks noChangeShapeType="1"/>
                  </p:cNvSpPr>
                  <p:nvPr/>
                </p:nvSpPr>
                <p:spPr bwMode="auto">
                  <a:xfrm>
                    <a:off x="555" y="19952"/>
                    <a:ext cx="583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653"/>
                  <p:cNvSpPr>
                    <a:spLocks noChangeShapeType="1"/>
                  </p:cNvSpPr>
                  <p:nvPr/>
                </p:nvSpPr>
                <p:spPr bwMode="auto">
                  <a:xfrm>
                    <a:off x="1110" y="19952"/>
                    <a:ext cx="583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654"/>
                  <p:cNvSpPr>
                    <a:spLocks noChangeShapeType="1"/>
                  </p:cNvSpPr>
                  <p:nvPr/>
                </p:nvSpPr>
                <p:spPr bwMode="auto">
                  <a:xfrm>
                    <a:off x="1665" y="19952"/>
                    <a:ext cx="583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655"/>
                  <p:cNvSpPr>
                    <a:spLocks noChangeShapeType="1"/>
                  </p:cNvSpPr>
                  <p:nvPr/>
                </p:nvSpPr>
                <p:spPr bwMode="auto">
                  <a:xfrm>
                    <a:off x="2220" y="19952"/>
                    <a:ext cx="583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2775" y="19952"/>
                    <a:ext cx="583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657"/>
                  <p:cNvSpPr>
                    <a:spLocks noChangeShapeType="1"/>
                  </p:cNvSpPr>
                  <p:nvPr/>
                </p:nvSpPr>
                <p:spPr bwMode="auto">
                  <a:xfrm>
                    <a:off x="3330" y="19952"/>
                    <a:ext cx="583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658"/>
                  <p:cNvSpPr>
                    <a:spLocks noChangeShapeType="1"/>
                  </p:cNvSpPr>
                  <p:nvPr/>
                </p:nvSpPr>
                <p:spPr bwMode="auto">
                  <a:xfrm>
                    <a:off x="3885" y="19952"/>
                    <a:ext cx="583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6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40" y="19632"/>
                    <a:ext cx="56" cy="33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660"/>
                  <p:cNvSpPr>
                    <a:spLocks noChangeShapeType="1"/>
                  </p:cNvSpPr>
                  <p:nvPr/>
                </p:nvSpPr>
                <p:spPr bwMode="auto">
                  <a:xfrm>
                    <a:off x="4440" y="19632"/>
                    <a:ext cx="583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6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95" y="19312"/>
                    <a:ext cx="583" cy="33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6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50" y="19008"/>
                    <a:ext cx="56" cy="32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6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50" y="18688"/>
                    <a:ext cx="56" cy="33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6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50" y="18368"/>
                    <a:ext cx="583" cy="33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6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05" y="18048"/>
                    <a:ext cx="56" cy="33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6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05" y="17728"/>
                    <a:ext cx="56" cy="33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6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05" y="17088"/>
                    <a:ext cx="583" cy="65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Line 6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60" y="16768"/>
                    <a:ext cx="56" cy="33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Line 6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60" y="16128"/>
                    <a:ext cx="56" cy="65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Line 6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60" y="15168"/>
                    <a:ext cx="583" cy="97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Line 6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15" y="14528"/>
                    <a:ext cx="56" cy="65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Line 6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15" y="13568"/>
                    <a:ext cx="56" cy="97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Line 6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15" y="12608"/>
                    <a:ext cx="56" cy="97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Line 6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15" y="11344"/>
                    <a:ext cx="583" cy="128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Line 6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70" y="10384"/>
                    <a:ext cx="56" cy="97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Line 6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70" y="9104"/>
                    <a:ext cx="56" cy="129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Line 6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70" y="8144"/>
                    <a:ext cx="583" cy="97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Line 6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325" y="6864"/>
                    <a:ext cx="56" cy="129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Line 6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325" y="5584"/>
                    <a:ext cx="56" cy="129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Line 6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325" y="4640"/>
                    <a:ext cx="583" cy="96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Line 6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880" y="3680"/>
                    <a:ext cx="56" cy="97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Line 6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880" y="2720"/>
                    <a:ext cx="56" cy="97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Line 6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880" y="1760"/>
                    <a:ext cx="56" cy="97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Line 6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880" y="1120"/>
                    <a:ext cx="583" cy="65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Line 6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35" y="800"/>
                    <a:ext cx="56" cy="33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Line 6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35" y="480"/>
                    <a:ext cx="56" cy="33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Line 6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35" y="160"/>
                    <a:ext cx="583" cy="33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Line 688"/>
                  <p:cNvSpPr>
                    <a:spLocks noChangeShapeType="1"/>
                  </p:cNvSpPr>
                  <p:nvPr/>
                </p:nvSpPr>
                <p:spPr bwMode="auto">
                  <a:xfrm>
                    <a:off x="9990" y="160"/>
                    <a:ext cx="56" cy="33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Line 689"/>
                  <p:cNvSpPr>
                    <a:spLocks noChangeShapeType="1"/>
                  </p:cNvSpPr>
                  <p:nvPr/>
                </p:nvSpPr>
                <p:spPr bwMode="auto">
                  <a:xfrm>
                    <a:off x="9990" y="480"/>
                    <a:ext cx="56" cy="33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Line 690"/>
                  <p:cNvSpPr>
                    <a:spLocks noChangeShapeType="1"/>
                  </p:cNvSpPr>
                  <p:nvPr/>
                </p:nvSpPr>
                <p:spPr bwMode="auto">
                  <a:xfrm>
                    <a:off x="9990" y="800"/>
                    <a:ext cx="583" cy="33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Line 691"/>
                  <p:cNvSpPr>
                    <a:spLocks noChangeShapeType="1"/>
                  </p:cNvSpPr>
                  <p:nvPr/>
                </p:nvSpPr>
                <p:spPr bwMode="auto">
                  <a:xfrm>
                    <a:off x="10545" y="1120"/>
                    <a:ext cx="56" cy="65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Line 692"/>
                  <p:cNvSpPr>
                    <a:spLocks noChangeShapeType="1"/>
                  </p:cNvSpPr>
                  <p:nvPr/>
                </p:nvSpPr>
                <p:spPr bwMode="auto">
                  <a:xfrm>
                    <a:off x="10545" y="1760"/>
                    <a:ext cx="56" cy="97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Line 693"/>
                  <p:cNvSpPr>
                    <a:spLocks noChangeShapeType="1"/>
                  </p:cNvSpPr>
                  <p:nvPr/>
                </p:nvSpPr>
                <p:spPr bwMode="auto">
                  <a:xfrm>
                    <a:off x="10545" y="2720"/>
                    <a:ext cx="56" cy="97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Line 694"/>
                  <p:cNvSpPr>
                    <a:spLocks noChangeShapeType="1"/>
                  </p:cNvSpPr>
                  <p:nvPr/>
                </p:nvSpPr>
                <p:spPr bwMode="auto">
                  <a:xfrm>
                    <a:off x="10545" y="3680"/>
                    <a:ext cx="583" cy="97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Line 695"/>
                  <p:cNvSpPr>
                    <a:spLocks noChangeShapeType="1"/>
                  </p:cNvSpPr>
                  <p:nvPr/>
                </p:nvSpPr>
                <p:spPr bwMode="auto">
                  <a:xfrm>
                    <a:off x="11100" y="4640"/>
                    <a:ext cx="56" cy="96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Line 696"/>
                  <p:cNvSpPr>
                    <a:spLocks noChangeShapeType="1"/>
                  </p:cNvSpPr>
                  <p:nvPr/>
                </p:nvSpPr>
                <p:spPr bwMode="auto">
                  <a:xfrm>
                    <a:off x="11100" y="5584"/>
                    <a:ext cx="56" cy="129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Line 697"/>
                  <p:cNvSpPr>
                    <a:spLocks noChangeShapeType="1"/>
                  </p:cNvSpPr>
                  <p:nvPr/>
                </p:nvSpPr>
                <p:spPr bwMode="auto">
                  <a:xfrm>
                    <a:off x="11100" y="6864"/>
                    <a:ext cx="583" cy="129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Line 698"/>
                  <p:cNvSpPr>
                    <a:spLocks noChangeShapeType="1"/>
                  </p:cNvSpPr>
                  <p:nvPr/>
                </p:nvSpPr>
                <p:spPr bwMode="auto">
                  <a:xfrm>
                    <a:off x="11655" y="8144"/>
                    <a:ext cx="56" cy="97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Line 699"/>
                  <p:cNvSpPr>
                    <a:spLocks noChangeShapeType="1"/>
                  </p:cNvSpPr>
                  <p:nvPr/>
                </p:nvSpPr>
                <p:spPr bwMode="auto">
                  <a:xfrm>
                    <a:off x="11655" y="9104"/>
                    <a:ext cx="56" cy="129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Line 700"/>
                  <p:cNvSpPr>
                    <a:spLocks noChangeShapeType="1"/>
                  </p:cNvSpPr>
                  <p:nvPr/>
                </p:nvSpPr>
                <p:spPr bwMode="auto">
                  <a:xfrm>
                    <a:off x="11655" y="10384"/>
                    <a:ext cx="583" cy="97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Line 701"/>
                  <p:cNvSpPr>
                    <a:spLocks noChangeShapeType="1"/>
                  </p:cNvSpPr>
                  <p:nvPr/>
                </p:nvSpPr>
                <p:spPr bwMode="auto">
                  <a:xfrm>
                    <a:off x="12210" y="11344"/>
                    <a:ext cx="56" cy="128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Line 702"/>
                  <p:cNvSpPr>
                    <a:spLocks noChangeShapeType="1"/>
                  </p:cNvSpPr>
                  <p:nvPr/>
                </p:nvSpPr>
                <p:spPr bwMode="auto">
                  <a:xfrm>
                    <a:off x="12210" y="12608"/>
                    <a:ext cx="56" cy="97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Line 703"/>
                  <p:cNvSpPr>
                    <a:spLocks noChangeShapeType="1"/>
                  </p:cNvSpPr>
                  <p:nvPr/>
                </p:nvSpPr>
                <p:spPr bwMode="auto">
                  <a:xfrm>
                    <a:off x="12210" y="13568"/>
                    <a:ext cx="56" cy="97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Line 704"/>
                  <p:cNvSpPr>
                    <a:spLocks noChangeShapeType="1"/>
                  </p:cNvSpPr>
                  <p:nvPr/>
                </p:nvSpPr>
                <p:spPr bwMode="auto">
                  <a:xfrm>
                    <a:off x="12210" y="14528"/>
                    <a:ext cx="583" cy="65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Line 705"/>
                  <p:cNvSpPr>
                    <a:spLocks noChangeShapeType="1"/>
                  </p:cNvSpPr>
                  <p:nvPr/>
                </p:nvSpPr>
                <p:spPr bwMode="auto">
                  <a:xfrm>
                    <a:off x="12765" y="15168"/>
                    <a:ext cx="56" cy="97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Line 706"/>
                  <p:cNvSpPr>
                    <a:spLocks noChangeShapeType="1"/>
                  </p:cNvSpPr>
                  <p:nvPr/>
                </p:nvSpPr>
                <p:spPr bwMode="auto">
                  <a:xfrm>
                    <a:off x="12765" y="16128"/>
                    <a:ext cx="56" cy="65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Line 707"/>
                  <p:cNvSpPr>
                    <a:spLocks noChangeShapeType="1"/>
                  </p:cNvSpPr>
                  <p:nvPr/>
                </p:nvSpPr>
                <p:spPr bwMode="auto">
                  <a:xfrm>
                    <a:off x="12765" y="16768"/>
                    <a:ext cx="583" cy="33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Line 708"/>
                  <p:cNvSpPr>
                    <a:spLocks noChangeShapeType="1"/>
                  </p:cNvSpPr>
                  <p:nvPr/>
                </p:nvSpPr>
                <p:spPr bwMode="auto">
                  <a:xfrm>
                    <a:off x="13320" y="17088"/>
                    <a:ext cx="56" cy="65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Line 709"/>
                  <p:cNvSpPr>
                    <a:spLocks noChangeShapeType="1"/>
                  </p:cNvSpPr>
                  <p:nvPr/>
                </p:nvSpPr>
                <p:spPr bwMode="auto">
                  <a:xfrm>
                    <a:off x="13320" y="17728"/>
                    <a:ext cx="56" cy="33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Line 710"/>
                  <p:cNvSpPr>
                    <a:spLocks noChangeShapeType="1"/>
                  </p:cNvSpPr>
                  <p:nvPr/>
                </p:nvSpPr>
                <p:spPr bwMode="auto">
                  <a:xfrm>
                    <a:off x="13320" y="18048"/>
                    <a:ext cx="583" cy="33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Line 711"/>
                  <p:cNvSpPr>
                    <a:spLocks noChangeShapeType="1"/>
                  </p:cNvSpPr>
                  <p:nvPr/>
                </p:nvSpPr>
                <p:spPr bwMode="auto">
                  <a:xfrm>
                    <a:off x="13875" y="18368"/>
                    <a:ext cx="56" cy="33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" name="Line 712"/>
                  <p:cNvSpPr>
                    <a:spLocks noChangeShapeType="1"/>
                  </p:cNvSpPr>
                  <p:nvPr/>
                </p:nvSpPr>
                <p:spPr bwMode="auto">
                  <a:xfrm>
                    <a:off x="13875" y="18688"/>
                    <a:ext cx="56" cy="33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Line 713"/>
                  <p:cNvSpPr>
                    <a:spLocks noChangeShapeType="1"/>
                  </p:cNvSpPr>
                  <p:nvPr/>
                </p:nvSpPr>
                <p:spPr bwMode="auto">
                  <a:xfrm>
                    <a:off x="13875" y="19008"/>
                    <a:ext cx="56" cy="320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Line 714"/>
                  <p:cNvSpPr>
                    <a:spLocks noChangeShapeType="1"/>
                  </p:cNvSpPr>
                  <p:nvPr/>
                </p:nvSpPr>
                <p:spPr bwMode="auto">
                  <a:xfrm>
                    <a:off x="13875" y="19312"/>
                    <a:ext cx="583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Line 715"/>
                  <p:cNvSpPr>
                    <a:spLocks noChangeShapeType="1"/>
                  </p:cNvSpPr>
                  <p:nvPr/>
                </p:nvSpPr>
                <p:spPr bwMode="auto">
                  <a:xfrm>
                    <a:off x="14430" y="19312"/>
                    <a:ext cx="56" cy="33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Line 716"/>
                  <p:cNvSpPr>
                    <a:spLocks noChangeShapeType="1"/>
                  </p:cNvSpPr>
                  <p:nvPr/>
                </p:nvSpPr>
                <p:spPr bwMode="auto">
                  <a:xfrm>
                    <a:off x="14430" y="19632"/>
                    <a:ext cx="556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Line 717"/>
                  <p:cNvSpPr>
                    <a:spLocks noChangeShapeType="1"/>
                  </p:cNvSpPr>
                  <p:nvPr/>
                </p:nvSpPr>
                <p:spPr bwMode="auto">
                  <a:xfrm>
                    <a:off x="14958" y="19632"/>
                    <a:ext cx="56" cy="336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14958" y="19952"/>
                    <a:ext cx="583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Line 719"/>
                  <p:cNvSpPr>
                    <a:spLocks noChangeShapeType="1"/>
                  </p:cNvSpPr>
                  <p:nvPr/>
                </p:nvSpPr>
                <p:spPr bwMode="auto">
                  <a:xfrm>
                    <a:off x="15513" y="19952"/>
                    <a:ext cx="583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Line 720"/>
                  <p:cNvSpPr>
                    <a:spLocks noChangeShapeType="1"/>
                  </p:cNvSpPr>
                  <p:nvPr/>
                </p:nvSpPr>
                <p:spPr bwMode="auto">
                  <a:xfrm>
                    <a:off x="16068" y="19952"/>
                    <a:ext cx="583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Line 721"/>
                  <p:cNvSpPr>
                    <a:spLocks noChangeShapeType="1"/>
                  </p:cNvSpPr>
                  <p:nvPr/>
                </p:nvSpPr>
                <p:spPr bwMode="auto">
                  <a:xfrm>
                    <a:off x="16623" y="19952"/>
                    <a:ext cx="583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Line 722"/>
                  <p:cNvSpPr>
                    <a:spLocks noChangeShapeType="1"/>
                  </p:cNvSpPr>
                  <p:nvPr/>
                </p:nvSpPr>
                <p:spPr bwMode="auto">
                  <a:xfrm>
                    <a:off x="17178" y="19952"/>
                    <a:ext cx="583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17733" y="19952"/>
                    <a:ext cx="583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Line 724"/>
                  <p:cNvSpPr>
                    <a:spLocks noChangeShapeType="1"/>
                  </p:cNvSpPr>
                  <p:nvPr/>
                </p:nvSpPr>
                <p:spPr bwMode="auto">
                  <a:xfrm>
                    <a:off x="18288" y="19952"/>
                    <a:ext cx="583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Line 725"/>
                  <p:cNvSpPr>
                    <a:spLocks noChangeShapeType="1"/>
                  </p:cNvSpPr>
                  <p:nvPr/>
                </p:nvSpPr>
                <p:spPr bwMode="auto">
                  <a:xfrm>
                    <a:off x="18843" y="19952"/>
                    <a:ext cx="583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Line 726"/>
                  <p:cNvSpPr>
                    <a:spLocks noChangeShapeType="1"/>
                  </p:cNvSpPr>
                  <p:nvPr/>
                </p:nvSpPr>
                <p:spPr bwMode="auto">
                  <a:xfrm>
                    <a:off x="19398" y="19952"/>
                    <a:ext cx="583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aphicFrame>
            <p:nvGraphicFramePr>
              <p:cNvPr id="16" name="אובייקט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58400893"/>
                  </p:ext>
                </p:extLst>
              </p:nvPr>
            </p:nvGraphicFramePr>
            <p:xfrm>
              <a:off x="7129625" y="642338"/>
              <a:ext cx="430212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872" name="משוואה" r:id="rId6" imgW="177480" imgH="177480" progId="Equation.3">
                      <p:embed/>
                    </p:oleObj>
                  </mc:Choice>
                  <mc:Fallback>
                    <p:oleObj name="משוואה" r:id="rId6" imgW="17748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29625" y="642338"/>
                            <a:ext cx="430212" cy="4286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אובייקט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9536699"/>
                  </p:ext>
                </p:extLst>
              </p:nvPr>
            </p:nvGraphicFramePr>
            <p:xfrm>
              <a:off x="7250944" y="1694691"/>
              <a:ext cx="511175" cy="358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873" name="משוואה" r:id="rId8" imgW="291960" imgH="203040" progId="Equation.3">
                      <p:embed/>
                    </p:oleObj>
                  </mc:Choice>
                  <mc:Fallback>
                    <p:oleObj name="משוואה" r:id="rId8" imgW="29196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7250944" y="1694691"/>
                            <a:ext cx="511175" cy="3587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אובייקט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29405783"/>
                  </p:ext>
                </p:extLst>
              </p:nvPr>
            </p:nvGraphicFramePr>
            <p:xfrm>
              <a:off x="8645453" y="934229"/>
              <a:ext cx="511175" cy="357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874" name="משוואה" r:id="rId10" imgW="291960" imgH="203040" progId="Equation.3">
                      <p:embed/>
                    </p:oleObj>
                  </mc:Choice>
                  <mc:Fallback>
                    <p:oleObj name="משוואה" r:id="rId10" imgW="29196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5453" y="934229"/>
                            <a:ext cx="511175" cy="3571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75" name="קבוצה 374"/>
          <p:cNvGrpSpPr/>
          <p:nvPr/>
        </p:nvGrpSpPr>
        <p:grpSpPr>
          <a:xfrm>
            <a:off x="96726" y="5149769"/>
            <a:ext cx="3761007" cy="1654957"/>
            <a:chOff x="4666000" y="1605718"/>
            <a:chExt cx="4142223" cy="1929064"/>
          </a:xfrm>
        </p:grpSpPr>
        <p:pic>
          <p:nvPicPr>
            <p:cNvPr id="376" name="Picture 2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000" y="1716405"/>
              <a:ext cx="4142223" cy="181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77" name="אובייקט 3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7149148"/>
                </p:ext>
              </p:extLst>
            </p:nvPr>
          </p:nvGraphicFramePr>
          <p:xfrm>
            <a:off x="6093010" y="1605718"/>
            <a:ext cx="1339001" cy="53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75" name="משוואה" r:id="rId13" imgW="380880" imgH="152280" progId="Equation.3">
                    <p:embed/>
                  </p:oleObj>
                </mc:Choice>
                <mc:Fallback>
                  <p:oleObj name="משוואה" r:id="rId13" imgW="380880" imgH="1522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093010" y="1605718"/>
                          <a:ext cx="1339001" cy="53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7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07" y="5149770"/>
            <a:ext cx="5163193" cy="165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55" y="2283234"/>
            <a:ext cx="4480212" cy="269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2191" y="3038672"/>
            <a:ext cx="1697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Photon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Mean Free Path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1057" y="1602397"/>
            <a:ext cx="386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Photon Mean Free Path ~ 1cm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Tescape</a:t>
            </a:r>
            <a:r>
              <a:rPr lang="en-US" dirty="0" smtClean="0">
                <a:solidFill>
                  <a:srgbClr val="0000FF"/>
                </a:solidFill>
              </a:rPr>
              <a:t> ~ 10^5 years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987073" y="3501008"/>
            <a:ext cx="5438591" cy="3240360"/>
            <a:chOff x="539552" y="476672"/>
            <a:chExt cx="6552728" cy="3901260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76672"/>
              <a:ext cx="6552728" cy="390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489141" y="1320768"/>
              <a:ext cx="1101821" cy="488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 shell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75655" y="1606226"/>
              <a:ext cx="1667034" cy="488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 shell</a:t>
              </a:r>
              <a:endParaRPr lang="en-US" dirty="0"/>
            </a:p>
          </p:txBody>
        </p:sp>
      </p:grp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909" y="3789041"/>
            <a:ext cx="2556928" cy="291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קבוצה 9"/>
          <p:cNvGrpSpPr/>
          <p:nvPr/>
        </p:nvGrpSpPr>
        <p:grpSpPr>
          <a:xfrm>
            <a:off x="987074" y="77711"/>
            <a:ext cx="5457134" cy="3211305"/>
            <a:chOff x="33830" y="352391"/>
            <a:chExt cx="5690297" cy="346099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0" y="352391"/>
              <a:ext cx="5690297" cy="3460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131839" y="2276872"/>
              <a:ext cx="2216864" cy="398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 shell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3568" y="161950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 shell</a:t>
              </a:r>
              <a:endParaRPr lang="en-US" dirty="0"/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423" y="366317"/>
            <a:ext cx="2724089" cy="291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4937"/>
            <a:ext cx="1316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Convection Zone R=0.72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3417386"/>
            <a:ext cx="131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Sun Centre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R=0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1923"/>
            <a:ext cx="4320480" cy="61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0158" y="-171400"/>
            <a:ext cx="8616338" cy="1143000"/>
          </a:xfrm>
        </p:spPr>
        <p:txBody>
          <a:bodyPr>
            <a:normAutofit/>
          </a:bodyPr>
          <a:lstStyle/>
          <a:p>
            <a:pPr algn="l"/>
            <a:r>
              <a:rPr lang="en-US" sz="3500" dirty="0" smtClean="0"/>
              <a:t>Transmission exp. Gold @</a:t>
            </a:r>
            <a:r>
              <a:rPr lang="he-IL" sz="3500" dirty="0" smtClean="0"/>
              <a:t> </a:t>
            </a:r>
            <a:r>
              <a:rPr lang="en-US" sz="3500" dirty="0" smtClean="0"/>
              <a:t>85eV, 0.02g/cc</a:t>
            </a:r>
            <a:endParaRPr lang="en-US" sz="35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6704484" cy="39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5483"/>
            <a:ext cx="3888432" cy="209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62" y="1416707"/>
            <a:ext cx="4178634" cy="40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0" y="663916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M. </a:t>
            </a:r>
            <a:r>
              <a:rPr lang="en-US" sz="1000" dirty="0" err="1"/>
              <a:t>Krief</a:t>
            </a:r>
            <a:r>
              <a:rPr lang="en-US" sz="1000" dirty="0"/>
              <a:t>, A. </a:t>
            </a:r>
            <a:r>
              <a:rPr lang="en-US" sz="1000" dirty="0" err="1" smtClean="0"/>
              <a:t>Feigel</a:t>
            </a:r>
            <a:r>
              <a:rPr lang="en-US" sz="1000" i="1" dirty="0" smtClean="0"/>
              <a:t>, </a:t>
            </a:r>
            <a:r>
              <a:rPr lang="en-US" sz="1000" dirty="0"/>
              <a:t>HEDP 15 2015 59–66</a:t>
            </a:r>
            <a:endParaRPr lang="en-US" sz="10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7836" y="44624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800" dirty="0" smtClean="0"/>
              <a:t>Line broadening </a:t>
            </a:r>
            <a:endParaRPr lang="en-US" sz="2800" dirty="0"/>
          </a:p>
          <a:p>
            <a:pPr algn="ctr" rtl="1"/>
            <a:endParaRPr lang="en-US" sz="2800" dirty="0"/>
          </a:p>
        </p:txBody>
      </p:sp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8102"/>
            <a:ext cx="3600400" cy="302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70219"/>
            <a:ext cx="3600400" cy="300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78" y="3576359"/>
            <a:ext cx="3876090" cy="316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85" y="3614860"/>
            <a:ext cx="3908950" cy="32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80112" y="4278838"/>
            <a:ext cx="97654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1"/>
            <a:r>
              <a:rPr lang="en-US" sz="1300" b="1" dirty="0" smtClean="0"/>
              <a:t>Iron</a:t>
            </a:r>
          </a:p>
          <a:p>
            <a:pPr rtl="1"/>
            <a:r>
              <a:rPr lang="en-US" sz="1300" b="1" dirty="0" smtClean="0"/>
              <a:t>R=0.25Rs</a:t>
            </a:r>
            <a:endParaRPr lang="en-US" sz="13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4990208"/>
            <a:ext cx="97654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1"/>
            <a:r>
              <a:rPr lang="en-US" sz="1300" b="1" dirty="0" smtClean="0"/>
              <a:t>Silicone</a:t>
            </a:r>
          </a:p>
          <a:p>
            <a:pPr rtl="1"/>
            <a:r>
              <a:rPr lang="en-US" sz="1300" b="1" dirty="0" smtClean="0"/>
              <a:t>R=0.25Rs</a:t>
            </a:r>
            <a:endParaRPr lang="en-US" sz="13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24128" y="1995474"/>
            <a:ext cx="108012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1"/>
            <a:r>
              <a:rPr lang="en-US" sz="1300" b="1" dirty="0" smtClean="0"/>
              <a:t>Magnesium</a:t>
            </a:r>
            <a:endParaRPr lang="en-US" sz="1300" b="1" dirty="0"/>
          </a:p>
          <a:p>
            <a:pPr rtl="1"/>
            <a:r>
              <a:rPr lang="en-US" sz="1300" b="1" dirty="0"/>
              <a:t>R=0.72Rs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656" y="1844824"/>
            <a:ext cx="97654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1"/>
            <a:r>
              <a:rPr lang="en-US" sz="1300" b="1" dirty="0" smtClean="0"/>
              <a:t>Oxygen</a:t>
            </a:r>
            <a:endParaRPr lang="en-US" sz="1300" b="1" dirty="0"/>
          </a:p>
          <a:p>
            <a:pPr rtl="1"/>
            <a:r>
              <a:rPr lang="en-US" sz="1300" b="1" dirty="0"/>
              <a:t>R=0.72Rs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2706777" y="2357477"/>
            <a:ext cx="6712489" cy="30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2706777" y="3065811"/>
            <a:ext cx="671248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2706777" y="3742803"/>
            <a:ext cx="671248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24561" y="5434790"/>
            <a:ext cx="1735995" cy="24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6" name="אובייקט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39121"/>
              </p:ext>
            </p:extLst>
          </p:nvPr>
        </p:nvGraphicFramePr>
        <p:xfrm>
          <a:off x="2411760" y="1574626"/>
          <a:ext cx="213677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" name="Equation" r:id="rId3" imgW="1155600" imgH="279360" progId="Equation.DSMT4">
                  <p:embed/>
                </p:oleObj>
              </mc:Choice>
              <mc:Fallback>
                <p:oleObj name="Equation" r:id="rId3" imgW="1155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574626"/>
                        <a:ext cx="2136775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קבוצה 37"/>
          <p:cNvGrpSpPr/>
          <p:nvPr/>
        </p:nvGrpSpPr>
        <p:grpSpPr>
          <a:xfrm>
            <a:off x="6369885" y="102493"/>
            <a:ext cx="2410741" cy="1985763"/>
            <a:chOff x="997978" y="0"/>
            <a:chExt cx="7135297" cy="6734439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978" y="0"/>
              <a:ext cx="7135297" cy="673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702" y="1038409"/>
              <a:ext cx="4648523" cy="4641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כותרת 1"/>
          <p:cNvSpPr>
            <a:spLocks noGrp="1"/>
          </p:cNvSpPr>
          <p:nvPr>
            <p:ph type="title"/>
          </p:nvPr>
        </p:nvSpPr>
        <p:spPr>
          <a:xfrm>
            <a:off x="-214792" y="-49907"/>
            <a:ext cx="6747935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Average Atom – </a:t>
            </a:r>
            <a:r>
              <a:rPr lang="en-US" sz="4000" dirty="0" err="1" smtClean="0"/>
              <a:t>Liberman</a:t>
            </a:r>
            <a:r>
              <a:rPr lang="en-US" sz="4000" dirty="0" smtClean="0"/>
              <a:t> Model</a:t>
            </a:r>
            <a:endParaRPr lang="en-US" sz="4000" dirty="0"/>
          </a:p>
        </p:txBody>
      </p:sp>
      <p:sp>
        <p:nvSpPr>
          <p:cNvPr id="43" name="כותרת 1"/>
          <p:cNvSpPr txBox="1">
            <a:spLocks/>
          </p:cNvSpPr>
          <p:nvPr/>
        </p:nvSpPr>
        <p:spPr>
          <a:xfrm>
            <a:off x="-684914" y="1081170"/>
            <a:ext cx="67479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431773" y="984635"/>
            <a:ext cx="2854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Output</a:t>
            </a:r>
            <a:r>
              <a:rPr lang="en-US" dirty="0" smtClean="0"/>
              <a:t>:</a:t>
            </a:r>
          </a:p>
          <a:p>
            <a:r>
              <a:rPr lang="en-US" dirty="0" smtClean="0"/>
              <a:t>Key atomic quantities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7650" y="1004970"/>
            <a:ext cx="186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Input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Temperature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Density</a:t>
            </a:r>
          </a:p>
          <a:p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55471" y="3857103"/>
            <a:ext cx="1517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Self</a:t>
            </a:r>
          </a:p>
          <a:p>
            <a:r>
              <a:rPr lang="en-US" dirty="0" smtClean="0"/>
              <a:t>Consistent</a:t>
            </a:r>
          </a:p>
          <a:p>
            <a:r>
              <a:rPr lang="en-US" dirty="0" smtClean="0"/>
              <a:t>Calculation</a:t>
            </a:r>
          </a:p>
        </p:txBody>
      </p:sp>
      <p:sp>
        <p:nvSpPr>
          <p:cNvPr id="79" name="חץ ימינה מקווקו 78"/>
          <p:cNvSpPr/>
          <p:nvPr/>
        </p:nvSpPr>
        <p:spPr>
          <a:xfrm>
            <a:off x="1524322" y="1081170"/>
            <a:ext cx="593194" cy="242361"/>
          </a:xfrm>
          <a:prstGeom prst="stripedRightArrow">
            <a:avLst/>
          </a:prstGeom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לבן 2"/>
          <p:cNvSpPr/>
          <p:nvPr/>
        </p:nvSpPr>
        <p:spPr>
          <a:xfrm>
            <a:off x="4764958" y="797118"/>
            <a:ext cx="16049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Liberman</a:t>
            </a:r>
            <a:r>
              <a:rPr lang="en-US" b="1" dirty="0" smtClean="0"/>
              <a:t> 1979</a:t>
            </a:r>
          </a:p>
          <a:p>
            <a:r>
              <a:rPr lang="en-US" b="1" dirty="0" smtClean="0"/>
              <a:t>Wilson 2006</a:t>
            </a:r>
            <a:endParaRPr lang="en-US" dirty="0"/>
          </a:p>
          <a:p>
            <a:endParaRPr lang="en-US" dirty="0"/>
          </a:p>
        </p:txBody>
      </p:sp>
      <p:grpSp>
        <p:nvGrpSpPr>
          <p:cNvPr id="10" name="קבוצה 9"/>
          <p:cNvGrpSpPr/>
          <p:nvPr/>
        </p:nvGrpSpPr>
        <p:grpSpPr>
          <a:xfrm>
            <a:off x="1233047" y="2357477"/>
            <a:ext cx="6010808" cy="4405785"/>
            <a:chOff x="1723492" y="2252651"/>
            <a:chExt cx="6010808" cy="4405785"/>
          </a:xfrm>
        </p:grpSpPr>
        <p:graphicFrame>
          <p:nvGraphicFramePr>
            <p:cNvPr id="5" name="אובייקט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7512735"/>
                </p:ext>
              </p:extLst>
            </p:nvPr>
          </p:nvGraphicFramePr>
          <p:xfrm>
            <a:off x="1855521" y="2332871"/>
            <a:ext cx="3613944" cy="4212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0" name="משוואה" r:id="rId7" imgW="1930320" imgH="1854000" progId="Equation.3">
                    <p:embed/>
                  </p:oleObj>
                </mc:Choice>
                <mc:Fallback>
                  <p:oleObj name="משוואה" r:id="rId7" imgW="1930320" imgH="18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5521" y="2332871"/>
                          <a:ext cx="3613944" cy="4212156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9" name="מחבר חץ ישר 48"/>
            <p:cNvCxnSpPr/>
            <p:nvPr/>
          </p:nvCxnSpPr>
          <p:spPr>
            <a:xfrm>
              <a:off x="6355872" y="3240699"/>
              <a:ext cx="412268" cy="0"/>
            </a:xfrm>
            <a:prstGeom prst="straightConnector1">
              <a:avLst/>
            </a:prstGeom>
            <a:ln w="889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245814" y="5782638"/>
              <a:ext cx="1735995" cy="369332"/>
            </a:xfrm>
            <a:prstGeom prst="rect">
              <a:avLst/>
            </a:prstGeom>
            <a:noFill/>
            <a:ln w="889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Neutrality</a:t>
              </a:r>
              <a:endParaRPr lang="en-US" dirty="0"/>
            </a:p>
          </p:txBody>
        </p:sp>
        <p:sp>
          <p:nvSpPr>
            <p:cNvPr id="7" name="מלבן 6"/>
            <p:cNvSpPr/>
            <p:nvPr/>
          </p:nvSpPr>
          <p:spPr>
            <a:xfrm>
              <a:off x="1723492" y="2252651"/>
              <a:ext cx="6010808" cy="4405785"/>
            </a:xfrm>
            <a:prstGeom prst="rect">
              <a:avLst/>
            </a:prstGeom>
            <a:noFill/>
            <a:ln w="476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579599" y="2407344"/>
              <a:ext cx="2154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Dirac eqn. for </a:t>
              </a:r>
            </a:p>
            <a:p>
              <a:r>
                <a:rPr lang="en-US" dirty="0" smtClean="0"/>
                <a:t>Bound &amp; </a:t>
              </a:r>
              <a:r>
                <a:rPr lang="en-US" dirty="0" smtClean="0">
                  <a:solidFill>
                    <a:srgbClr val="FF0000"/>
                  </a:solidFill>
                </a:rPr>
                <a:t>Free</a:t>
              </a:r>
              <a:r>
                <a:rPr lang="en-US" dirty="0" smtClean="0"/>
                <a:t> States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245815" y="4927196"/>
              <a:ext cx="1735995" cy="646331"/>
            </a:xfrm>
            <a:prstGeom prst="rect">
              <a:avLst/>
            </a:prstGeom>
            <a:noFill/>
            <a:ln w="889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Fermi Dirac statistics</a:t>
              </a:r>
              <a:endParaRPr lang="en-US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3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לבן 3"/>
          <p:cNvSpPr/>
          <p:nvPr/>
        </p:nvSpPr>
        <p:spPr>
          <a:xfrm>
            <a:off x="251520" y="1628800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Krief</a:t>
            </a:r>
            <a:r>
              <a:rPr lang="en-US" dirty="0"/>
              <a:t>, A. </a:t>
            </a:r>
            <a:r>
              <a:rPr lang="en-US" dirty="0" err="1"/>
              <a:t>Feigel</a:t>
            </a:r>
            <a:r>
              <a:rPr lang="en-US" dirty="0"/>
              <a:t>, and D. </a:t>
            </a:r>
            <a:r>
              <a:rPr lang="en-US" dirty="0" err="1"/>
              <a:t>Gazit</a:t>
            </a:r>
            <a:r>
              <a:rPr lang="en-US" dirty="0"/>
              <a:t>, “</a:t>
            </a:r>
            <a:r>
              <a:rPr lang="en-US" i="1" dirty="0"/>
              <a:t>Line broadening and the solar opacity problem</a:t>
            </a:r>
            <a:r>
              <a:rPr lang="en-US" i="1" dirty="0" smtClean="0"/>
              <a:t>”</a:t>
            </a:r>
            <a:r>
              <a:rPr lang="en-US" dirty="0" smtClean="0"/>
              <a:t>, arXiv:1603.01153 </a:t>
            </a:r>
            <a:r>
              <a:rPr lang="en-US" dirty="0"/>
              <a:t>2016</a:t>
            </a:r>
            <a:r>
              <a:rPr lang="en-US" dirty="0" smtClean="0"/>
              <a:t> </a:t>
            </a:r>
            <a:r>
              <a:rPr lang="en-US" dirty="0"/>
              <a:t>(accepted for publication in </a:t>
            </a:r>
            <a:r>
              <a:rPr lang="en-US" dirty="0" err="1"/>
              <a:t>ApJ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/>
              <a:t>Krief</a:t>
            </a:r>
            <a:r>
              <a:rPr lang="en-US" dirty="0"/>
              <a:t>, A. </a:t>
            </a:r>
            <a:r>
              <a:rPr lang="en-US" dirty="0" err="1"/>
              <a:t>Feigel</a:t>
            </a:r>
            <a:r>
              <a:rPr lang="en-US" dirty="0"/>
              <a:t>, and D. </a:t>
            </a:r>
            <a:r>
              <a:rPr lang="en-US" dirty="0" err="1" smtClean="0"/>
              <a:t>Gazit</a:t>
            </a:r>
            <a:r>
              <a:rPr lang="en-US" dirty="0" smtClean="0"/>
              <a:t>, </a:t>
            </a:r>
            <a:r>
              <a:rPr lang="en-US" i="1" dirty="0" smtClean="0"/>
              <a:t>“</a:t>
            </a:r>
            <a:r>
              <a:rPr lang="en-US" i="1" dirty="0"/>
              <a:t>Solar opacity calculations using the super-transition-array </a:t>
            </a:r>
            <a:r>
              <a:rPr lang="en-US" i="1" dirty="0" smtClean="0"/>
              <a:t>method”</a:t>
            </a:r>
            <a:r>
              <a:rPr lang="en-US" dirty="0" smtClean="0"/>
              <a:t> </a:t>
            </a:r>
            <a:r>
              <a:rPr lang="en-US" dirty="0" err="1" smtClean="0"/>
              <a:t>ApJ</a:t>
            </a:r>
            <a:r>
              <a:rPr lang="en-US" dirty="0" smtClean="0"/>
              <a:t> , 821:45, 2016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/>
              <a:t>Krief</a:t>
            </a:r>
            <a:r>
              <a:rPr lang="en-US" dirty="0"/>
              <a:t>, A. </a:t>
            </a:r>
            <a:r>
              <a:rPr lang="en-US" dirty="0" err="1" smtClean="0"/>
              <a:t>Feigel</a:t>
            </a:r>
            <a:r>
              <a:rPr lang="en-US" dirty="0" smtClean="0"/>
              <a:t> </a:t>
            </a:r>
            <a:r>
              <a:rPr lang="en-US" i="1" dirty="0" smtClean="0"/>
              <a:t>“Variance </a:t>
            </a:r>
            <a:r>
              <a:rPr lang="en-US" i="1" dirty="0"/>
              <a:t>and shift of transition arrays for electric and magnetic multipole </a:t>
            </a:r>
            <a:r>
              <a:rPr lang="en-US" i="1" dirty="0" smtClean="0"/>
              <a:t>transitions”, </a:t>
            </a:r>
            <a:r>
              <a:rPr lang="en-US" dirty="0" smtClean="0"/>
              <a:t>HEDP 17 2015 254–262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Krief</a:t>
            </a:r>
            <a:r>
              <a:rPr lang="en-US" dirty="0"/>
              <a:t>, A. </a:t>
            </a:r>
            <a:r>
              <a:rPr lang="en-US" dirty="0" err="1"/>
              <a:t>Feigel</a:t>
            </a:r>
            <a:r>
              <a:rPr lang="en-US" dirty="0"/>
              <a:t> </a:t>
            </a:r>
            <a:r>
              <a:rPr lang="en-US" i="1" dirty="0" smtClean="0"/>
              <a:t>“</a:t>
            </a:r>
            <a:r>
              <a:rPr lang="en-US" i="1" dirty="0"/>
              <a:t>The effect of first order </a:t>
            </a:r>
            <a:r>
              <a:rPr lang="en-US" i="1" dirty="0" err="1"/>
              <a:t>superconfiguration</a:t>
            </a:r>
            <a:r>
              <a:rPr lang="en-US" i="1" dirty="0"/>
              <a:t> energies on the opacity </a:t>
            </a:r>
            <a:r>
              <a:rPr lang="en-US" i="1" dirty="0" smtClean="0"/>
              <a:t>of hot </a:t>
            </a:r>
            <a:r>
              <a:rPr lang="en-US" i="1" dirty="0"/>
              <a:t>dense matter</a:t>
            </a:r>
            <a:r>
              <a:rPr lang="en-US" i="1" dirty="0" smtClean="0"/>
              <a:t>”, </a:t>
            </a:r>
            <a:r>
              <a:rPr lang="en-US" dirty="0"/>
              <a:t>HEDP </a:t>
            </a:r>
            <a:r>
              <a:rPr lang="en-US" dirty="0" smtClean="0"/>
              <a:t>15 </a:t>
            </a:r>
            <a:r>
              <a:rPr lang="en-US" dirty="0"/>
              <a:t>2015 </a:t>
            </a:r>
            <a:r>
              <a:rPr lang="en-US" dirty="0" smtClean="0"/>
              <a:t>59–66</a:t>
            </a:r>
            <a:endParaRPr lang="en-US" i="1" dirty="0"/>
          </a:p>
          <a:p>
            <a:pPr marL="342900" indent="-342900">
              <a:buFont typeface="+mj-lt"/>
              <a:buAutoNum type="arabicPeriod"/>
            </a:pPr>
            <a:endParaRPr lang="en-US" i="1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497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en-US" dirty="0" smtClean="0"/>
              <a:t>The Solar Abundance Problem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2238" y="1092512"/>
            <a:ext cx="2088232" cy="477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Abundances</a:t>
            </a: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324246" y="2440156"/>
            <a:ext cx="230425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Solar atmosphere</a:t>
            </a:r>
          </a:p>
          <a:p>
            <a:r>
              <a:rPr lang="en-US" dirty="0" smtClean="0"/>
              <a:t>spectra </a:t>
            </a:r>
            <a:r>
              <a:rPr lang="en-US" dirty="0" smtClean="0">
                <a:solidFill>
                  <a:srgbClr val="FF0000"/>
                </a:solidFill>
              </a:rPr>
              <a:t>(1D\3D)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Meteorits</a:t>
            </a:r>
            <a:endParaRPr lang="he-IL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132558" y="913506"/>
            <a:ext cx="2304256" cy="2523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Standard Solar</a:t>
            </a:r>
          </a:p>
          <a:p>
            <a:r>
              <a:rPr lang="en-US" sz="2500" dirty="0" smtClean="0"/>
              <a:t>Model (SSM)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Hydrostatic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FF0000"/>
                </a:solidFill>
              </a:rPr>
              <a:t>Opacities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Eqs</a:t>
            </a:r>
            <a:r>
              <a:rPr lang="en-US" dirty="0" smtClean="0"/>
              <a:t>. of state (EOS)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Nuclear </a:t>
            </a:r>
            <a:r>
              <a:rPr lang="en-US" dirty="0" smtClean="0"/>
              <a:t>rates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8862" y="989147"/>
            <a:ext cx="3023618" cy="12157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 smtClean="0"/>
              <a:t>Rcz</a:t>
            </a:r>
            <a:r>
              <a:rPr lang="en-US" sz="2500" dirty="0" smtClean="0"/>
              <a:t> – </a:t>
            </a:r>
            <a:r>
              <a:rPr lang="en-US" dirty="0" smtClean="0"/>
              <a:t>convection zone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 smtClean="0"/>
              <a:t>Ycz</a:t>
            </a:r>
            <a:r>
              <a:rPr lang="en-US" sz="2500" dirty="0" smtClean="0"/>
              <a:t> – </a:t>
            </a:r>
            <a:r>
              <a:rPr lang="en-US" dirty="0" smtClean="0"/>
              <a:t>Helium abundance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Sound speed profile</a:t>
            </a:r>
            <a:endParaRPr lang="en-US" sz="2300" dirty="0"/>
          </a:p>
        </p:txBody>
      </p:sp>
      <p:sp>
        <p:nvSpPr>
          <p:cNvPr id="6" name="חץ למעלה 5"/>
          <p:cNvSpPr/>
          <p:nvPr/>
        </p:nvSpPr>
        <p:spPr>
          <a:xfrm>
            <a:off x="1116334" y="1631122"/>
            <a:ext cx="334410" cy="73053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חץ ימינה 9"/>
          <p:cNvSpPr/>
          <p:nvPr/>
        </p:nvSpPr>
        <p:spPr>
          <a:xfrm>
            <a:off x="2412478" y="1209526"/>
            <a:ext cx="648072" cy="2385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חץ ימינה 12"/>
          <p:cNvSpPr/>
          <p:nvPr/>
        </p:nvSpPr>
        <p:spPr>
          <a:xfrm>
            <a:off x="5473026" y="1277179"/>
            <a:ext cx="323828" cy="17087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26" y="3789040"/>
            <a:ext cx="4931830" cy="277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800093" y="2870066"/>
            <a:ext cx="3240360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Helioseismology</a:t>
            </a:r>
            <a:endParaRPr lang="en-US" sz="3500" dirty="0"/>
          </a:p>
        </p:txBody>
      </p:sp>
      <p:sp>
        <p:nvSpPr>
          <p:cNvPr id="21" name="חץ למעלה 20"/>
          <p:cNvSpPr/>
          <p:nvPr/>
        </p:nvSpPr>
        <p:spPr>
          <a:xfrm>
            <a:off x="7301887" y="2276872"/>
            <a:ext cx="294449" cy="54455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1944216" cy="159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11960" y="5157192"/>
                <a:ext cx="2436949" cy="430887"/>
              </a:xfrm>
              <a:prstGeom prst="rect">
                <a:avLst/>
              </a:prstGeom>
              <a:noFill/>
              <a:ln w="47625">
                <a:solidFill>
                  <a:srgbClr val="FF0000"/>
                </a:solidFill>
              </a:ln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e-IL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he-IL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he-IL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𝝈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200" b="1" dirty="0" smtClean="0">
                    <a:solidFill>
                      <a:srgbClr val="FF0000"/>
                    </a:solidFill>
                  </a:rPr>
                  <a:t>discrepancy!</a:t>
                </a:r>
                <a:endParaRPr 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157192"/>
                <a:ext cx="2436949" cy="430887"/>
              </a:xfrm>
              <a:prstGeom prst="rect">
                <a:avLst/>
              </a:prstGeom>
              <a:blipFill rotWithShape="1">
                <a:blip r:embed="rId4"/>
                <a:stretch>
                  <a:fillRect t="-2532" r="-1225" b="-18987"/>
                </a:stretch>
              </a:blipFill>
              <a:ln w="476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מלבן 14"/>
          <p:cNvSpPr/>
          <p:nvPr/>
        </p:nvSpPr>
        <p:spPr>
          <a:xfrm>
            <a:off x="4117730" y="5990129"/>
            <a:ext cx="18224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Bailey, J. E., et al. 2009</a:t>
            </a:r>
          </a:p>
        </p:txBody>
      </p:sp>
    </p:spTree>
    <p:extLst>
      <p:ext uri="{BB962C8B-B14F-4D97-AF65-F5344CB8AC3E}">
        <p14:creationId xmlns:p14="http://schemas.microsoft.com/office/powerpoint/2010/main" val="411232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5153401" y="598237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i="1" dirty="0"/>
              <a:t>F.L. Villante and B. Ricci - APJ 2010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i="1" dirty="0"/>
              <a:t>F.L. Villante - </a:t>
            </a:r>
            <a:r>
              <a:rPr lang="en-US" sz="1200" dirty="0"/>
              <a:t>APJ  </a:t>
            </a:r>
            <a:r>
              <a:rPr lang="en-US" sz="1200" dirty="0" smtClean="0"/>
              <a:t>2010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Bergemann</a:t>
            </a:r>
            <a:r>
              <a:rPr lang="en-US" sz="1200" dirty="0"/>
              <a:t>, </a:t>
            </a:r>
            <a:r>
              <a:rPr lang="en-US" sz="1200" dirty="0" smtClean="0"/>
              <a:t>and A </a:t>
            </a:r>
            <a:r>
              <a:rPr lang="en-US" sz="1200" dirty="0" err="1"/>
              <a:t>Serenelli</a:t>
            </a:r>
            <a:r>
              <a:rPr lang="en-US" sz="1200" dirty="0"/>
              <a:t>. </a:t>
            </a:r>
            <a:r>
              <a:rPr lang="en-US" sz="1200" dirty="0" smtClean="0"/>
              <a:t>2014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5" name="קבוצה 14"/>
          <p:cNvGrpSpPr/>
          <p:nvPr/>
        </p:nvGrpSpPr>
        <p:grpSpPr>
          <a:xfrm>
            <a:off x="3948263" y="1545505"/>
            <a:ext cx="5123729" cy="4053027"/>
            <a:chOff x="3948263" y="1556792"/>
            <a:chExt cx="5123729" cy="4053027"/>
          </a:xfrm>
        </p:grpSpPr>
        <p:pic>
          <p:nvPicPr>
            <p:cNvPr id="1126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263" y="1556792"/>
              <a:ext cx="5123729" cy="405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753070" y="2535868"/>
              <a:ext cx="2833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200" b="1" dirty="0" smtClean="0"/>
                <a:t>The Sun</a:t>
              </a:r>
            </a:p>
            <a:p>
              <a:pPr algn="r" rtl="1"/>
              <a:r>
                <a:rPr lang="en-US" sz="1400" b="1" dirty="0" smtClean="0"/>
                <a:t>Helioseismology, neutrinos</a:t>
              </a:r>
              <a:endParaRPr lang="en-US" sz="1400" b="1" dirty="0"/>
            </a:p>
          </p:txBody>
        </p:sp>
      </p:grpSp>
      <p:sp>
        <p:nvSpPr>
          <p:cNvPr id="13" name="מציין מיקום תוכן 2"/>
          <p:cNvSpPr txBox="1">
            <a:spLocks/>
          </p:cNvSpPr>
          <p:nvPr/>
        </p:nvSpPr>
        <p:spPr>
          <a:xfrm>
            <a:off x="35496" y="908720"/>
            <a:ext cx="4140668" cy="55975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/>
              <a:t>20</a:t>
            </a:r>
            <a:r>
              <a:rPr lang="he-IL" sz="2400" dirty="0" smtClean="0"/>
              <a:t>%~</a:t>
            </a:r>
            <a:r>
              <a:rPr lang="en-US" sz="2400" dirty="0" smtClean="0"/>
              <a:t> </a:t>
            </a:r>
            <a:r>
              <a:rPr lang="en-US" sz="2400" dirty="0"/>
              <a:t>less metals </a:t>
            </a:r>
            <a:r>
              <a:rPr lang="en-US" sz="2400" dirty="0" smtClean="0"/>
              <a:t>in new abundances</a:t>
            </a:r>
          </a:p>
          <a:p>
            <a:r>
              <a:rPr lang="en-US" sz="2400" dirty="0" smtClean="0"/>
              <a:t>Metals determine most of the opacity, but not EOS</a:t>
            </a:r>
          </a:p>
          <a:p>
            <a:r>
              <a:rPr lang="en-US" sz="2400" dirty="0" smtClean="0"/>
              <a:t>No measurements at solar conditions</a:t>
            </a:r>
          </a:p>
          <a:p>
            <a:r>
              <a:rPr lang="en-US" sz="2400" dirty="0"/>
              <a:t>Solar opacities are exclusively </a:t>
            </a:r>
            <a:r>
              <a:rPr lang="en-US" sz="2400" dirty="0" smtClean="0"/>
              <a:t>theoretical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Very complicated </a:t>
            </a:r>
            <a:r>
              <a:rPr lang="en-US" sz="2400" dirty="0" smtClean="0"/>
              <a:t>models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solidFill>
                  <a:srgbClr val="FF0000"/>
                </a:solidFill>
              </a:rPr>
              <a:t>Opacities are believed to be the “source” of the problem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Other ideas – </a:t>
            </a:r>
            <a:r>
              <a:rPr lang="en-US" sz="2400" b="1" u="sng" dirty="0" smtClean="0"/>
              <a:t>revised</a:t>
            </a:r>
            <a:r>
              <a:rPr lang="en-US" sz="2400" u="sng" dirty="0" smtClean="0"/>
              <a:t> solar models</a:t>
            </a:r>
            <a:r>
              <a:rPr lang="en-US" sz="2400" dirty="0" smtClean="0"/>
              <a:t> (magnetic fields, rotation etc.) no satisfactory model exists</a:t>
            </a:r>
            <a:endParaRPr lang="en-US" sz="2400" u="sng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he-IL" sz="2400" u="sng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14" name="מלבן 13"/>
          <p:cNvSpPr/>
          <p:nvPr/>
        </p:nvSpPr>
        <p:spPr>
          <a:xfrm>
            <a:off x="4788024" y="1196752"/>
            <a:ext cx="406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US" u="sng" dirty="0"/>
              <a:t>Fractional opacity variation to fit the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72008" y="116632"/>
            <a:ext cx="9108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000" b="1" u="sng" dirty="0" smtClean="0">
                <a:solidFill>
                  <a:srgbClr val="FF0000"/>
                </a:solidFill>
              </a:rPr>
              <a:t>Precise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Observations give </a:t>
            </a:r>
            <a:r>
              <a:rPr lang="en-US" sz="3000" dirty="0" smtClean="0"/>
              <a:t>a </a:t>
            </a:r>
            <a:r>
              <a:rPr lang="en-US" sz="3000" b="1" u="sng" dirty="0" smtClean="0">
                <a:solidFill>
                  <a:srgbClr val="FF0000"/>
                </a:solidFill>
              </a:rPr>
              <a:t>Constrained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Opacity profile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895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2"/>
            <a:ext cx="87484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100" dirty="0" smtClean="0"/>
              <a:t>Missing Opacity – </a:t>
            </a:r>
            <a:r>
              <a:rPr lang="en-US" sz="3100" dirty="0"/>
              <a:t>a “Solar </a:t>
            </a:r>
            <a:r>
              <a:rPr lang="en-US" sz="3100" b="1" dirty="0" smtClean="0"/>
              <a:t>OPACITY </a:t>
            </a:r>
            <a:r>
              <a:rPr lang="en-US" sz="3100" dirty="0" smtClean="0"/>
              <a:t>Problem”</a:t>
            </a:r>
            <a:endParaRPr lang="en-US" sz="3100" dirty="0"/>
          </a:p>
          <a:p>
            <a:pPr algn="ctr" rtl="1"/>
            <a:endParaRPr lang="en-US" sz="3100" dirty="0"/>
          </a:p>
        </p:txBody>
      </p:sp>
      <p:grpSp>
        <p:nvGrpSpPr>
          <p:cNvPr id="2" name="קבוצה 1"/>
          <p:cNvGrpSpPr/>
          <p:nvPr/>
        </p:nvGrpSpPr>
        <p:grpSpPr>
          <a:xfrm>
            <a:off x="683568" y="764704"/>
            <a:ext cx="7128792" cy="5400600"/>
            <a:chOff x="611560" y="868635"/>
            <a:chExt cx="7724775" cy="5800725"/>
          </a:xfrm>
        </p:grpSpPr>
        <p:pic>
          <p:nvPicPr>
            <p:cNvPr id="808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868635"/>
              <a:ext cx="7724775" cy="580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488699" y="2025348"/>
              <a:ext cx="2833272" cy="776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400" b="1" dirty="0" smtClean="0"/>
                <a:t>The Sun</a:t>
              </a:r>
            </a:p>
            <a:p>
              <a:pPr algn="r" rtl="1"/>
              <a:r>
                <a:rPr lang="en-US" sz="1700" b="1" dirty="0" smtClean="0"/>
                <a:t>Helioseismology, neutrinos</a:t>
              </a:r>
              <a:endParaRPr lang="en-US" sz="1700" b="1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24,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Krief@PSAS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7</a:t>
            </a:fld>
            <a:endParaRPr lang="en-US"/>
          </a:p>
        </p:txBody>
      </p:sp>
      <p:sp>
        <p:nvSpPr>
          <p:cNvPr id="9" name="מלבן 8"/>
          <p:cNvSpPr/>
          <p:nvPr/>
        </p:nvSpPr>
        <p:spPr>
          <a:xfrm>
            <a:off x="35496" y="6237312"/>
            <a:ext cx="729351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M. </a:t>
            </a:r>
            <a:r>
              <a:rPr lang="en-US" sz="1400" dirty="0" err="1"/>
              <a:t>Krief</a:t>
            </a:r>
            <a:r>
              <a:rPr lang="en-US" sz="1400" dirty="0"/>
              <a:t>, A. </a:t>
            </a:r>
            <a:r>
              <a:rPr lang="en-US" sz="1400" dirty="0" err="1"/>
              <a:t>Feigel</a:t>
            </a:r>
            <a:r>
              <a:rPr lang="en-US" sz="1400" dirty="0"/>
              <a:t>, and D. </a:t>
            </a:r>
            <a:r>
              <a:rPr lang="en-US" sz="1400" dirty="0" err="1"/>
              <a:t>Gazit</a:t>
            </a:r>
            <a:r>
              <a:rPr lang="en-US" sz="1400" dirty="0"/>
              <a:t>, “</a:t>
            </a:r>
            <a:r>
              <a:rPr lang="en-US" sz="1400" i="1" dirty="0"/>
              <a:t>Line broadening and the solar opacity problem”</a:t>
            </a:r>
            <a:r>
              <a:rPr lang="en-US" sz="1400" dirty="0"/>
              <a:t>, </a:t>
            </a:r>
            <a:r>
              <a:rPr lang="en-US" sz="1400" dirty="0" err="1"/>
              <a:t>ApJ</a:t>
            </a:r>
            <a:r>
              <a:rPr lang="en-US" sz="1400" dirty="0"/>
              <a:t> </a:t>
            </a:r>
            <a:r>
              <a:rPr lang="en-US" sz="1400" dirty="0" smtClean="0"/>
              <a:t>2016</a:t>
            </a:r>
          </a:p>
          <a:p>
            <a:r>
              <a:rPr lang="en-US" sz="1400" dirty="0" err="1"/>
              <a:t>Blancard</a:t>
            </a:r>
            <a:r>
              <a:rPr lang="en-US" sz="1400" dirty="0"/>
              <a:t>, et. Al </a:t>
            </a:r>
            <a:r>
              <a:rPr lang="en-US" sz="1400" dirty="0" err="1"/>
              <a:t>ApJ</a:t>
            </a:r>
            <a:r>
              <a:rPr lang="en-US" sz="1400" dirty="0"/>
              <a:t> 745.1 (2011): 10 &amp; Iglesias et al.  </a:t>
            </a:r>
            <a:r>
              <a:rPr lang="en-US" sz="1400" dirty="0" err="1"/>
              <a:t>ApJ</a:t>
            </a:r>
            <a:r>
              <a:rPr lang="en-US" sz="1400" dirty="0"/>
              <a:t> 464 (1996): 943.</a:t>
            </a:r>
          </a:p>
          <a:p>
            <a:endParaRPr lang="en-US" sz="1400" dirty="0"/>
          </a:p>
        </p:txBody>
      </p:sp>
      <p:cxnSp>
        <p:nvCxnSpPr>
          <p:cNvPr id="10" name="מחבר חץ ישר 9"/>
          <p:cNvCxnSpPr/>
          <p:nvPr/>
        </p:nvCxnSpPr>
        <p:spPr>
          <a:xfrm flipV="1">
            <a:off x="6372200" y="2872870"/>
            <a:ext cx="0" cy="20682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53635" y="3487294"/>
            <a:ext cx="936104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rtl="1"/>
            <a:r>
              <a:rPr lang="en-US" b="1" dirty="0" smtClean="0"/>
              <a:t>Missing</a:t>
            </a:r>
          </a:p>
          <a:p>
            <a:pPr rtl="1"/>
            <a:r>
              <a:rPr lang="en-US" b="1" dirty="0" smtClean="0"/>
              <a:t>Opacity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06837" y="5178678"/>
            <a:ext cx="73291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79372" y="3636803"/>
            <a:ext cx="804923" cy="523220"/>
          </a:xfrm>
          <a:prstGeom prst="rect">
            <a:avLst/>
          </a:prstGeom>
          <a:solidFill>
            <a:schemeClr val="bg1"/>
          </a:solidFill>
          <a:ln w="34925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OpacityModels</a:t>
            </a:r>
            <a:endParaRPr lang="en-US" sz="1400" b="1" dirty="0"/>
          </a:p>
        </p:txBody>
      </p:sp>
      <p:cxnSp>
        <p:nvCxnSpPr>
          <p:cNvPr id="14" name="מחבר חץ ישר 13"/>
          <p:cNvCxnSpPr/>
          <p:nvPr/>
        </p:nvCxnSpPr>
        <p:spPr>
          <a:xfrm>
            <a:off x="3848286" y="4160023"/>
            <a:ext cx="0" cy="387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56376" y="5373216"/>
            <a:ext cx="720079" cy="523220"/>
          </a:xfrm>
          <a:prstGeom prst="rect">
            <a:avLst/>
          </a:prstGeom>
          <a:solidFill>
            <a:schemeClr val="bg1"/>
          </a:solidFill>
          <a:ln w="349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Our</a:t>
            </a:r>
          </a:p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Model</a:t>
            </a:r>
            <a:endParaRPr lang="en-US" sz="1400" b="1" dirty="0">
              <a:solidFill>
                <a:srgbClr val="0000FF"/>
              </a:solidFill>
            </a:endParaRPr>
          </a:p>
        </p:txBody>
      </p:sp>
      <p:cxnSp>
        <p:nvCxnSpPr>
          <p:cNvPr id="16" name="מחבר חץ ישר 13"/>
          <p:cNvCxnSpPr/>
          <p:nvPr/>
        </p:nvCxnSpPr>
        <p:spPr>
          <a:xfrm flipH="1" flipV="1">
            <a:off x="7670702" y="5517232"/>
            <a:ext cx="285674" cy="7200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1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Towards Solution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4525963"/>
          </a:xfrm>
        </p:spPr>
        <p:txBody>
          <a:bodyPr>
            <a:normAutofit/>
          </a:bodyPr>
          <a:lstStyle/>
          <a:p>
            <a:r>
              <a:rPr lang="en-US" sz="3100" dirty="0" smtClean="0"/>
              <a:t>Point out and check physics “beyond” current state of the art atomic models</a:t>
            </a:r>
          </a:p>
          <a:p>
            <a:r>
              <a:rPr lang="en-US" sz="3100" dirty="0" smtClean="0"/>
              <a:t>Alternatively, point out and quantify </a:t>
            </a:r>
            <a:r>
              <a:rPr lang="en-US" sz="3100" u="sng" dirty="0" smtClean="0"/>
              <a:t>sources of uncertainty</a:t>
            </a:r>
            <a:r>
              <a:rPr lang="en-US" sz="3100" dirty="0" smtClean="0"/>
              <a:t> in atomic models and check sensitivities</a:t>
            </a:r>
          </a:p>
          <a:p>
            <a:r>
              <a:rPr lang="en-US" sz="3100" dirty="0" smtClean="0"/>
              <a:t>We have developed state of the art atomic models in order to </a:t>
            </a:r>
            <a:r>
              <a:rPr lang="en-US" sz="3100" u="sng" dirty="0" smtClean="0"/>
              <a:t>investigate the source</a:t>
            </a:r>
            <a:r>
              <a:rPr lang="en-US" sz="3100" dirty="0" smtClean="0"/>
              <a:t> of the solar opacity problem</a:t>
            </a:r>
          </a:p>
          <a:p>
            <a:endParaRPr lang="en-US" sz="3100" dirty="0" smtClean="0"/>
          </a:p>
          <a:p>
            <a:endParaRPr lang="en-US" sz="310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25, 2016</a:t>
            </a:r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7768" y="5085184"/>
            <a:ext cx="876672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300" dirty="0" smtClean="0"/>
              <a:t>   M</a:t>
            </a:r>
            <a:r>
              <a:rPr lang="en-US" sz="1300" dirty="0"/>
              <a:t>. </a:t>
            </a:r>
            <a:r>
              <a:rPr lang="en-US" sz="1300" dirty="0" err="1"/>
              <a:t>Krief</a:t>
            </a:r>
            <a:r>
              <a:rPr lang="en-US" sz="1300" dirty="0"/>
              <a:t>, A. </a:t>
            </a:r>
            <a:r>
              <a:rPr lang="en-US" sz="1300" dirty="0" err="1"/>
              <a:t>Feigel</a:t>
            </a:r>
            <a:r>
              <a:rPr lang="en-US" sz="1300" dirty="0"/>
              <a:t>, and D. </a:t>
            </a:r>
            <a:r>
              <a:rPr lang="en-US" sz="1300" dirty="0" err="1"/>
              <a:t>Gazit</a:t>
            </a:r>
            <a:r>
              <a:rPr lang="en-US" sz="1300" dirty="0"/>
              <a:t>, “</a:t>
            </a:r>
            <a:r>
              <a:rPr lang="en-US" sz="1300" i="1" dirty="0"/>
              <a:t>Line broadening and the solar opacity problem”</a:t>
            </a:r>
            <a:r>
              <a:rPr lang="en-US" sz="1300" dirty="0"/>
              <a:t>, </a:t>
            </a:r>
            <a:r>
              <a:rPr lang="en-US" sz="1300" dirty="0" err="1"/>
              <a:t>ApJ</a:t>
            </a:r>
            <a:r>
              <a:rPr lang="en-US" sz="1300" dirty="0"/>
              <a:t> 2016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 smtClean="0"/>
              <a:t>M</a:t>
            </a:r>
            <a:r>
              <a:rPr lang="en-US" sz="1300" dirty="0"/>
              <a:t>. </a:t>
            </a:r>
            <a:r>
              <a:rPr lang="en-US" sz="1300" dirty="0" err="1"/>
              <a:t>Krief</a:t>
            </a:r>
            <a:r>
              <a:rPr lang="en-US" sz="1300" dirty="0"/>
              <a:t>, A. </a:t>
            </a:r>
            <a:r>
              <a:rPr lang="en-US" sz="1300" dirty="0" err="1"/>
              <a:t>Feigel</a:t>
            </a:r>
            <a:r>
              <a:rPr lang="en-US" sz="1300" dirty="0"/>
              <a:t>, and D. </a:t>
            </a:r>
            <a:r>
              <a:rPr lang="en-US" sz="1300" dirty="0" err="1"/>
              <a:t>Gazit</a:t>
            </a:r>
            <a:r>
              <a:rPr lang="en-US" sz="1300" dirty="0"/>
              <a:t>, </a:t>
            </a:r>
            <a:r>
              <a:rPr lang="en-US" sz="1300" i="1" dirty="0"/>
              <a:t>“Solar opacity calculations using the super-transition-array method”</a:t>
            </a:r>
            <a:r>
              <a:rPr lang="en-US" sz="1300" dirty="0"/>
              <a:t> </a:t>
            </a:r>
            <a:r>
              <a:rPr lang="en-US" sz="1300" dirty="0" err="1"/>
              <a:t>ApJ</a:t>
            </a:r>
            <a:r>
              <a:rPr lang="en-US" sz="1300" dirty="0"/>
              <a:t> , </a:t>
            </a:r>
            <a:r>
              <a:rPr lang="en-US" sz="1300" dirty="0" smtClean="0"/>
              <a:t>2016</a:t>
            </a:r>
            <a:endParaRPr lang="en-US" sz="1300" dirty="0"/>
          </a:p>
          <a:p>
            <a:pPr marL="342900" indent="-342900">
              <a:buFont typeface="+mj-lt"/>
              <a:buAutoNum type="arabicPeriod"/>
            </a:pPr>
            <a:r>
              <a:rPr lang="en-US" sz="1300" dirty="0"/>
              <a:t>M. </a:t>
            </a:r>
            <a:r>
              <a:rPr lang="en-US" sz="1300" dirty="0" err="1"/>
              <a:t>Krief</a:t>
            </a:r>
            <a:r>
              <a:rPr lang="en-US" sz="1300" dirty="0"/>
              <a:t>, A. </a:t>
            </a:r>
            <a:r>
              <a:rPr lang="en-US" sz="1300" dirty="0" err="1"/>
              <a:t>Feigel</a:t>
            </a:r>
            <a:r>
              <a:rPr lang="en-US" sz="1300" dirty="0"/>
              <a:t> </a:t>
            </a:r>
            <a:r>
              <a:rPr lang="en-US" sz="1300" i="1" dirty="0"/>
              <a:t>“Variance and shift of transition arrays for electric and magnetic </a:t>
            </a:r>
            <a:r>
              <a:rPr lang="en-US" sz="1300" i="1" dirty="0" err="1"/>
              <a:t>multipole</a:t>
            </a:r>
            <a:r>
              <a:rPr lang="en-US" sz="1300" i="1" dirty="0"/>
              <a:t> transitions”, </a:t>
            </a:r>
            <a:r>
              <a:rPr lang="en-US" sz="1300" dirty="0" smtClean="0"/>
              <a:t>HEDP 2015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 smtClean="0"/>
              <a:t> M</a:t>
            </a:r>
            <a:r>
              <a:rPr lang="en-US" sz="1300" dirty="0"/>
              <a:t>. </a:t>
            </a:r>
            <a:r>
              <a:rPr lang="en-US" sz="1300" dirty="0" err="1"/>
              <a:t>Krief</a:t>
            </a:r>
            <a:r>
              <a:rPr lang="en-US" sz="1300" dirty="0"/>
              <a:t>, A. </a:t>
            </a:r>
            <a:r>
              <a:rPr lang="en-US" sz="1300" dirty="0" err="1"/>
              <a:t>Feigel</a:t>
            </a:r>
            <a:r>
              <a:rPr lang="en-US" sz="1300" dirty="0"/>
              <a:t> </a:t>
            </a:r>
            <a:r>
              <a:rPr lang="en-US" sz="1300" i="1" dirty="0"/>
              <a:t>“The effect of first order </a:t>
            </a:r>
            <a:r>
              <a:rPr lang="en-US" sz="1300" i="1" dirty="0" err="1"/>
              <a:t>superconfiguration</a:t>
            </a:r>
            <a:r>
              <a:rPr lang="en-US" sz="1300" i="1" dirty="0"/>
              <a:t> energies on the opacity of hot dense matter”, </a:t>
            </a:r>
            <a:r>
              <a:rPr lang="en-US" sz="1300" dirty="0" smtClean="0"/>
              <a:t>HEDP 2015</a:t>
            </a:r>
            <a:endParaRPr lang="en-US" sz="1300" i="1" dirty="0" smtClean="0"/>
          </a:p>
          <a:p>
            <a:pPr marL="342900" indent="-342900">
              <a:buFont typeface="+mj-lt"/>
              <a:buAutoNum type="arabicPeriod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4958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Rosseland</a:t>
            </a:r>
            <a:r>
              <a:rPr lang="en-US" dirty="0" smtClean="0"/>
              <a:t> Opacity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616229"/>
            <a:ext cx="8686800" cy="4525963"/>
          </a:xfrm>
        </p:spPr>
        <p:txBody>
          <a:bodyPr/>
          <a:lstStyle/>
          <a:p>
            <a:r>
              <a:rPr lang="en-US" dirty="0"/>
              <a:t>Photon mean-free-path</a:t>
            </a:r>
          </a:p>
          <a:p>
            <a:r>
              <a:rPr lang="en-US" dirty="0"/>
              <a:t>Radiative heat transfer – diffusion </a:t>
            </a:r>
            <a:r>
              <a:rPr lang="en-US" dirty="0" smtClean="0"/>
              <a:t>approximation at each frequency</a:t>
            </a:r>
            <a:endParaRPr lang="en-US" i="1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err="1" smtClean="0">
                <a:solidFill>
                  <a:srgbClr val="FF0000"/>
                </a:solidFill>
              </a:rPr>
              <a:t>Rosseland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Mean</a:t>
            </a:r>
            <a:endParaRPr lang="he-IL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20" y="3322861"/>
            <a:ext cx="4867275" cy="9048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39" y="1556792"/>
            <a:ext cx="1975849" cy="70750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10" y="5301208"/>
            <a:ext cx="3241258" cy="105846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47" y="5432599"/>
            <a:ext cx="2208287" cy="79568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24, 2016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Krief@PSAS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8A84-EAD7-4053-B155-34D12F93E575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99684" y="3481844"/>
            <a:ext cx="724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Energy </a:t>
            </a:r>
          </a:p>
          <a:p>
            <a:r>
              <a:rPr lang="en-US" sz="1400" dirty="0" smtClean="0"/>
              <a:t>Flux</a:t>
            </a:r>
            <a:endParaRPr lang="he-IL" sz="1400" dirty="0"/>
          </a:p>
        </p:txBody>
      </p:sp>
      <p:sp>
        <p:nvSpPr>
          <p:cNvPr id="9" name="Rectangle 8"/>
          <p:cNvSpPr/>
          <p:nvPr/>
        </p:nvSpPr>
        <p:spPr>
          <a:xfrm>
            <a:off x="3419872" y="4293096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Planck Energy Density</a:t>
            </a:r>
            <a:endParaRPr lang="he-IL" sz="1400" dirty="0"/>
          </a:p>
        </p:txBody>
      </p:sp>
      <p:cxnSp>
        <p:nvCxnSpPr>
          <p:cNvPr id="14" name="מחבר חץ ישר 13"/>
          <p:cNvCxnSpPr/>
          <p:nvPr/>
        </p:nvCxnSpPr>
        <p:spPr>
          <a:xfrm flipV="1">
            <a:off x="4067944" y="3967661"/>
            <a:ext cx="75642" cy="325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מחבר חץ ישר 13"/>
          <p:cNvCxnSpPr/>
          <p:nvPr/>
        </p:nvCxnSpPr>
        <p:spPr>
          <a:xfrm>
            <a:off x="1979712" y="3789039"/>
            <a:ext cx="36553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0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21026</TotalTime>
  <Words>2378</Words>
  <Application>Microsoft Office PowerPoint</Application>
  <PresentationFormat>‫הצגה על המסך (4:3)</PresentationFormat>
  <Paragraphs>540</Paragraphs>
  <Slides>47</Slides>
  <Notes>2</Notes>
  <HiddenSlides>0</HiddenSlides>
  <MMClips>0</MMClips>
  <ScaleCrop>false</ScaleCrop>
  <HeadingPairs>
    <vt:vector size="6" baseType="variant">
      <vt:variant>
        <vt:lpstr>ערכת נושא</vt:lpstr>
      </vt:variant>
      <vt:variant>
        <vt:i4>2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47</vt:i4>
      </vt:variant>
    </vt:vector>
  </HeadingPairs>
  <TitlesOfParts>
    <vt:vector size="51" baseType="lpstr">
      <vt:lpstr>ערכת נושא Office</vt:lpstr>
      <vt:lpstr>עיצוב מותאם אישית</vt:lpstr>
      <vt:lpstr>Equation</vt:lpstr>
      <vt:lpstr>משוואה</vt:lpstr>
      <vt:lpstr>Precision Atomic Physics  in the Solar Interior </vt:lpstr>
      <vt:lpstr>Outline</vt:lpstr>
      <vt:lpstr>The Solar Interior</vt:lpstr>
      <vt:lpstr>מצגת של PowerPoint</vt:lpstr>
      <vt:lpstr>The Solar Abundance Problem</vt:lpstr>
      <vt:lpstr>מצגת של PowerPoint</vt:lpstr>
      <vt:lpstr>מצגת של PowerPoint</vt:lpstr>
      <vt:lpstr>Steps Towards Solution</vt:lpstr>
      <vt:lpstr>The Rosseland Opacity</vt:lpstr>
      <vt:lpstr>The Rosseland Opacity</vt:lpstr>
      <vt:lpstr>מצגת של PowerPoint</vt:lpstr>
      <vt:lpstr>Atomic Transitions</vt:lpstr>
      <vt:lpstr>מצגת של PowerPoint</vt:lpstr>
      <vt:lpstr>The Ion-Sphere model</vt:lpstr>
      <vt:lpstr>Specification of the Bound-Bound Atomic Transitions</vt:lpstr>
      <vt:lpstr>The Bound-Bound Opacity Spectra</vt:lpstr>
      <vt:lpstr>Unresolved Transition Arrays (UTA)</vt:lpstr>
      <vt:lpstr>The moments have EXACT expressions</vt:lpstr>
      <vt:lpstr>מצגת של PowerPoint</vt:lpstr>
      <vt:lpstr>מצגת של PowerPoint</vt:lpstr>
      <vt:lpstr>The Solution – SuperConfigurations The Super Transition Array Model (STA)</vt:lpstr>
      <vt:lpstr>The Coarse-Graining Hierarchy</vt:lpstr>
      <vt:lpstr>מצגת של PowerPoint</vt:lpstr>
      <vt:lpstr>Possible explanations?</vt:lpstr>
      <vt:lpstr>Possible explanations?</vt:lpstr>
      <vt:lpstr>Possible explanations?</vt:lpstr>
      <vt:lpstr>Effect of heavy elements?</vt:lpstr>
      <vt:lpstr>Possible explanations?</vt:lpstr>
      <vt:lpstr>מצגת של PowerPoint</vt:lpstr>
      <vt:lpstr>Broadening affects opacity windows</vt:lpstr>
      <vt:lpstr>מצגת של PowerPoint</vt:lpstr>
      <vt:lpstr>מצגת של PowerPoint</vt:lpstr>
      <vt:lpstr>Summary</vt:lpstr>
      <vt:lpstr>THANK YOU</vt:lpstr>
      <vt:lpstr>Holy grail of precision physics: precision theory does not match precision experiment</vt:lpstr>
      <vt:lpstr>The Number of Configurations  in a Hot plasma </vt:lpstr>
      <vt:lpstr>The Super-Transition-Array (STA) Method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Transmission exp. Gold @ 85eV, 0.02g/cc</vt:lpstr>
      <vt:lpstr>מצגת של PowerPoint</vt:lpstr>
      <vt:lpstr>Average Atom – Liberman Model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menahk</dc:creator>
  <cp:lastModifiedBy>menahk</cp:lastModifiedBy>
  <cp:revision>272</cp:revision>
  <dcterms:created xsi:type="dcterms:W3CDTF">2015-08-03T17:57:35Z</dcterms:created>
  <dcterms:modified xsi:type="dcterms:W3CDTF">2016-05-25T07:23:18Z</dcterms:modified>
</cp:coreProperties>
</file>